
<file path=[Content_Types].xml><?xml version="1.0" encoding="utf-8"?>
<Types xmlns="http://schemas.openxmlformats.org/package/2006/content-types">
  <Default Extension="xml" ContentType="application/vnd.openxmlformats-package.core-properties+xml"/>
  <Default Extension="jpeg" ContentType="image/jpeg"/>
  <Default Extension="svg" ContentType="image/svg+xml"/>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4.xml" ContentType="application/vnd.openxmlformats-officedocument.presentationml.slideLayout+xml"/>
  <Override PartName="/ppt/slideMasters/slideMaster2.xml" ContentType="application/vnd.openxmlformats-officedocument.presentationml.slideMaster+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2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4.xml" ContentType="application/vnd.openxmlformats-officedocument.presentationml.slideLayout+xml"/>
  <Override PartName="/ppt/slides/slide8.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50.xml" ContentType="application/vnd.openxmlformats-officedocument.presentationml.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slides/slide55.xml" ContentType="application/vnd.openxmlformats-officedocument.presentationml.slide+xml"/>
  <Override PartName="/ppt/presProps.xml" ContentType="application/vnd.openxmlformats-officedocument.presentationml.presProps+xml"/>
  <Override PartName="/ppt/authors.xml" ContentType="application/vnd.ms-powerpoint.authors+xml"/>
  <Override PartName="/ppt/slides/slide3.xml" ContentType="application/vnd.openxmlformats-officedocument.presentationml.slide+xml"/>
  <Override PartName="/customXml/item11.xml" ContentType="application/xml"/>
  <Override PartName="/customXml/itemProps11.xml" ContentType="application/vnd.openxmlformats-officedocument.customXmlProperties+xml"/>
  <Override PartName="/ppt/slides/slide19.xml" ContentType="application/vnd.openxmlformats-officedocument.presentationml.slide+xml"/>
  <Override PartName="/ppt/slides/slide24.xml" ContentType="application/vnd.openxmlformats-officedocument.presentationml.slide+xml"/>
  <Override PartName="/ppt/slides/slide40.xml" ContentType="application/vnd.openxmlformats-officedocument.presentationml.slide+xml"/>
  <Override PartName="/ppt/notesSlides/notesSlide7.xml" ContentType="application/vnd.openxmlformats-officedocument.presentationml.notesSlide+xml"/>
  <Override PartName="/ppt/slides/slide45.xml" ContentType="application/vnd.openxmlformats-officedocument.presentationml.slide+xml"/>
  <Override PartName="/ppt/ink/ink1.xml" ContentType="application/inkml+xml"/>
  <Override PartName="/ppt/ink/ink3.xml" ContentType="application/inkml+xml"/>
  <Override PartName="/ppt/ink/ink5.xml" ContentType="application/inkml+xml"/>
  <Override PartName="/ppt/ink/ink2.xml" ContentType="application/inkml+xml"/>
  <Override PartName="/ppt/ink/ink4.xml" ContentType="application/inkml+xml"/>
  <Override PartName="/ppt/slides/slide61.xml" ContentType="application/vnd.openxmlformats-officedocument.presentationml.slide+xml"/>
  <Override PartName="/ppt/slides/slide66.xml" ContentType="application/vnd.openxmlformats-officedocument.presentationml.slide+xml"/>
  <Override PartName="/customXml/item5.xml" ContentType="application/xml"/>
  <Override PartName="/customXml/itemProps5.xml" ContentType="application/vnd.openxmlformats-officedocument.customXmlProperties+xml"/>
  <Override PartName="/ppt/slides/slide1.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customXml/item1.xml" ContentType="application/xml"/>
  <Override PartName="/customXml/itemProps1.xml" ContentType="application/vnd.openxmlformats-officedocument.customXmlProperties+xml"/>
  <Override PartName="/ppt/slides/slide22.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notesSlides/notesSlide9.xml" ContentType="application/vnd.openxmlformats-officedocument.presentationml.notesSlide+xml"/>
  <Override PartName="/ppt/slides/slide56.xml" ContentType="application/vnd.openxmlformats-officedocument.presentationml.slide+xml"/>
  <Override PartName="/ppt/notesSlides/notesSlide10.xml" ContentType="application/vnd.openxmlformats-officedocument.presentationml.notesSlide+xml"/>
  <Override PartName="/ppt/slides/slide64.xml" ContentType="application/vnd.openxmlformats-officedocument.presentationml.slide+xml"/>
  <Override PartName="/customXml/item8.xml" ContentType="application/xml"/>
  <Override PartName="/customXml/itemProps8.xml" ContentType="application/vnd.openxmlformats-officedocument.customXmlProperties+xml"/>
  <Override PartName="/ppt/slides/slide38.xml" ContentType="application/vnd.openxmlformats-officedocument.presentationml.slide+xml"/>
  <Override PartName="/ppt/slides/slide59.xml" ContentType="application/vnd.openxmlformats-officedocument.presentationml.slide+xml"/>
  <Override PartName="/ppt/slides/slide67.xml" ContentType="application/vnd.openxmlformats-officedocument.presentationml.slide+xml"/>
  <Override PartName="/ppt/notesSlides/notesSlide12.xml" ContentType="application/vnd.openxmlformats-officedocument.presentationml.notesSlide+xml"/>
  <Override PartName="/ppt/viewProps.xml" ContentType="application/vnd.openxmlformats-officedocument.presentationml.viewProps+xml"/>
  <Override PartName="/customXml/item3.xml" ContentType="application/xml"/>
  <Override PartName="/customXml/itemProps3.xml" ContentType="application/vnd.openxmlformats-officedocument.customXmlProperties+xml"/>
  <Override PartName="/ppt/theme/theme1.xml" ContentType="application/vnd.openxmlformats-officedocument.theme+xml"/>
  <Override PartName="/ppt/slides/slide4.xml" ContentType="application/vnd.openxmlformats-officedocument.presentationml.slide+xml"/>
  <Override PartName="/ppt/slides/slide12.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20.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46.xml" ContentType="application/vnd.openxmlformats-officedocument.presentationml.slide+xml"/>
  <Override PartName="/ppt/ink/ink9.xml" ContentType="application/inkml+xml"/>
  <Override PartName="/ppt/ink/ink6.xml" ContentType="application/inkml+xml"/>
  <Override PartName="/ppt/ink/ink8.xml" ContentType="application/inkml+xml"/>
  <Override PartName="/ppt/ink/ink7.xml" ContentType="application/inkml+xml"/>
  <Override PartName="/ppt/slides/slide54.xml" ContentType="application/vnd.openxmlformats-officedocument.presentationml.slide+xml"/>
  <Override PartName="/ppt/slides/slide7.xml" ContentType="application/vnd.openxmlformats-officedocument.presentationml.slide+xml"/>
  <Override PartName="/ppt/slides/slide28.xml" ContentType="application/vnd.openxmlformats-officedocument.presentationml.slide+xml"/>
  <Override PartName="/ppt/tags/tag3.xml" ContentType="application/vnd.openxmlformats-officedocument.presentationml.tags+xml"/>
  <Override PartName="/customXml/item2.xml" ContentType="application/xml"/>
  <Override PartName="/customXml/itemProps2.xml" ContentType="application/vnd.openxmlformats-officedocument.customXmlProperties+xml"/>
  <Override PartName="/customXml/item7.xml" ContentType="application/xml"/>
  <Override PartName="/customXml/itemProps7.xml" ContentType="application/vnd.openxmlformats-officedocument.customXmlProperties+xml"/>
  <Override PartName="/ppt/slides/slide41.xml" ContentType="application/vnd.openxmlformats-officedocument.presentationml.slide+xml"/>
  <Override PartName="/ppt/slides/slide49.xml" ContentType="application/vnd.openxmlformats-officedocument.presentationml.slide+xml"/>
  <Override PartName="/ppt/slides/slide57.xml" ContentType="application/vnd.openxmlformats-officedocument.presentationml.slide+xml"/>
  <Override PartName="/ppt/slides/slide62.xml" ContentType="application/vnd.openxmlformats-officedocument.presentationml.slide+xml"/>
  <Override PartName="/ppt/revisionInfo.xml" ContentType="application/vnd.ms-powerpoint.revisioninfo+xml"/>
  <Override PartName="/customXml/item6.xml" ContentType="application/xml"/>
  <Override PartName="/customXml/itemProps6.xml" ContentType="application/vnd.openxmlformats-officedocument.customXmlProperties+xml"/>
  <Override PartName="/ppt/slides/slide2.xml" ContentType="application/vnd.openxmlformats-officedocument.presentationml.slide+xml"/>
  <Override PartName="/ppt/notesSlides/notesSlide1.xml" ContentType="application/vnd.openxmlformats-officedocument.presentationml.notesSlide+xml"/>
  <Override PartName="/ppt/slides/slide10.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36.xml" ContentType="application/vnd.openxmlformats-officedocument.presentationml.slide+xml"/>
  <Override PartName="/ppt/notesSlides/notesSlide5.xml" ContentType="application/vnd.openxmlformats-officedocument.presentationml.notesSlide+xml"/>
  <Override PartName="/ppt/slides/slide44.xml" ContentType="application/vnd.openxmlformats-officedocument.presentationml.slide+xml"/>
  <Override PartName="/customXml/item10.xml" ContentType="application/xml"/>
  <Override PartName="/customXml/itemProps10.xml" ContentType="application/vnd.openxmlformats-officedocument.customXmlProperties+xml"/>
  <Override PartName="/ppt/slides/slide18.xml" ContentType="application/vnd.openxmlformats-officedocument.presentationml.slide+xml"/>
  <Override PartName="/ppt/tags/tag2.xml" ContentType="application/vnd.openxmlformats-officedocument.presentationml.tags+xml"/>
  <Override PartName="/customXml/item9.xml" ContentType="application/xml"/>
  <Override PartName="/customXml/itemProps9.xml" ContentType="application/vnd.openxmlformats-officedocument.customXmlProperties+xml"/>
  <Override PartName="/customXml/item4.xml" ContentType="application/xml"/>
  <Override PartName="/customXml/itemProps4.xml" ContentType="application/vnd.openxmlformats-officedocument.customXmlProperties+xml"/>
  <Override PartName="/ppt/slides/slide31.xml" ContentType="application/vnd.openxmlformats-officedocument.presentationml.slide+xml"/>
  <Override PartName="/ppt/notesSlides/notesSlide3.xml" ContentType="application/vnd.openxmlformats-officedocument.presentationml.notesSlide+xml"/>
  <Override PartName="/ppt/slides/slide39.xml" ContentType="application/vnd.openxmlformats-officedocument.presentationml.slide+xml"/>
  <Override PartName="/ppt/slides/slide47.xml" ContentType="application/vnd.openxmlformats-officedocument.presentationml.slide+xml"/>
  <Override PartName="/ppt/slides/slide52.xml" ContentType="application/vnd.openxmlformats-officedocument.presentationml.slide+xml"/>
  <Override PartName="/ppt/slides/slide60.xml" ContentType="application/vnd.openxmlformats-officedocument.presentationml.slide+xml"/>
  <Override PartName="/ppt/slides/slide65.xml" ContentType="application/vnd.openxmlformats-officedocument.presentationml.slide+xml"/>
  <Override PartName="/ppt/slides/slide68.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6.xml" ContentType="application/vnd.openxmlformats-officedocument.presentationml.notesSlide+xml"/>
  <Override PartName="/ppt/slides/slide42.xml" ContentType="application/vnd.openxmlformats-officedocument.presentationml.slide+xml"/>
  <Override PartName="/ppt/slides/slide63.xml" ContentType="application/vnd.openxmlformats-officedocument.presentationml.slide+xml"/>
  <Override PartName="/ppt/slides/slide58.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slides/slide11.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notesSlides/notesSlide4.xml" ContentType="application/vnd.openxmlformats-officedocument.presentationml.notesSlide+xml"/>
  <Override PartName="/ppt/slides/slide53.xml" ContentType="application/vnd.openxmlformats-officedocument.presentationml.slide+xml"/>
  <Override PartName="/ppt/tableStyles.xml" ContentType="application/vnd.openxmlformats-officedocument.presentationml.tableStyles+xml"/>
  <Override PartName="/ppt/slides/slide48.xml" ContentType="application/vnd.openxmlformats-officedocument.presentationml.slide+xml"/>
  <Override PartName="/ppt/slides/slide69.xml" ContentType="application/vnd.openxmlformats-officedocument.presentationml.slide+xml"/>
  <Override PartName="/ppt/slides/slide6.xml" ContentType="application/vnd.openxmlformats-officedocument.presentationml.slide+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3"/>
  </p:sldMasterIdLst>
  <p:notesMasterIdLst>
    <p:notesMasterId r:id="rId83"/>
  </p:notesMasterIdLst>
  <p:sldIdLst>
    <p:sldId id="260" r:id="rId14"/>
    <p:sldId id="766" r:id="rId15"/>
    <p:sldId id="265" r:id="rId16"/>
    <p:sldId id="801" r:id="rId17"/>
    <p:sldId id="270" r:id="rId18"/>
    <p:sldId id="271" r:id="rId19"/>
    <p:sldId id="802" r:id="rId20"/>
    <p:sldId id="371" r:id="rId21"/>
    <p:sldId id="380" r:id="rId22"/>
    <p:sldId id="767" r:id="rId23"/>
    <p:sldId id="378" r:id="rId24"/>
    <p:sldId id="360" r:id="rId25"/>
    <p:sldId id="800" r:id="rId26"/>
    <p:sldId id="768" r:id="rId27"/>
    <p:sldId id="770" r:id="rId28"/>
    <p:sldId id="815" r:id="rId29"/>
    <p:sldId id="816" r:id="rId30"/>
    <p:sldId id="817" r:id="rId31"/>
    <p:sldId id="818" r:id="rId32"/>
    <p:sldId id="819" r:id="rId33"/>
    <p:sldId id="821" r:id="rId34"/>
    <p:sldId id="822" r:id="rId35"/>
    <p:sldId id="823" r:id="rId36"/>
    <p:sldId id="824" r:id="rId37"/>
    <p:sldId id="825" r:id="rId38"/>
    <p:sldId id="826" r:id="rId39"/>
    <p:sldId id="827" r:id="rId40"/>
    <p:sldId id="828" r:id="rId41"/>
    <p:sldId id="829" r:id="rId42"/>
    <p:sldId id="832" r:id="rId43"/>
    <p:sldId id="833" r:id="rId44"/>
    <p:sldId id="803" r:id="rId45"/>
    <p:sldId id="264" r:id="rId46"/>
    <p:sldId id="806" r:id="rId47"/>
    <p:sldId id="805" r:id="rId48"/>
    <p:sldId id="810" r:id="rId49"/>
    <p:sldId id="809" r:id="rId50"/>
    <p:sldId id="765" r:id="rId51"/>
    <p:sldId id="761" r:id="rId52"/>
    <p:sldId id="780" r:id="rId53"/>
    <p:sldId id="794" r:id="rId54"/>
    <p:sldId id="779" r:id="rId55"/>
    <p:sldId id="808" r:id="rId56"/>
    <p:sldId id="795" r:id="rId57"/>
    <p:sldId id="793" r:id="rId58"/>
    <p:sldId id="804" r:id="rId59"/>
    <p:sldId id="796" r:id="rId60"/>
    <p:sldId id="792" r:id="rId61"/>
    <p:sldId id="797" r:id="rId62"/>
    <p:sldId id="799" r:id="rId63"/>
    <p:sldId id="798" r:id="rId64"/>
    <p:sldId id="772" r:id="rId65"/>
    <p:sldId id="773" r:id="rId66"/>
    <p:sldId id="836" r:id="rId67"/>
    <p:sldId id="785" r:id="rId68"/>
    <p:sldId id="838" r:id="rId69"/>
    <p:sldId id="839" r:id="rId70"/>
    <p:sldId id="787" r:id="rId71"/>
    <p:sldId id="786" r:id="rId72"/>
    <p:sldId id="835" r:id="rId73"/>
    <p:sldId id="788" r:id="rId74"/>
    <p:sldId id="811" r:id="rId75"/>
    <p:sldId id="813" r:id="rId76"/>
    <p:sldId id="812" r:id="rId77"/>
    <p:sldId id="789" r:id="rId78"/>
    <p:sldId id="383" r:id="rId79"/>
    <p:sldId id="774" r:id="rId80"/>
    <p:sldId id="379" r:id="rId81"/>
    <p:sldId id="776" r:id="rId82"/>
  </p:sldIdLst>
  <p:sldSz cx="12192000" cy="6858000"/>
  <p:notesSz cx="7162800" cy="9448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203CB80C-6D40-CF16-951E-EE0ECBB22274}" name="Dorthea Müller" initials="DM" userId="S::domu01_frederiksberg.dk#ext#@kpdk.onmicrosoft.com::811d6873-854d-4540-88bd-61d14833c1da" providerId="AD"/>
  <p188:author id="{84743954-2811-9F50-DB08-81E30424E668}" name="Thea Thøgersen" initials="" userId="S::THTH@kp.dk::5f2d1522-035c-4015-b38c-6a0ccaf35071" providerId="AD"/>
  <p188:author id="{B74A2266-6C17-D8AD-DD43-38727890D73E}" name="Thea Thøgersen" initials="TT" userId="S::thth@kp.dk::5f2d1522-035c-4015-b38c-6a0ccaf35071" providerId="AD"/>
  <p188:author id="{503D33A3-C6C6-FC36-53B8-DB3FB59CFEA5}" name="Trine Gandil" initials="TG" userId="S::tgan@kp.dk::868f1586-fa6a-4c77-8a29-dfdc38f44fdf" providerId="AD"/>
  <p188:author id="{F526A8D1-7B3F-AA2B-DE54-5724471047FB}" name="Iben Lykkebo" initials="IL" userId="S::ibly@kp.dk::3ea38e7c-a881-49e7-a938-038add7bcfc0" providerId="AD"/>
  <p188:author id="{1DB7E1D9-9D30-C58B-0266-C831A7560344}" name="Martin Hauerberg Olsen" initials="MO" userId="S::mhau@kp.dk::b776a0ab-742b-48f2-866c-afe0493276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84C06"/>
    <a:srgbClr val="ABC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8385E-0729-C243-C63E-52EB2F9C6FFE}" v="110" dt="2026-03-02T12:27:16.316"/>
    <p1510:client id="{615BAC8D-A5E4-4F2A-B32D-F1FC8B1AF68C}" v="38" dt="2026-03-02T11:31:10.811"/>
    <p1510:client id="{88B006A8-B4ED-4AD9-AC97-CBA6B992E854}" v="1156" dt="2026-03-03T07:30:35.163"/>
    <p1510:client id="{D720F3A9-9799-4A6D-8E00-77AABCE36099}" v="186" dt="2026-03-02T13:44:12.82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752" y="5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ppt/slides/slide13.xml" Id="rId26" /><Relationship Type="http://schemas.openxmlformats.org/officeDocument/2006/relationships/slide" Target="/ppt/slides/slide8.xml" Id="rId21" /><Relationship Type="http://schemas.openxmlformats.org/officeDocument/2006/relationships/slide" Target="/ppt/slides/slide29.xml" Id="rId42" /><Relationship Type="http://schemas.openxmlformats.org/officeDocument/2006/relationships/slide" Target="/ppt/slides/slide34.xml" Id="rId47" /><Relationship Type="http://schemas.openxmlformats.org/officeDocument/2006/relationships/slide" Target="/ppt/slides/slide50.xml" Id="rId63" /><Relationship Type="http://schemas.openxmlformats.org/officeDocument/2006/relationships/slide" Target="/ppt/slides/slide55.xml" Id="rId68" /><Relationship Type="http://schemas.openxmlformats.org/officeDocument/2006/relationships/presProps" Target="/ppt/presProps.xml" Id="rId84" /><Relationship Type="http://schemas.microsoft.com/office/2018/10/relationships/authors" Target="/ppt/authors.xml" Id="rId89" /><Relationship Type="http://schemas.openxmlformats.org/officeDocument/2006/relationships/slide" Target="/ppt/slides/slide3.xml" Id="rId16" /><Relationship Type="http://schemas.openxmlformats.org/officeDocument/2006/relationships/customXml" Target="/customXml/item11.xml" Id="rId11" /><Relationship Type="http://schemas.openxmlformats.org/officeDocument/2006/relationships/slide" Target="/ppt/slides/slide19.xml" Id="rId32" /><Relationship Type="http://schemas.openxmlformats.org/officeDocument/2006/relationships/slide" Target="/ppt/slides/slide24.xml" Id="rId37" /><Relationship Type="http://schemas.openxmlformats.org/officeDocument/2006/relationships/slide" Target="/ppt/slides/slide40.xml" Id="rId53" /><Relationship Type="http://schemas.openxmlformats.org/officeDocument/2006/relationships/slide" Target="/ppt/slides/slide45.xml" Id="rId58" /><Relationship Type="http://schemas.openxmlformats.org/officeDocument/2006/relationships/slide" Target="/ppt/slides/slide61.xml" Id="rId74" /><Relationship Type="http://schemas.openxmlformats.org/officeDocument/2006/relationships/slide" Target="/ppt/slides/slide66.xml" Id="rId79" /><Relationship Type="http://schemas.openxmlformats.org/officeDocument/2006/relationships/customXml" Target="/customXml/item5.xml" Id="rId5" /><Relationship Type="http://schemas.openxmlformats.org/officeDocument/2006/relationships/slide" Target="/ppt/slides/slide1.xml" Id="rId14" /><Relationship Type="http://schemas.openxmlformats.org/officeDocument/2006/relationships/slide" Target="/ppt/slides/slide9.xml" Id="rId22" /><Relationship Type="http://schemas.openxmlformats.org/officeDocument/2006/relationships/slide" Target="/ppt/slides/slide14.xml" Id="rId27" /><Relationship Type="http://schemas.openxmlformats.org/officeDocument/2006/relationships/slide" Target="/ppt/slides/slide17.xml" Id="rId30" /><Relationship Type="http://schemas.openxmlformats.org/officeDocument/2006/relationships/slide" Target="/ppt/slides/slide22.xml" Id="rId35" /><Relationship Type="http://schemas.openxmlformats.org/officeDocument/2006/relationships/slide" Target="/ppt/slides/slide30.xml" Id="rId43" /><Relationship Type="http://schemas.openxmlformats.org/officeDocument/2006/relationships/slide" Target="/ppt/slides/slide35.xml" Id="rId48" /><Relationship Type="http://schemas.openxmlformats.org/officeDocument/2006/relationships/slide" Target="/ppt/slides/slide43.xml" Id="rId56" /><Relationship Type="http://schemas.openxmlformats.org/officeDocument/2006/relationships/slide" Target="/ppt/slides/slide51.xml" Id="rId64" /><Relationship Type="http://schemas.openxmlformats.org/officeDocument/2006/relationships/slide" Target="/ppt/slides/slide56.xml" Id="rId69" /><Relationship Type="http://schemas.openxmlformats.org/officeDocument/2006/relationships/slide" Target="/ppt/slides/slide64.xml" Id="rId77" /><Relationship Type="http://schemas.openxmlformats.org/officeDocument/2006/relationships/customXml" Target="/customXml/item8.xml" Id="rId8" /><Relationship Type="http://schemas.openxmlformats.org/officeDocument/2006/relationships/slide" Target="/ppt/slides/slide38.xml" Id="rId51" /><Relationship Type="http://schemas.openxmlformats.org/officeDocument/2006/relationships/slide" Target="/ppt/slides/slide59.xml" Id="rId72" /><Relationship Type="http://schemas.openxmlformats.org/officeDocument/2006/relationships/slide" Target="/ppt/slides/slide67.xml" Id="rId80" /><Relationship Type="http://schemas.openxmlformats.org/officeDocument/2006/relationships/viewProps" Target="/ppt/viewProps.xml" Id="rId85" /><Relationship Type="http://schemas.openxmlformats.org/officeDocument/2006/relationships/customXml" Target="/customXml/item3.xml" Id="rId3" /><Relationship Type="http://schemas.openxmlformats.org/officeDocument/2006/relationships/slide" Target="/ppt/slides/slide4.xml" Id="rId17" /><Relationship Type="http://schemas.openxmlformats.org/officeDocument/2006/relationships/slide" Target="/ppt/slides/slide12.xml" Id="rId25" /><Relationship Type="http://schemas.openxmlformats.org/officeDocument/2006/relationships/slide" Target="/ppt/slides/slide20.xml" Id="rId33" /><Relationship Type="http://schemas.openxmlformats.org/officeDocument/2006/relationships/slide" Target="/ppt/slides/slide25.xml" Id="rId38" /><Relationship Type="http://schemas.openxmlformats.org/officeDocument/2006/relationships/slide" Target="/ppt/slides/slide33.xml" Id="rId46" /><Relationship Type="http://schemas.openxmlformats.org/officeDocument/2006/relationships/slide" Target="/ppt/slides/slide46.xml" Id="rId59" /><Relationship Type="http://schemas.openxmlformats.org/officeDocument/2006/relationships/slide" Target="/ppt/slides/slide54.xml" Id="rId67" /><Relationship Type="http://schemas.openxmlformats.org/officeDocument/2006/relationships/slide" Target="/ppt/slides/slide7.xml" Id="rId20" /><Relationship Type="http://schemas.openxmlformats.org/officeDocument/2006/relationships/slide" Target="/ppt/slides/slide28.xml" Id="rId41" /><Relationship Type="http://schemas.openxmlformats.org/officeDocument/2006/relationships/slide" Target="/ppt/slides/slide41.xml" Id="rId54" /><Relationship Type="http://schemas.openxmlformats.org/officeDocument/2006/relationships/slide" Target="/ppt/slides/slide49.xml" Id="rId62" /><Relationship Type="http://schemas.openxmlformats.org/officeDocument/2006/relationships/slide" Target="/ppt/slides/slide57.xml" Id="rId70" /><Relationship Type="http://schemas.openxmlformats.org/officeDocument/2006/relationships/slide" Target="/ppt/slides/slide62.xml" Id="rId75" /><Relationship Type="http://schemas.openxmlformats.org/officeDocument/2006/relationships/notesMaster" Target="/ppt/notesMasters/notesMaster1.xml" Id="rId83" /><Relationship Type="http://schemas.microsoft.com/office/2015/10/relationships/revisionInfo" Target="/ppt/revisionInfo.xml" Id="rId88" /><Relationship Type="http://schemas.openxmlformats.org/officeDocument/2006/relationships/customXml" Target="/customXml/item1.xml" Id="rId1" /><Relationship Type="http://schemas.openxmlformats.org/officeDocument/2006/relationships/customXml" Target="/customXml/item6.xml" Id="rId6" /><Relationship Type="http://schemas.openxmlformats.org/officeDocument/2006/relationships/slide" Target="/ppt/slides/slide2.xml" Id="rId15" /><Relationship Type="http://schemas.openxmlformats.org/officeDocument/2006/relationships/slide" Target="/ppt/slides/slide10.xml" Id="rId23" /><Relationship Type="http://schemas.openxmlformats.org/officeDocument/2006/relationships/slide" Target="/ppt/slides/slide15.xml" Id="rId28" /><Relationship Type="http://schemas.openxmlformats.org/officeDocument/2006/relationships/slide" Target="/ppt/slides/slide23.xml" Id="rId36" /><Relationship Type="http://schemas.openxmlformats.org/officeDocument/2006/relationships/slide" Target="/ppt/slides/slide36.xml" Id="rId49" /><Relationship Type="http://schemas.openxmlformats.org/officeDocument/2006/relationships/slide" Target="/ppt/slides/slide44.xml" Id="rId57" /><Relationship Type="http://schemas.openxmlformats.org/officeDocument/2006/relationships/customXml" Target="/customXml/item10.xml" Id="rId10" /><Relationship Type="http://schemas.openxmlformats.org/officeDocument/2006/relationships/slide" Target="/ppt/slides/slide18.xml" Id="rId31" /><Relationship Type="http://schemas.openxmlformats.org/officeDocument/2006/relationships/slide" Target="/ppt/slides/slide31.xml" Id="rId44" /><Relationship Type="http://schemas.openxmlformats.org/officeDocument/2006/relationships/slide" Target="/ppt/slides/slide39.xml" Id="rId52" /><Relationship Type="http://schemas.openxmlformats.org/officeDocument/2006/relationships/slide" Target="/ppt/slides/slide47.xml" Id="rId60" /><Relationship Type="http://schemas.openxmlformats.org/officeDocument/2006/relationships/slide" Target="/ppt/slides/slide52.xml" Id="rId65" /><Relationship Type="http://schemas.openxmlformats.org/officeDocument/2006/relationships/slide" Target="/ppt/slides/slide60.xml" Id="rId73" /><Relationship Type="http://schemas.openxmlformats.org/officeDocument/2006/relationships/slide" Target="/ppt/slides/slide65.xml" Id="rId78" /><Relationship Type="http://schemas.openxmlformats.org/officeDocument/2006/relationships/slide" Target="/ppt/slides/slide68.xml" Id="rId81" /><Relationship Type="http://schemas.openxmlformats.org/officeDocument/2006/relationships/theme" Target="/ppt/theme/theme1.xml" Id="rId86" /><Relationship Type="http://schemas.openxmlformats.org/officeDocument/2006/relationships/customXml" Target="/customXml/item4.xml" Id="rId4" /><Relationship Type="http://schemas.openxmlformats.org/officeDocument/2006/relationships/customXml" Target="/customXml/item9.xml" Id="rId9" /><Relationship Type="http://schemas.openxmlformats.org/officeDocument/2006/relationships/slideMaster" Target="/ppt/slideMasters/slideMaster2.xml" Id="rId13" /><Relationship Type="http://schemas.openxmlformats.org/officeDocument/2006/relationships/slide" Target="/ppt/slides/slide5.xml" Id="rId18" /><Relationship Type="http://schemas.openxmlformats.org/officeDocument/2006/relationships/slide" Target="/ppt/slides/slide26.xml" Id="rId39" /><Relationship Type="http://schemas.openxmlformats.org/officeDocument/2006/relationships/slide" Target="/ppt/slides/slide21.xml" Id="rId34" /><Relationship Type="http://schemas.openxmlformats.org/officeDocument/2006/relationships/slide" Target="/ppt/slides/slide37.xml" Id="rId50" /><Relationship Type="http://schemas.openxmlformats.org/officeDocument/2006/relationships/slide" Target="/ppt/slides/slide42.xml" Id="rId55" /><Relationship Type="http://schemas.openxmlformats.org/officeDocument/2006/relationships/slide" Target="/ppt/slides/slide63.xml" Id="rId76" /><Relationship Type="http://schemas.openxmlformats.org/officeDocument/2006/relationships/customXml" Target="/customXml/item7.xml" Id="rId7" /><Relationship Type="http://schemas.openxmlformats.org/officeDocument/2006/relationships/slide" Target="/ppt/slides/slide58.xml" Id="rId71" /><Relationship Type="http://schemas.openxmlformats.org/officeDocument/2006/relationships/customXml" Target="/customXml/item2.xml" Id="rId2" /><Relationship Type="http://schemas.openxmlformats.org/officeDocument/2006/relationships/slide" Target="/ppt/slides/slide16.xml" Id="rId29" /><Relationship Type="http://schemas.openxmlformats.org/officeDocument/2006/relationships/slide" Target="/ppt/slides/slide11.xml" Id="rId24" /><Relationship Type="http://schemas.openxmlformats.org/officeDocument/2006/relationships/slide" Target="/ppt/slides/slide27.xml" Id="rId40" /><Relationship Type="http://schemas.openxmlformats.org/officeDocument/2006/relationships/slide" Target="/ppt/slides/slide32.xml" Id="rId45" /><Relationship Type="http://schemas.openxmlformats.org/officeDocument/2006/relationships/slide" Target="/ppt/slides/slide53.xml" Id="rId66" /><Relationship Type="http://schemas.openxmlformats.org/officeDocument/2006/relationships/tableStyles" Target="/ppt/tableStyles.xml" Id="rId87" /><Relationship Type="http://schemas.openxmlformats.org/officeDocument/2006/relationships/slide" Target="/ppt/slides/slide48.xml" Id="rId61" /><Relationship Type="http://schemas.openxmlformats.org/officeDocument/2006/relationships/slide" Target="/ppt/slides/slide69.xml" Id="rId82" /><Relationship Type="http://schemas.openxmlformats.org/officeDocument/2006/relationships/slide" Target="/ppt/slides/slide6.xml" Id="rId19"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18433-321C-47BA-8804-0BBA1DCF04BA}" type="doc">
      <dgm:prSet loTypeId="urn:microsoft.com/office/officeart/2005/8/layout/hChevron3" loCatId="process" qsTypeId="urn:microsoft.com/office/officeart/2005/8/quickstyle/simple1" qsCatId="simple" csTypeId="urn:microsoft.com/office/officeart/2005/8/colors/accent1_2" csCatId="accent1" phldr="1"/>
      <dgm:spPr/>
    </dgm:pt>
    <dgm:pt modelId="{4E4C60B9-F98A-4E0E-ABB3-A66AC2619A41}">
      <dgm:prSet phldrT="[Tekst]" custT="1"/>
      <dgm:spPr>
        <a:solidFill>
          <a:schemeClr val="accent6"/>
        </a:solidFill>
      </dgm:spPr>
      <dgm:t>
        <a:bodyPr/>
        <a:lstStyle/>
        <a:p>
          <a:r>
            <a:rPr lang="da-DK" sz="1800">
              <a:latin typeface="Calibri" panose="020F0502020204030204" pitchFamily="34" charset="0"/>
              <a:ea typeface="Calibri" panose="020F0502020204030204" pitchFamily="34" charset="0"/>
              <a:cs typeface="Calibri" panose="020F0502020204030204" pitchFamily="34" charset="0"/>
            </a:rPr>
            <a:t>Fase 1: </a:t>
          </a:r>
          <a:r>
            <a:rPr lang="da-DK" sz="1800" err="1">
              <a:solidFill>
                <a:schemeClr val="bg1"/>
              </a:solidFill>
              <a:latin typeface="Calibri" panose="020F0502020204030204" pitchFamily="34" charset="0"/>
              <a:ea typeface="Calibri" panose="020F0502020204030204" pitchFamily="34" charset="0"/>
              <a:cs typeface="Calibri" panose="020F0502020204030204" pitchFamily="34" charset="0"/>
            </a:rPr>
            <a:t>Vidensindsamling</a:t>
          </a:r>
          <a:endParaRPr lang="da-DK" sz="18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da-DK" sz="18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a-DK" sz="1800" err="1">
              <a:solidFill>
                <a:schemeClr val="bg1"/>
              </a:solidFill>
              <a:latin typeface="Calibri" panose="020F0502020204030204" pitchFamily="34" charset="0"/>
              <a:ea typeface="Calibri" panose="020F0502020204030204" pitchFamily="34" charset="0"/>
              <a:cs typeface="Calibri" panose="020F0502020204030204" pitchFamily="34" charset="0"/>
            </a:rPr>
            <a:t>aug</a:t>
          </a:r>
          <a:r>
            <a:rPr lang="da-DK" sz="1800">
              <a:solidFill>
                <a:schemeClr val="bg1"/>
              </a:solidFill>
              <a:latin typeface="Calibri" panose="020F0502020204030204" pitchFamily="34" charset="0"/>
              <a:ea typeface="Calibri" panose="020F0502020204030204" pitchFamily="34" charset="0"/>
              <a:cs typeface="Calibri" panose="020F0502020204030204" pitchFamily="34" charset="0"/>
            </a:rPr>
            <a:t> ‘24.- til </a:t>
          </a:r>
          <a:r>
            <a:rPr lang="da-DK" sz="1800" err="1">
              <a:solidFill>
                <a:schemeClr val="bg1"/>
              </a:solidFill>
              <a:latin typeface="Calibri" panose="020F0502020204030204" pitchFamily="34" charset="0"/>
              <a:ea typeface="Calibri" panose="020F0502020204030204" pitchFamily="34" charset="0"/>
              <a:cs typeface="Calibri" panose="020F0502020204030204" pitchFamily="34" charset="0"/>
            </a:rPr>
            <a:t>dec</a:t>
          </a:r>
          <a:r>
            <a:rPr lang="da-DK" sz="1800">
              <a:solidFill>
                <a:schemeClr val="bg1"/>
              </a:solidFill>
              <a:latin typeface="Calibri" panose="020F0502020204030204" pitchFamily="34" charset="0"/>
              <a:ea typeface="Calibri" panose="020F0502020204030204" pitchFamily="34" charset="0"/>
              <a:cs typeface="Calibri" panose="020F0502020204030204" pitchFamily="34" charset="0"/>
            </a:rPr>
            <a:t>  ´24</a:t>
          </a:r>
          <a:r>
            <a:rPr lang="da-DK" sz="1900">
              <a:latin typeface="Calibri" panose="020F0502020204030204" pitchFamily="34" charset="0"/>
              <a:ea typeface="Calibri" panose="020F0502020204030204" pitchFamily="34" charset="0"/>
              <a:cs typeface="Calibri" panose="020F0502020204030204" pitchFamily="34" charset="0"/>
            </a:rPr>
            <a:t>	</a:t>
          </a:r>
        </a:p>
      </dgm:t>
    </dgm:pt>
    <dgm:pt modelId="{B922356F-A296-45AE-868A-C2751B263417}" type="parTrans" cxnId="{742958A1-880C-439E-A4F0-646BB4AE9F1C}">
      <dgm:prSet/>
      <dgm:spPr/>
      <dgm:t>
        <a:bodyPr/>
        <a:lstStyle/>
        <a:p>
          <a:endParaRPr lang="da-DK"/>
        </a:p>
      </dgm:t>
    </dgm:pt>
    <dgm:pt modelId="{D933E2C6-58B1-41D0-ADAA-6E9FF8718D86}" type="sibTrans" cxnId="{742958A1-880C-439E-A4F0-646BB4AE9F1C}">
      <dgm:prSet/>
      <dgm:spPr/>
      <dgm:t>
        <a:bodyPr/>
        <a:lstStyle/>
        <a:p>
          <a:endParaRPr lang="da-DK"/>
        </a:p>
      </dgm:t>
    </dgm:pt>
    <dgm:pt modelId="{9B2FAE1C-1D03-4316-BD6E-38D9F2733742}">
      <dgm:prSet phldrT="[Tekst]" custT="1"/>
      <dgm:spPr>
        <a:solidFill>
          <a:schemeClr val="accent1"/>
        </a:solidFill>
        <a:ln>
          <a:solidFill>
            <a:schemeClr val="bg1"/>
          </a:solidFill>
        </a:ln>
      </dgm:spPr>
      <dgm:t>
        <a:bodyPr/>
        <a:lstStyle/>
        <a:p>
          <a:r>
            <a:rPr lang="da-DK" sz="1800">
              <a:solidFill>
                <a:schemeClr val="bg1"/>
              </a:solidFill>
              <a:latin typeface="Calibri" panose="020F0502020204030204" pitchFamily="34" charset="0"/>
              <a:cs typeface="Calibri" panose="020F0502020204030204" pitchFamily="34" charset="0"/>
            </a:rPr>
            <a:t>Fase 2a og 2.b: Udvikling med partnerkommuner</a:t>
          </a:r>
        </a:p>
        <a:p>
          <a:r>
            <a:rPr lang="da-DK" sz="1800">
              <a:solidFill>
                <a:schemeClr val="bg1"/>
              </a:solidFill>
              <a:latin typeface="Calibri" panose="020F0502020204030204" pitchFamily="34" charset="0"/>
              <a:cs typeface="Calibri" panose="020F0502020204030204" pitchFamily="34" charset="0"/>
            </a:rPr>
            <a:t>jan ’25.- til </a:t>
          </a:r>
          <a:r>
            <a:rPr lang="da-DK" sz="1800" err="1">
              <a:solidFill>
                <a:schemeClr val="bg1"/>
              </a:solidFill>
              <a:latin typeface="Calibri" panose="020F0502020204030204" pitchFamily="34" charset="0"/>
              <a:cs typeface="Calibri" panose="020F0502020204030204" pitchFamily="34" charset="0"/>
            </a:rPr>
            <a:t>dec</a:t>
          </a:r>
          <a:r>
            <a:rPr lang="da-DK" sz="1800">
              <a:solidFill>
                <a:schemeClr val="bg1"/>
              </a:solidFill>
              <a:latin typeface="Calibri" panose="020F0502020204030204" pitchFamily="34" charset="0"/>
              <a:cs typeface="Calibri" panose="020F0502020204030204" pitchFamily="34" charset="0"/>
            </a:rPr>
            <a:t> ‘26</a:t>
          </a:r>
        </a:p>
      </dgm:t>
    </dgm:pt>
    <dgm:pt modelId="{958699AA-317A-49AC-A967-0F2480859D41}" type="parTrans" cxnId="{12E780EF-FB6A-4D09-A693-B5BAA409D65B}">
      <dgm:prSet/>
      <dgm:spPr/>
      <dgm:t>
        <a:bodyPr/>
        <a:lstStyle/>
        <a:p>
          <a:endParaRPr lang="da-DK"/>
        </a:p>
      </dgm:t>
    </dgm:pt>
    <dgm:pt modelId="{803A3E85-00F7-4D83-9BB2-7B7ED99D9097}" type="sibTrans" cxnId="{12E780EF-FB6A-4D09-A693-B5BAA409D65B}">
      <dgm:prSet/>
      <dgm:spPr/>
      <dgm:t>
        <a:bodyPr/>
        <a:lstStyle/>
        <a:p>
          <a:endParaRPr lang="da-DK"/>
        </a:p>
      </dgm:t>
    </dgm:pt>
    <dgm:pt modelId="{A83B68B3-C8A2-4405-B866-D20096CD8B40}">
      <dgm:prSet phldrT="[Tekst]" custT="1"/>
      <dgm:spPr>
        <a:solidFill>
          <a:schemeClr val="accent6"/>
        </a:solidFill>
      </dgm:spPr>
      <dgm:t>
        <a:bodyPr/>
        <a:lstStyle/>
        <a:p>
          <a:r>
            <a:rPr lang="da-DK" sz="1800">
              <a:latin typeface="Calibri" panose="020F0502020204030204" pitchFamily="34" charset="0"/>
              <a:cs typeface="Calibri" panose="020F0502020204030204" pitchFamily="34" charset="0"/>
            </a:rPr>
            <a:t>Fase 3 : Test og kvalificering</a:t>
          </a:r>
        </a:p>
        <a:p>
          <a:r>
            <a:rPr lang="da-DK" sz="1800">
              <a:latin typeface="Calibri" panose="020F0502020204030204" pitchFamily="34" charset="0"/>
              <a:cs typeface="Calibri" panose="020F0502020204030204" pitchFamily="34" charset="0"/>
            </a:rPr>
            <a:t>jan ’27.- til </a:t>
          </a:r>
          <a:r>
            <a:rPr lang="da-DK" sz="1800" err="1">
              <a:latin typeface="Calibri" panose="020F0502020204030204" pitchFamily="34" charset="0"/>
              <a:cs typeface="Calibri" panose="020F0502020204030204" pitchFamily="34" charset="0"/>
            </a:rPr>
            <a:t>jun</a:t>
          </a:r>
          <a:r>
            <a:rPr lang="da-DK" sz="1800">
              <a:latin typeface="Calibri" panose="020F0502020204030204" pitchFamily="34" charset="0"/>
              <a:cs typeface="Calibri" panose="020F0502020204030204" pitchFamily="34" charset="0"/>
            </a:rPr>
            <a:t> ‘27</a:t>
          </a:r>
        </a:p>
      </dgm:t>
    </dgm:pt>
    <dgm:pt modelId="{0E3F8753-A95D-41DF-BD2F-3FD5DFD8D980}" type="parTrans" cxnId="{158092BB-59A7-474D-9DA7-AE47D02BE5DA}">
      <dgm:prSet/>
      <dgm:spPr/>
      <dgm:t>
        <a:bodyPr/>
        <a:lstStyle/>
        <a:p>
          <a:endParaRPr lang="da-DK"/>
        </a:p>
      </dgm:t>
    </dgm:pt>
    <dgm:pt modelId="{8300F136-FF98-4A8D-9BE1-D175A8429251}" type="sibTrans" cxnId="{158092BB-59A7-474D-9DA7-AE47D02BE5DA}">
      <dgm:prSet/>
      <dgm:spPr/>
      <dgm:t>
        <a:bodyPr/>
        <a:lstStyle/>
        <a:p>
          <a:endParaRPr lang="da-DK"/>
        </a:p>
      </dgm:t>
    </dgm:pt>
    <dgm:pt modelId="{14B6476A-D74F-49A4-92CE-F56D4ADBA7FE}">
      <dgm:prSet custT="1"/>
      <dgm:spPr>
        <a:solidFill>
          <a:schemeClr val="accent6"/>
        </a:solidFill>
      </dgm:spPr>
      <dgm:t>
        <a:bodyPr/>
        <a:lstStyle/>
        <a:p>
          <a:r>
            <a:rPr lang="da-DK" sz="1800">
              <a:latin typeface="Calibri" panose="020F0502020204030204" pitchFamily="34" charset="0"/>
              <a:cs typeface="Calibri" panose="020F0502020204030204" pitchFamily="34" charset="0"/>
            </a:rPr>
            <a:t>Fase 4: fuld skalering</a:t>
          </a:r>
        </a:p>
        <a:p>
          <a:r>
            <a:rPr lang="da-DK" sz="1800">
              <a:latin typeface="Calibri" panose="020F0502020204030204" pitchFamily="34" charset="0"/>
              <a:cs typeface="Calibri" panose="020F0502020204030204" pitchFamily="34" charset="0"/>
            </a:rPr>
            <a:t>aug ’27.- til </a:t>
          </a:r>
          <a:r>
            <a:rPr lang="da-DK" sz="1800" err="1">
              <a:latin typeface="Calibri" panose="020F0502020204030204" pitchFamily="34" charset="0"/>
              <a:cs typeface="Calibri" panose="020F0502020204030204" pitchFamily="34" charset="0"/>
            </a:rPr>
            <a:t>dec</a:t>
          </a:r>
          <a:r>
            <a:rPr lang="da-DK" sz="1800">
              <a:latin typeface="Calibri" panose="020F0502020204030204" pitchFamily="34" charset="0"/>
              <a:cs typeface="Calibri" panose="020F0502020204030204" pitchFamily="34" charset="0"/>
            </a:rPr>
            <a:t> ‘27</a:t>
          </a:r>
        </a:p>
      </dgm:t>
    </dgm:pt>
    <dgm:pt modelId="{816F8E1D-92C5-42A0-B407-952202A7A720}" type="parTrans" cxnId="{41D7FFF3-474B-4372-BA4A-319EC9C895A9}">
      <dgm:prSet/>
      <dgm:spPr/>
      <dgm:t>
        <a:bodyPr/>
        <a:lstStyle/>
        <a:p>
          <a:endParaRPr lang="da-DK"/>
        </a:p>
      </dgm:t>
    </dgm:pt>
    <dgm:pt modelId="{018675A9-2D5F-45B4-ACBB-C5203F6C9BC3}" type="sibTrans" cxnId="{41D7FFF3-474B-4372-BA4A-319EC9C895A9}">
      <dgm:prSet/>
      <dgm:spPr/>
      <dgm:t>
        <a:bodyPr/>
        <a:lstStyle/>
        <a:p>
          <a:endParaRPr lang="da-DK"/>
        </a:p>
      </dgm:t>
    </dgm:pt>
    <dgm:pt modelId="{DEA1F1FB-1BED-4CAA-8113-F2EE1155E4DC}" type="pres">
      <dgm:prSet presAssocID="{E1F18433-321C-47BA-8804-0BBA1DCF04BA}" presName="Name0" presStyleCnt="0">
        <dgm:presLayoutVars>
          <dgm:dir/>
          <dgm:resizeHandles val="exact"/>
        </dgm:presLayoutVars>
      </dgm:prSet>
      <dgm:spPr/>
    </dgm:pt>
    <dgm:pt modelId="{CE5768CF-FF4C-4472-9084-56D0B12C9302}" type="pres">
      <dgm:prSet presAssocID="{4E4C60B9-F98A-4E0E-ABB3-A66AC2619A41}" presName="parTxOnly" presStyleLbl="node1" presStyleIdx="0" presStyleCnt="4" custScaleX="73117">
        <dgm:presLayoutVars>
          <dgm:bulletEnabled val="1"/>
        </dgm:presLayoutVars>
      </dgm:prSet>
      <dgm:spPr/>
    </dgm:pt>
    <dgm:pt modelId="{B420C794-9225-4FC1-AFA5-5341559F51B8}" type="pres">
      <dgm:prSet presAssocID="{D933E2C6-58B1-41D0-ADAA-6E9FF8718D86}" presName="parSpace" presStyleCnt="0"/>
      <dgm:spPr/>
    </dgm:pt>
    <dgm:pt modelId="{B7FA86BE-38A8-429F-AB2B-0FA1AF68FD61}" type="pres">
      <dgm:prSet presAssocID="{9B2FAE1C-1D03-4316-BD6E-38D9F2733742}" presName="parTxOnly" presStyleLbl="node1" presStyleIdx="1" presStyleCnt="4">
        <dgm:presLayoutVars>
          <dgm:bulletEnabled val="1"/>
        </dgm:presLayoutVars>
      </dgm:prSet>
      <dgm:spPr/>
    </dgm:pt>
    <dgm:pt modelId="{5E5592EA-02E6-44E3-A8D2-4B9BB8A80F4D}" type="pres">
      <dgm:prSet presAssocID="{803A3E85-00F7-4D83-9BB2-7B7ED99D9097}" presName="parSpace" presStyleCnt="0"/>
      <dgm:spPr/>
    </dgm:pt>
    <dgm:pt modelId="{7A64C63B-FA3F-4364-9A33-83A3A83BE969}" type="pres">
      <dgm:prSet presAssocID="{A83B68B3-C8A2-4405-B866-D20096CD8B40}" presName="parTxOnly" presStyleLbl="node1" presStyleIdx="2" presStyleCnt="4" custScaleX="83127">
        <dgm:presLayoutVars>
          <dgm:bulletEnabled val="1"/>
        </dgm:presLayoutVars>
      </dgm:prSet>
      <dgm:spPr/>
    </dgm:pt>
    <dgm:pt modelId="{C7D4742C-331B-497C-9F77-65852AC3BF8D}" type="pres">
      <dgm:prSet presAssocID="{8300F136-FF98-4A8D-9BE1-D175A8429251}" presName="parSpace" presStyleCnt="0"/>
      <dgm:spPr/>
    </dgm:pt>
    <dgm:pt modelId="{8C96BFEB-5D45-4C46-9E6B-B24FE000F3E3}" type="pres">
      <dgm:prSet presAssocID="{14B6476A-D74F-49A4-92CE-F56D4ADBA7FE}" presName="parTxOnly" presStyleLbl="node1" presStyleIdx="3" presStyleCnt="4" custScaleX="82388">
        <dgm:presLayoutVars>
          <dgm:bulletEnabled val="1"/>
        </dgm:presLayoutVars>
      </dgm:prSet>
      <dgm:spPr/>
    </dgm:pt>
  </dgm:ptLst>
  <dgm:cxnLst>
    <dgm:cxn modelId="{23B3FD2B-F83B-46E4-A921-DF748B5CB681}" type="presOf" srcId="{E1F18433-321C-47BA-8804-0BBA1DCF04BA}" destId="{DEA1F1FB-1BED-4CAA-8113-F2EE1155E4DC}" srcOrd="0" destOrd="0" presId="urn:microsoft.com/office/officeart/2005/8/layout/hChevron3"/>
    <dgm:cxn modelId="{A7B3982E-F0FE-46AF-A6BB-3A892BB72581}" type="presOf" srcId="{14B6476A-D74F-49A4-92CE-F56D4ADBA7FE}" destId="{8C96BFEB-5D45-4C46-9E6B-B24FE000F3E3}" srcOrd="0" destOrd="0" presId="urn:microsoft.com/office/officeart/2005/8/layout/hChevron3"/>
    <dgm:cxn modelId="{BF667F71-3156-481E-A971-7C7502577A12}" type="presOf" srcId="{9B2FAE1C-1D03-4316-BD6E-38D9F2733742}" destId="{B7FA86BE-38A8-429F-AB2B-0FA1AF68FD61}" srcOrd="0" destOrd="0" presId="urn:microsoft.com/office/officeart/2005/8/layout/hChevron3"/>
    <dgm:cxn modelId="{742958A1-880C-439E-A4F0-646BB4AE9F1C}" srcId="{E1F18433-321C-47BA-8804-0BBA1DCF04BA}" destId="{4E4C60B9-F98A-4E0E-ABB3-A66AC2619A41}" srcOrd="0" destOrd="0" parTransId="{B922356F-A296-45AE-868A-C2751B263417}" sibTransId="{D933E2C6-58B1-41D0-ADAA-6E9FF8718D86}"/>
    <dgm:cxn modelId="{183011B7-2802-4E26-A3EB-9D2E616872F0}" type="presOf" srcId="{4E4C60B9-F98A-4E0E-ABB3-A66AC2619A41}" destId="{CE5768CF-FF4C-4472-9084-56D0B12C9302}" srcOrd="0" destOrd="0" presId="urn:microsoft.com/office/officeart/2005/8/layout/hChevron3"/>
    <dgm:cxn modelId="{158092BB-59A7-474D-9DA7-AE47D02BE5DA}" srcId="{E1F18433-321C-47BA-8804-0BBA1DCF04BA}" destId="{A83B68B3-C8A2-4405-B866-D20096CD8B40}" srcOrd="2" destOrd="0" parTransId="{0E3F8753-A95D-41DF-BD2F-3FD5DFD8D980}" sibTransId="{8300F136-FF98-4A8D-9BE1-D175A8429251}"/>
    <dgm:cxn modelId="{529BE2C4-8E34-4102-8812-262BBFAF33D6}" type="presOf" srcId="{A83B68B3-C8A2-4405-B866-D20096CD8B40}" destId="{7A64C63B-FA3F-4364-9A33-83A3A83BE969}" srcOrd="0" destOrd="0" presId="urn:microsoft.com/office/officeart/2005/8/layout/hChevron3"/>
    <dgm:cxn modelId="{12E780EF-FB6A-4D09-A693-B5BAA409D65B}" srcId="{E1F18433-321C-47BA-8804-0BBA1DCF04BA}" destId="{9B2FAE1C-1D03-4316-BD6E-38D9F2733742}" srcOrd="1" destOrd="0" parTransId="{958699AA-317A-49AC-A967-0F2480859D41}" sibTransId="{803A3E85-00F7-4D83-9BB2-7B7ED99D9097}"/>
    <dgm:cxn modelId="{41D7FFF3-474B-4372-BA4A-319EC9C895A9}" srcId="{E1F18433-321C-47BA-8804-0BBA1DCF04BA}" destId="{14B6476A-D74F-49A4-92CE-F56D4ADBA7FE}" srcOrd="3" destOrd="0" parTransId="{816F8E1D-92C5-42A0-B407-952202A7A720}" sibTransId="{018675A9-2D5F-45B4-ACBB-C5203F6C9BC3}"/>
    <dgm:cxn modelId="{1B9D0DD3-6F51-4FEB-8B68-25E3FC87E14C}" type="presParOf" srcId="{DEA1F1FB-1BED-4CAA-8113-F2EE1155E4DC}" destId="{CE5768CF-FF4C-4472-9084-56D0B12C9302}" srcOrd="0" destOrd="0" presId="urn:microsoft.com/office/officeart/2005/8/layout/hChevron3"/>
    <dgm:cxn modelId="{0CB844BA-1958-4A4B-A0F8-37E864C8C0AE}" type="presParOf" srcId="{DEA1F1FB-1BED-4CAA-8113-F2EE1155E4DC}" destId="{B420C794-9225-4FC1-AFA5-5341559F51B8}" srcOrd="1" destOrd="0" presId="urn:microsoft.com/office/officeart/2005/8/layout/hChevron3"/>
    <dgm:cxn modelId="{1DCC5FEC-B0CC-4928-8D6D-0A9F5CAE192F}" type="presParOf" srcId="{DEA1F1FB-1BED-4CAA-8113-F2EE1155E4DC}" destId="{B7FA86BE-38A8-429F-AB2B-0FA1AF68FD61}" srcOrd="2" destOrd="0" presId="urn:microsoft.com/office/officeart/2005/8/layout/hChevron3"/>
    <dgm:cxn modelId="{EAAE47DB-62A2-4C11-8B2D-83F9A4237E5F}" type="presParOf" srcId="{DEA1F1FB-1BED-4CAA-8113-F2EE1155E4DC}" destId="{5E5592EA-02E6-44E3-A8D2-4B9BB8A80F4D}" srcOrd="3" destOrd="0" presId="urn:microsoft.com/office/officeart/2005/8/layout/hChevron3"/>
    <dgm:cxn modelId="{B119A830-109F-495D-95B8-D7B41F3E0C0D}" type="presParOf" srcId="{DEA1F1FB-1BED-4CAA-8113-F2EE1155E4DC}" destId="{7A64C63B-FA3F-4364-9A33-83A3A83BE969}" srcOrd="4" destOrd="0" presId="urn:microsoft.com/office/officeart/2005/8/layout/hChevron3"/>
    <dgm:cxn modelId="{038A6784-DACB-4AA8-A607-580C9F042FF2}" type="presParOf" srcId="{DEA1F1FB-1BED-4CAA-8113-F2EE1155E4DC}" destId="{C7D4742C-331B-497C-9F77-65852AC3BF8D}" srcOrd="5" destOrd="0" presId="urn:microsoft.com/office/officeart/2005/8/layout/hChevron3"/>
    <dgm:cxn modelId="{92DB51DB-E2B3-4FA2-8500-B54D3F14026E}" type="presParOf" srcId="{DEA1F1FB-1BED-4CAA-8113-F2EE1155E4DC}" destId="{8C96BFEB-5D45-4C46-9E6B-B24FE000F3E3}"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768CF-FF4C-4472-9084-56D0B12C9302}">
      <dsp:nvSpPr>
        <dsp:cNvPr id="0" name=""/>
        <dsp:cNvSpPr/>
      </dsp:nvSpPr>
      <dsp:spPr>
        <a:xfrm>
          <a:off x="145" y="586258"/>
          <a:ext cx="2860181" cy="1564714"/>
        </a:xfrm>
        <a:prstGeom prst="homePlat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a:latin typeface="Calibri" panose="020F0502020204030204" pitchFamily="34" charset="0"/>
              <a:ea typeface="Calibri" panose="020F0502020204030204" pitchFamily="34" charset="0"/>
              <a:cs typeface="Calibri" panose="020F0502020204030204" pitchFamily="34" charset="0"/>
            </a:rPr>
            <a:t>Fase 1: </a:t>
          </a:r>
          <a:r>
            <a:rPr lang="da-DK" sz="1800" kern="1200" err="1">
              <a:solidFill>
                <a:schemeClr val="bg1"/>
              </a:solidFill>
              <a:latin typeface="Calibri" panose="020F0502020204030204" pitchFamily="34" charset="0"/>
              <a:ea typeface="Calibri" panose="020F0502020204030204" pitchFamily="34" charset="0"/>
              <a:cs typeface="Calibri" panose="020F0502020204030204" pitchFamily="34" charset="0"/>
            </a:rPr>
            <a:t>Vidensindsamling</a:t>
          </a:r>
          <a:endParaRPr lang="da-DK" sz="1800" kern="1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da-DK" sz="1800" kern="12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a-DK" sz="1800" kern="1200" err="1">
              <a:solidFill>
                <a:schemeClr val="bg1"/>
              </a:solidFill>
              <a:latin typeface="Calibri" panose="020F0502020204030204" pitchFamily="34" charset="0"/>
              <a:ea typeface="Calibri" panose="020F0502020204030204" pitchFamily="34" charset="0"/>
              <a:cs typeface="Calibri" panose="020F0502020204030204" pitchFamily="34" charset="0"/>
            </a:rPr>
            <a:t>aug</a:t>
          </a:r>
          <a:r>
            <a:rPr lang="da-DK" sz="1800" kern="1200">
              <a:solidFill>
                <a:schemeClr val="bg1"/>
              </a:solidFill>
              <a:latin typeface="Calibri" panose="020F0502020204030204" pitchFamily="34" charset="0"/>
              <a:ea typeface="Calibri" panose="020F0502020204030204" pitchFamily="34" charset="0"/>
              <a:cs typeface="Calibri" panose="020F0502020204030204" pitchFamily="34" charset="0"/>
            </a:rPr>
            <a:t> ‘24.- til </a:t>
          </a:r>
          <a:r>
            <a:rPr lang="da-DK" sz="1800" kern="1200" err="1">
              <a:solidFill>
                <a:schemeClr val="bg1"/>
              </a:solidFill>
              <a:latin typeface="Calibri" panose="020F0502020204030204" pitchFamily="34" charset="0"/>
              <a:ea typeface="Calibri" panose="020F0502020204030204" pitchFamily="34" charset="0"/>
              <a:cs typeface="Calibri" panose="020F0502020204030204" pitchFamily="34" charset="0"/>
            </a:rPr>
            <a:t>dec</a:t>
          </a:r>
          <a:r>
            <a:rPr lang="da-DK" sz="1800" kern="1200">
              <a:solidFill>
                <a:schemeClr val="bg1"/>
              </a:solidFill>
              <a:latin typeface="Calibri" panose="020F0502020204030204" pitchFamily="34" charset="0"/>
              <a:ea typeface="Calibri" panose="020F0502020204030204" pitchFamily="34" charset="0"/>
              <a:cs typeface="Calibri" panose="020F0502020204030204" pitchFamily="34" charset="0"/>
            </a:rPr>
            <a:t>  ´24</a:t>
          </a:r>
          <a:r>
            <a:rPr lang="da-DK" sz="1900" kern="1200">
              <a:latin typeface="Calibri" panose="020F0502020204030204" pitchFamily="34" charset="0"/>
              <a:ea typeface="Calibri" panose="020F0502020204030204" pitchFamily="34" charset="0"/>
              <a:cs typeface="Calibri" panose="020F0502020204030204" pitchFamily="34" charset="0"/>
            </a:rPr>
            <a:t>	</a:t>
          </a:r>
        </a:p>
      </dsp:txBody>
      <dsp:txXfrm>
        <a:off x="145" y="586258"/>
        <a:ext cx="2469003" cy="1564714"/>
      </dsp:txXfrm>
    </dsp:sp>
    <dsp:sp modelId="{B7FA86BE-38A8-429F-AB2B-0FA1AF68FD61}">
      <dsp:nvSpPr>
        <dsp:cNvPr id="0" name=""/>
        <dsp:cNvSpPr/>
      </dsp:nvSpPr>
      <dsp:spPr>
        <a:xfrm>
          <a:off x="2077969" y="586258"/>
          <a:ext cx="3911786" cy="1564714"/>
        </a:xfrm>
        <a:prstGeom prst="chevron">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a:solidFill>
                <a:schemeClr val="bg1"/>
              </a:solidFill>
              <a:latin typeface="Calibri" panose="020F0502020204030204" pitchFamily="34" charset="0"/>
              <a:cs typeface="Calibri" panose="020F0502020204030204" pitchFamily="34" charset="0"/>
            </a:rPr>
            <a:t>Fase 2a og 2.b: Udvikling med partnerkommuner</a:t>
          </a:r>
        </a:p>
        <a:p>
          <a:pPr marL="0" lvl="0" indent="0" algn="ctr" defTabSz="800100">
            <a:lnSpc>
              <a:spcPct val="90000"/>
            </a:lnSpc>
            <a:spcBef>
              <a:spcPct val="0"/>
            </a:spcBef>
            <a:spcAft>
              <a:spcPct val="35000"/>
            </a:spcAft>
            <a:buNone/>
          </a:pPr>
          <a:r>
            <a:rPr lang="da-DK" sz="1800" kern="1200">
              <a:solidFill>
                <a:schemeClr val="bg1"/>
              </a:solidFill>
              <a:latin typeface="Calibri" panose="020F0502020204030204" pitchFamily="34" charset="0"/>
              <a:cs typeface="Calibri" panose="020F0502020204030204" pitchFamily="34" charset="0"/>
            </a:rPr>
            <a:t>jan ’25.- til </a:t>
          </a:r>
          <a:r>
            <a:rPr lang="da-DK" sz="1800" kern="1200" err="1">
              <a:solidFill>
                <a:schemeClr val="bg1"/>
              </a:solidFill>
              <a:latin typeface="Calibri" panose="020F0502020204030204" pitchFamily="34" charset="0"/>
              <a:cs typeface="Calibri" panose="020F0502020204030204" pitchFamily="34" charset="0"/>
            </a:rPr>
            <a:t>dec</a:t>
          </a:r>
          <a:r>
            <a:rPr lang="da-DK" sz="1800" kern="1200">
              <a:solidFill>
                <a:schemeClr val="bg1"/>
              </a:solidFill>
              <a:latin typeface="Calibri" panose="020F0502020204030204" pitchFamily="34" charset="0"/>
              <a:cs typeface="Calibri" panose="020F0502020204030204" pitchFamily="34" charset="0"/>
            </a:rPr>
            <a:t> ‘26</a:t>
          </a:r>
        </a:p>
      </dsp:txBody>
      <dsp:txXfrm>
        <a:off x="2860326" y="586258"/>
        <a:ext cx="2347072" cy="1564714"/>
      </dsp:txXfrm>
    </dsp:sp>
    <dsp:sp modelId="{7A64C63B-FA3F-4364-9A33-83A3A83BE969}">
      <dsp:nvSpPr>
        <dsp:cNvPr id="0" name=""/>
        <dsp:cNvSpPr/>
      </dsp:nvSpPr>
      <dsp:spPr>
        <a:xfrm>
          <a:off x="5207399" y="586258"/>
          <a:ext cx="3251751" cy="1564714"/>
        </a:xfrm>
        <a:prstGeom prst="chevron">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a:latin typeface="Calibri" panose="020F0502020204030204" pitchFamily="34" charset="0"/>
              <a:cs typeface="Calibri" panose="020F0502020204030204" pitchFamily="34" charset="0"/>
            </a:rPr>
            <a:t>Fase 3 : Test og kvalificering</a:t>
          </a:r>
        </a:p>
        <a:p>
          <a:pPr marL="0" lvl="0" indent="0" algn="ctr" defTabSz="800100">
            <a:lnSpc>
              <a:spcPct val="90000"/>
            </a:lnSpc>
            <a:spcBef>
              <a:spcPct val="0"/>
            </a:spcBef>
            <a:spcAft>
              <a:spcPct val="35000"/>
            </a:spcAft>
            <a:buNone/>
          </a:pPr>
          <a:r>
            <a:rPr lang="da-DK" sz="1800" kern="1200">
              <a:latin typeface="Calibri" panose="020F0502020204030204" pitchFamily="34" charset="0"/>
              <a:cs typeface="Calibri" panose="020F0502020204030204" pitchFamily="34" charset="0"/>
            </a:rPr>
            <a:t>jan ’27.- til </a:t>
          </a:r>
          <a:r>
            <a:rPr lang="da-DK" sz="1800" kern="1200" err="1">
              <a:latin typeface="Calibri" panose="020F0502020204030204" pitchFamily="34" charset="0"/>
              <a:cs typeface="Calibri" panose="020F0502020204030204" pitchFamily="34" charset="0"/>
            </a:rPr>
            <a:t>jun</a:t>
          </a:r>
          <a:r>
            <a:rPr lang="da-DK" sz="1800" kern="1200">
              <a:latin typeface="Calibri" panose="020F0502020204030204" pitchFamily="34" charset="0"/>
              <a:cs typeface="Calibri" panose="020F0502020204030204" pitchFamily="34" charset="0"/>
            </a:rPr>
            <a:t> ‘27</a:t>
          </a:r>
        </a:p>
      </dsp:txBody>
      <dsp:txXfrm>
        <a:off x="5989756" y="586258"/>
        <a:ext cx="1687037" cy="1564714"/>
      </dsp:txXfrm>
    </dsp:sp>
    <dsp:sp modelId="{8C96BFEB-5D45-4C46-9E6B-B24FE000F3E3}">
      <dsp:nvSpPr>
        <dsp:cNvPr id="0" name=""/>
        <dsp:cNvSpPr/>
      </dsp:nvSpPr>
      <dsp:spPr>
        <a:xfrm>
          <a:off x="7676793" y="586258"/>
          <a:ext cx="3222843" cy="1564714"/>
        </a:xfrm>
        <a:prstGeom prst="chevron">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a:latin typeface="Calibri" panose="020F0502020204030204" pitchFamily="34" charset="0"/>
              <a:cs typeface="Calibri" panose="020F0502020204030204" pitchFamily="34" charset="0"/>
            </a:rPr>
            <a:t>Fase 4: fuld skalering</a:t>
          </a:r>
        </a:p>
        <a:p>
          <a:pPr marL="0" lvl="0" indent="0" algn="ctr" defTabSz="800100">
            <a:lnSpc>
              <a:spcPct val="90000"/>
            </a:lnSpc>
            <a:spcBef>
              <a:spcPct val="0"/>
            </a:spcBef>
            <a:spcAft>
              <a:spcPct val="35000"/>
            </a:spcAft>
            <a:buNone/>
          </a:pPr>
          <a:r>
            <a:rPr lang="da-DK" sz="1800" kern="1200">
              <a:latin typeface="Calibri" panose="020F0502020204030204" pitchFamily="34" charset="0"/>
              <a:cs typeface="Calibri" panose="020F0502020204030204" pitchFamily="34" charset="0"/>
            </a:rPr>
            <a:t>aug ’27.- til </a:t>
          </a:r>
          <a:r>
            <a:rPr lang="da-DK" sz="1800" kern="1200" err="1">
              <a:latin typeface="Calibri" panose="020F0502020204030204" pitchFamily="34" charset="0"/>
              <a:cs typeface="Calibri" panose="020F0502020204030204" pitchFamily="34" charset="0"/>
            </a:rPr>
            <a:t>dec</a:t>
          </a:r>
          <a:r>
            <a:rPr lang="da-DK" sz="1800" kern="1200">
              <a:latin typeface="Calibri" panose="020F0502020204030204" pitchFamily="34" charset="0"/>
              <a:cs typeface="Calibri" panose="020F0502020204030204" pitchFamily="34" charset="0"/>
            </a:rPr>
            <a:t> ‘27</a:t>
          </a:r>
        </a:p>
      </dsp:txBody>
      <dsp:txXfrm>
        <a:off x="8459150" y="586258"/>
        <a:ext cx="1658129" cy="156471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3.363"/>
    </inkml:context>
    <inkml:brush xml:id="br0">
      <inkml:brushProperty name="width" value="0.05" units="cm"/>
      <inkml:brushProperty name="height" value="0.05" units="cm"/>
      <inkml:brushProperty name="color" value="#0B868D"/>
      <inkml:brushProperty name="inkEffects" value="ocean"/>
      <inkml:brushProperty name="anchorX" value="-7086.15332"/>
      <inkml:brushProperty name="anchorY" value="-843.88696"/>
      <inkml:brushProperty name="scaleFactor" value="0.5"/>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6.011"/>
    </inkml:context>
    <inkml:brush xml:id="br0">
      <inkml:brushProperty name="width" value="0.05" units="cm"/>
      <inkml:brushProperty name="height" value="0.05" units="cm"/>
      <inkml:brushProperty name="color" value="#0B868D"/>
      <inkml:brushProperty name="inkEffects" value="ocean"/>
      <inkml:brushProperty name="anchorX" value="-7932.81982"/>
      <inkml:brushProperty name="anchorY" value="-1690.55359"/>
      <inkml:brushProperty name="scaleFactor" value="0.5"/>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9.559"/>
    </inkml:context>
    <inkml:brush xml:id="br0">
      <inkml:brushProperty name="width" value="0.05" units="cm"/>
      <inkml:brushProperty name="height" value="0.05" units="cm"/>
      <inkml:brushProperty name="color" value="#0B868D"/>
      <inkml:brushProperty name="inkEffects" value="ocean"/>
      <inkml:brushProperty name="anchorX" value="-8779.48633"/>
      <inkml:brushProperty name="anchorY" value="-2537.22046"/>
      <inkml:brushProperty name="scaleFactor" value="0.5"/>
    </inkml:brush>
  </inkml:definitions>
  <inkml:trace contextRef="#ctx0" brushRef="#br0">3956 86 24575,'0'0'0,"-10"0"0,-21 0 0,-5 3 0,-3 0 0,0 0 0,2-1 0,-16 0 0,-9-1 0,-5 0 0,0-1 0,0 0 0,2 0 0,-9 0 0,-10 0 0,1-1 0,-2-1 0,10-1 0,12-3 0,12-2 0,3 0 0,2 2 0,4-1 0,-8-2 0,-9-1 0,3-2 0,-1 2 0,-1 2 0,6 3 0,1 1 0,-1 3 0,0 0 0,-3 1 0,0 0 0,-19 1 0,5-1 0,0 1 0,-15-1 0,-9 0 0,2 0 0,-11 0 0,5 0 0,8 0 0,9 0 0,14 0 0,7 0 0,5 0 0,1 3 0,0 0 0,-12 2 0,4 4 0,47-7 0,0 1 0,-14 4 0,-27 5 0,2-1 0,-12 2 0,-2 4 0,0-3 0,7 1 0,8-1 0,2 2 0,0 4 0,0-3 0,3-1 0,11 1 0,4 1 0,3-2 0,9 1 0,-6 3 0,5 1 0,5 2 0,4 1 0,5 2 0,4 1 0,2 0 0,7 1 0,6-2 0,-6-22 0,-1 0 0,-1 0 0,1-1 0,11 7 0,-8-7 0,0 0 0,0 0 0,0 0 0,0 0 0,11 2 0,-1-2 0,-2 1 0,2-1 0,21 2 0,63 7 0,-6-1 0,5-3 0,-10 3 0,-8-2 0,-9-2 0,10 7 0,-10-2 0,-4-2 0,-4-2 0,13-3 0,9-2 0,17-1 0,7-2 0,12 0 0,2-1 0,-11 1 0,-14-1 0,3 1 0,-11 3 0,2 2 0,-14 3 0,3 1 0,11-2 0,7-2 0,12-2 0,17-1 0,2-1 0,-5-1 0,2 0 0,-15 0 0,-15-1 0,-72 3 0,30 1 0,15 3 0,-8 0 0,-6-2 0,8-1 0,0 0 0,0-2 0,9-1 0,-1 0 0,15 0 0,8 0 0,-3 0 0,11 0 0,-8-1 0,3 1 0,-9 0 0,3 0 0,-9 0 0,-7 0 0,-7 0 0,11 0 0,-3 0 0,2 0 0,-11 0 0,-4 0 0,-11 0 0,3-2 0,-8-1 0,6-6 0,0 1 0,13 1 0,1-5 0,-6 3 0,4-5 0,-4 2 0,-7 0 0,-8 0 0,10 2 0,0-3 0,1 2 0,-11-1 0,-7 4 0,5-7 0,-40 11 0,0 0 0,14-7 0,-15 7 0,0 0 0,9-8 0,-12 8 0,0-1 0,0 0 0,3-6 0,5-16 0,0-4 0,1 1 0,-2 1 0,-2 0 0,-2 4 0,-3 3 0,-8 2 0,3 19 0,0-1 0,0 0 0,0 0 0,-1 0 0,-3-3 0,-18-10 0,-11-2 0,-5 0 0,-6-3 0,-5 4 0,-3-2 0,-3 3 0,-8 1 0,6 1 0,-1 3 0,-4 3 0,-6 2 0,0 3 0,-10-7 0,2 0 0,2 1 0,-13 1 0,-8 3 0,4 1 0,-12 1 0,-4 2 0,7 0 0,10 0 0,10 0 0,9 1 0,7-1 0,5 0 0,-9 0 0,1 0 0,1 0 0,-4 3 0,7 0 0,3 0 0,3-1 0,1-1 0,-11 1 0,0-2 0,-1 0 0,3 0 0,7 0 0,15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46.633"/>
    </inkml:context>
    <inkml:brush xml:id="br0">
      <inkml:brushProperty name="width" value="0.05" units="cm"/>
      <inkml:brushProperty name="height" value="0.05" units="cm"/>
      <inkml:brushProperty name="color" value="#0B868D"/>
      <inkml:brushProperty name="inkEffects" value="ocean"/>
      <inkml:brushProperty name="anchorX" value="-7828.74756"/>
      <inkml:brushProperty name="anchorY" value="-1658.95251"/>
      <inkml:brushProperty name="scaleFactor" value="0.5"/>
    </inkml:brush>
  </inkml:definitions>
  <inkml:trace contextRef="#ctx0" brushRef="#br0">0 10257 24575,'0'0'0,"9"0"0,14 0 0,10 0 0,3 0 0,2 0 0,9 7 0,3-1 0,4 14 0,1-2 0,0-1 0,1-4 0,15 15 0,1-3 0,15 10 0,8-5 0,12-6 0,5 13 0,7-7 0,1-4 0,4-8 0,-2-6 0,-14-5 0,2-5 0,-14-1 0,-16 4 0,-12 1 0,-53-2 0,0 0 0,14 5 0,25 9 0,-3-2 0,16 15 0,-1-2 0,7-4 0,3-6 0,14-7 0,1 2 0,1 15 0,9-2 0,9 17 0,-7-6 0,0 7 0,-10-8 0,-12-8 0,7-10 0,-8 5 0,-5-6 0,9 16 0,-10-4 0,5 2 0,1 0 0,-5-7 0,-5-6 0,-5 7 0,-5-6 0,-8 3 0,-9 1 0,-6 3 0,-5 1 0,-3 2 0,3-5 0,10 6 0,5 14 0,0 2 0,-4-1 0,2 5 0,-5-4 0,-3-3 0,-3-3 0,-9 2 0,-2-2 0,4-8 0,0-3 0,2-1 0,0-1 0,10 0 0,0 2 0,-1 0 0,-1 1 0,2 6 0,3-5 0,3-7 0,-1-1 0,-10 0 0,3-5 0,1-5 0,4-5 0,-2 2 0,-2-2 0,3-1 0,2-3 0,3-2 0,-8 5 0,-8 5 0,-28-11 0,0-1 0,1 1 0,-1 0 0,0 0 0,0 0 0,0 1 0,3 2 0,-1 2 0,-2-2 0,1 0 0,-1 1 0,4 8 0,11 28 0,-4 8 0,-4-1 0,-2 4 0,-4 3 0,-1 3 0,-2 21 0,0-4 0,-1 0 0,1-9 0,-1-10 0,1-2 0,-1-1 0,1 1 0,0-5 0,0 3 0,0 1 0,0 3 0,0 3 0,0 1 0,0 2 0,0 0 0,0 1 0,0 0 0,0 0 0,0 12 0,0 1 0,0 0 0,0-9 0,-5-10 0,-1 10 0,0 0 0,2 0 0,1-7 0,0 19 0,2-1 0,1 0 0,0-2 0,0 2 0,0 3 0,0-2 0,1-3 0,-1-4 0,0-3 0,0-4 0,0-1 0,0-2 0,0-6 0,0 0 0,0-1 0,0 1 0,0 2 0,0 2 0,0 1 0,0 1 0,0 0 0,0 7 0,0 7 0,-11 0 0,0-1 0,0-4 0,2-2 0,3-2 0,2-3 0,1-1 0,2 0 0,1-1 0,1 0 0,-1 0 0,1-7 0,-1 1 0,0-6 0,0-6 0,1 1 0,-1 3 0,0 4 0,0 4 0,0 3 0,5-5 0,5-4 0,7-7 0,4-4 0,8 2 0,-2-3 0,0 12 0,0-8 0,-5 4 0,4 16 0,11 4 0,2 4 0,-5-7 0,-3-13 0,-9-25 0,17 16 0,21 20 0,0-5 0,-2-13 0,-43-34 0,26 12 0,-26-16 0,26 7 0,13-3 0,-1-6 0,0-4 0,-5-2 0,0 0 0,0-1 0,1 1 0,17 1 0,3 0 0,0 1 0,-8 0 0,14 0 0,-4 0 0,-2 0 0,2 0 0,-9-6 0,-3-1 0,-4 0 0,-2 2 0,5 1 0,5-11 0,0 0 0,32 2 0,-1 2 0,8 4 0,-7 2 0,-9 3 0,1 1 0,-9 1 0,-7 0 0,10 1 0,-4 0 0,6-1 0,-4 0 0,11 7 0,5 0 0,11 0 0,-1 4 0,-3 6 0,5-2 0,1-2 0,6-3 0,-11-3 0,1-4 0,3-1 0,-10-2 0,-4 6 0,-5 6 0,6 1 0,3-2 0,10-3 0,14-2 0,13-2 0,1-2 0,18-2 0,-5 0-644,16 0 828,-25 6-276,-14 6 92,-18 7 0,-22 6 0,-5-3 0,-11-4 0,6-4 0,10-6 0,20-4 0,17-2 0,27-2 0,7 0 0,-3-1-36,-4 0 46,-15 0-15,-15 0 5,-10 1 0,-15 0 0,-14 0 0,-54 5 0,33 9 0,18 5 0,27 1 0,1 9 680,0-5-874,-4-3 291,0-7-97,-11-4 0,-14-5 0,-11-3 0,-7-2 0,11 0 0,-1-2 0,-1 1 0,8 0 0,-3 1 0,14-1 0,-10 1 0,-3 0 0,8 0 0,-3 0 0,-5 0 0,-4 0 0,4 0 0,-3 0 0,-3 0 0,-4 0 0,8 0 0,-3 0 0,-2 0 0,13 0 0,-3 0 0,8 0 0,12 0 0,7 0 0,9 0 0,3 0 0,12 0 0,4 0 0,-7-6 0,2-19 0,-5-1 0,-15-12 0,-14 5 0,-14 6 0,-12 7 0,-6 8 0,-6 5 0,-2 4 0,4-3 0,-5-6 0,6-6 0,-6-5 0,1 2 0,-1-9 0,0 4 0,1 5 0,-10 0 0,-6 5 0,6-2 0,3-15 0,-36 22 0,1 0 0,13-16 0,34-39 0,1-25 0,-8-3 0,4-19 0,-11-7 0,-6-26 0,-4 16 0,-10 6 0,-8-3 0,-5 1 0,5-6 0,-3 11 0,-1-24 0,-3 6 0,-3-13 0,-2-11 0,-2-9 0,-1-9 0,0-11-848,15 2 1090,1-14-363,0 12 121,8-5 0,7 2 0,3 7 0,6 8 0,9-12 0,-5-13 0,-9-22 0,5-26-1840,-7-22 2366,-9-7-789,-7 0 263,-7-27 0,-5 17 0,13 21 0,14-22 0,0 8 0,12-2 0,-5 6 0,24-24 0,4-7-2579,12-27 3316,5-3-1105,-13 11 368,-1 12 0,-17-8 0,-15 16 0,-14 14 0,-11 14 0,8 5-1713,-4 35 2202,-2 7-734,12-3-290,12-1 688,-1-5-229,10-10 76,-8-2 0,-8 16 0,1 2 0,-8 25 0,-6-1 0,-8 21 0,-4 13 935,-5-2-1202,-1 7 400,-2 11-133,0 4 0,-1 10 0,1 3 0,1 5 0,-1-1 0,1 4 2397,0-9-3082,-6 22 1028,-5 9 1653,-5 11-2566,-10 7 2389,-9-2-2257,3-10 1309,5 7-1057,7-6 279,-8-9-93,-6-11 0,-18-22 0,-11 10 0,-9 1 0,-18 12 0,-8 10 0,-8 17 0,-8 6 0,-3 19 0,6 14 0,12 20 0,8 9 0,17 7 0,-1 9 0,7 6 0,-6 6 0,-13-8 0,-13 1 0,-8-18 0,-31-10 0,-23 3 0,-23 7-1340,-15 7 1723,-32 10-575,-12 6-1728,18 5 2468,21 3-822,28 2 274,30 1-364,10 0 468,25-1-156,19 0 52,15 0 0,3-1 1205,-36 0-1549,-18 0 516,-40 0-172,-32 0 395,-40 0-508,-31 0-2083,-4 0 2839,-36 0-964,9 0-2618,15 0 3779,14 0-1260,40 0-1117,16 0 1976,12 0-658,15 0 219,-10 0 170,7 0-218,-14 0 72,-26 0-24,-26 0 91,-24 0-117,-24 0 39,31 0-13,15 0 0,45-6 0,42-14 1889,43 1-2429,18 0 2565,23 5-2526,11 4 1920,6 3-1753,-24 4 3092,-8 2-3498,-2 1 2198,4 1-1769,-22-1 466,0 1-155,10 0 0,4-1 0,10 1 0,1-1 0,13 0 0,-2-13 0,-12 0 0,-4 0 0,-25 3 0,-3 2 0,-10 3 0,10 2 0,0 2 0,18 1 0,7 0 0,15 1 0,-2 0 0,4 5 0,14 1 0,4 6 0,12 6 0,48-13 0,0 1 0,-14 9 0,-35 31 0,-10 15 0,59-39 0,-2-2 0,-21 35 0,20-23 0,-26 65 0,-34 53 0,-3 37 0,-5 32-1666,-16 27 2142,-2 13-714,8-11-1886,-2-7 2731,15-8-910,20 1 303,4 8 0,17 30 0,12 5 0,12 2 0,8-28 0,7-26 0,2-6-1055,2-26 1356,-15 25-452,-2-11 151,1 4 0,1-9 0,4-18 0,3-11 0,3 3-462,2-4 594,0-10-198,2 15 66,-1 17 0,1 19 0,-1 15 160,1 26-206,-1 8 69,0 24-23,11 1-142,32 28 183,1-30-61,-2-9 20,8-31 0,-9-34-40,0-23 52,-8-19-18,-9-17 263,-9 12-330,-6-6 109,-6 20-36,-2-7 0,-2 18 0,-1 4 0,16 9 334,2-11-429,-1-9 142,-2-14-47,-3-28 0,-4-5 2185,8-2-2809,9-15 2166,-1-2-1893,3-1 772,1-24-491,0-18 1182,1-16-1420,0-14 462,0-8-154,6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5:31.216"/>
    </inkml:context>
    <inkml:brush xml:id="br0">
      <inkml:brushProperty name="width" value="0.05" units="cm"/>
      <inkml:brushProperty name="height" value="0.05" units="cm"/>
      <inkml:brushProperty name="color" value="#0B868D"/>
      <inkml:brushProperty name="inkEffects" value="ocean"/>
      <inkml:brushProperty name="anchorX" value="-10296.85742"/>
      <inkml:brushProperty name="anchorY" value="-3359.20801"/>
      <inkml:brushProperty name="scaleFactor" value="0.5"/>
    </inkml:brush>
  </inkml:definitions>
  <inkml:trace contextRef="#ctx0" brushRef="#br0">1 1 24575,'3302'0'0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3.363"/>
    </inkml:context>
    <inkml:brush xml:id="br0">
      <inkml:brushProperty name="width" value="0.05" units="cm"/>
      <inkml:brushProperty name="height" value="0.05" units="cm"/>
      <inkml:brushProperty name="color" value="#0B868D"/>
      <inkml:brushProperty name="inkEffects" value="ocean"/>
      <inkml:brushProperty name="anchorX" value="-7086.15332"/>
      <inkml:brushProperty name="anchorY" value="-843.88696"/>
      <inkml:brushProperty name="scaleFactor" value="0.5"/>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6.011"/>
    </inkml:context>
    <inkml:brush xml:id="br0">
      <inkml:brushProperty name="width" value="0.05" units="cm"/>
      <inkml:brushProperty name="height" value="0.05" units="cm"/>
      <inkml:brushProperty name="color" value="#0B868D"/>
      <inkml:brushProperty name="inkEffects" value="ocean"/>
      <inkml:brushProperty name="anchorX" value="-7932.81982"/>
      <inkml:brushProperty name="anchorY" value="-1690.55359"/>
      <inkml:brushProperty name="scaleFactor" value="0.5"/>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4:39.559"/>
    </inkml:context>
    <inkml:brush xml:id="br0">
      <inkml:brushProperty name="width" value="0.05" units="cm"/>
      <inkml:brushProperty name="height" value="0.05" units="cm"/>
      <inkml:brushProperty name="color" value="#0B868D"/>
      <inkml:brushProperty name="inkEffects" value="ocean"/>
      <inkml:brushProperty name="anchorX" value="-8779.48633"/>
      <inkml:brushProperty name="anchorY" value="-2537.22046"/>
      <inkml:brushProperty name="scaleFactor" value="0.5"/>
    </inkml:brush>
  </inkml:definitions>
  <inkml:trace contextRef="#ctx0" brushRef="#br0">2524 88 24575,'0'0'0,"-7"0"0,-13 0 0,-3 4 0,-1-1 0,-1 0 0,1-1 0,-10 0 0,-5-1 0,-4 0 0,0-1 0,1 0 0,0 0 0,-5 0 0,-7 0 0,1-1 0,-1-1 0,6-1 0,8-3 0,8-3 0,1 1 0,2 2 0,2-1 0,-5-3 0,-6 0 0,3-2 0,-2 2 0,0 1 0,4 4 0,1 1 0,-2 3 0,1 0 0,-2 1 0,0 0 0,-12 1 0,3-1 0,0 1 0,-10-1 0,-5 0 0,1 0 0,-7 0 0,3 0 0,5 0 0,6 0 0,9 0 0,5 0 0,2 0 0,1 3 0,0 0 0,-7 2 0,2 5 0,30-8 0,0 1 0,-9 4 0,-17 5 0,1 0 0,-7 1 0,-2 4 0,1-2 0,3 0 0,6 0 0,1 1 0,0 5 0,0-4 0,2 0 0,8 0 0,1 2 0,3-3 0,5 2 0,-4 2 0,4 2 0,3 1 0,2 2 0,4 2 0,2 1 0,1-1 0,5 2 0,3-2 0,-3-23 0,-1 0 0,0 0 0,0-1 0,7 8 0,-4-8 0,-1 0 0,0 0 0,0 0 0,0 0 0,7 2 0,0-2 0,-2 1 0,1-1 0,14 3 0,40 6 0,-4-1 0,4-2 0,-7 2 0,-5-2 0,-6-2 0,7 8 0,-7-3 0,-3-2 0,-1-1 0,7-4 0,6-2 0,11-1 0,4-2 0,9 0 0,0-1 0,-7 1 0,-8-1 0,1 1 0,-7 3 0,2 2 0,-9 3 0,1 1 0,8-1 0,4-3 0,8-2 0,10-1 0,2-1 0,-3-1 0,0 0 0,-8 0 0,-10-1 0,-47 3 0,20 1 0,10 3 0,-6 0 0,-3-1 0,5-2 0,0 0 0,-1-2 0,7-1 0,-1 0 0,9 0 0,6 0 0,-3 0 0,8 0 0,-6-1 0,3 1 0,-7 0 0,3 0 0,-6 0 0,-5 0 0,-4 0 0,7 0 0,-2 0 0,1 0 0,-6 0 0,-4 0 0,-6 0 0,2-2 0,-6-1 0,5-7 0,-1 2 0,9 1 0,0-5 0,-4 2 0,3-4 0,-2 2 0,-5-1 0,-5 1 0,6 2 0,0-4 0,1 3 0,-7-1 0,-4 3 0,2-6 0,-25 11 0,0 0 0,9-8 0,-9 8 0,-1 0 0,6-8 0,-7 8 0,0-1 0,-1-1 0,3-5 0,2-17 0,1-4 0,0 2 0,-1 0 0,-1 0 0,-2 4 0,-1 4 0,-6 1 0,3 20 0,-1-1 0,1 0 0,-1 0 0,0 0 0,-3-3 0,-10-11 0,-8-1 0,-3-1 0,-4-2 0,-2 3 0,-3-1 0,-2 2 0,-5 2 0,4 1 0,0 2 0,-4 4 0,-3 2 0,0 3 0,-6-7 0,1-1 0,1 2 0,-8 1 0,-5 3 0,2 1 0,-7 1 0,-3 2 0,4 0 0,7 0 0,7 0 0,5 1 0,4-1 0,4 0 0,-6 0 0,1 0 0,0 0 0,-2 3 0,4 0 0,2 0 0,2-1 0,1-1 0,-8 1 0,1-2 0,-1 0 0,2 0 0,4 0 0,10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11:45:31.216"/>
    </inkml:context>
    <inkml:brush xml:id="br0">
      <inkml:brushProperty name="width" value="0.05" units="cm"/>
      <inkml:brushProperty name="height" value="0.05" units="cm"/>
      <inkml:brushProperty name="color" value="#0B868D"/>
      <inkml:brushProperty name="inkEffects" value="ocean"/>
      <inkml:brushProperty name="anchorX" value="-10296.85742"/>
      <inkml:brushProperty name="anchorY" value="-3359.20801"/>
      <inkml:brushProperty name="scaleFactor" value="0.5"/>
    </inkml:brush>
  </inkml:definitions>
  <inkml:trace contextRef="#ctx0" brushRef="#br0">1 1 24575,'10237'0'0</inkml:trace>
</inkml:ink>
</file>

<file path=ppt/notesMasters/_rels/notesMaster1.xml.rels>&#65279;<?xml version="1.0" encoding="utf-8"?><Relationships xmlns="http://schemas.openxmlformats.org/package/2006/relationships"><Relationship Type="http://schemas.openxmlformats.org/officeDocument/2006/relationships/theme" Target="/ppt/theme/theme3.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103880" cy="474081"/>
          </a:xfrm>
          <a:prstGeom prst="rect">
            <a:avLst/>
          </a:prstGeom>
        </p:spPr>
        <p:txBody>
          <a:bodyPr vert="horz" lIns="94915" tIns="47457" rIns="94915" bIns="47457" rtlCol="0"/>
          <a:lstStyle>
            <a:lvl1pPr algn="l">
              <a:defRPr sz="1200"/>
            </a:lvl1pPr>
          </a:lstStyle>
          <a:p>
            <a:endParaRPr lang="da-DK"/>
          </a:p>
        </p:txBody>
      </p:sp>
      <p:sp>
        <p:nvSpPr>
          <p:cNvPr id="3" name="Pladsholder til dato 2"/>
          <p:cNvSpPr>
            <a:spLocks noGrp="1"/>
          </p:cNvSpPr>
          <p:nvPr>
            <p:ph type="dt" idx="1"/>
          </p:nvPr>
        </p:nvSpPr>
        <p:spPr>
          <a:xfrm>
            <a:off x="4057262" y="0"/>
            <a:ext cx="3103880" cy="474081"/>
          </a:xfrm>
          <a:prstGeom prst="rect">
            <a:avLst/>
          </a:prstGeom>
        </p:spPr>
        <p:txBody>
          <a:bodyPr vert="horz" lIns="94915" tIns="47457" rIns="94915" bIns="47457" rtlCol="0"/>
          <a:lstStyle>
            <a:lvl1pPr algn="r">
              <a:defRPr sz="1200"/>
            </a:lvl1pPr>
          </a:lstStyle>
          <a:p>
            <a:fld id="{FE40A777-4D69-41AB-86ED-961CFE2848F3}" type="datetimeFigureOut">
              <a:rPr lang="da-DK" smtClean="0"/>
              <a:t>03-03-2026</a:t>
            </a:fld>
            <a:endParaRPr lang="da-DK"/>
          </a:p>
        </p:txBody>
      </p:sp>
      <p:sp>
        <p:nvSpPr>
          <p:cNvPr id="4" name="Pladsholder til slidebillede 3"/>
          <p:cNvSpPr>
            <a:spLocks noGrp="1" noRot="1" noChangeAspect="1"/>
          </p:cNvSpPr>
          <p:nvPr>
            <p:ph type="sldImg" idx="2"/>
          </p:nvPr>
        </p:nvSpPr>
        <p:spPr>
          <a:xfrm>
            <a:off x="746125" y="1181100"/>
            <a:ext cx="5670550" cy="3189288"/>
          </a:xfrm>
          <a:prstGeom prst="rect">
            <a:avLst/>
          </a:prstGeom>
          <a:noFill/>
          <a:ln w="12700">
            <a:solidFill>
              <a:prstClr val="black"/>
            </a:solidFill>
          </a:ln>
        </p:spPr>
        <p:txBody>
          <a:bodyPr vert="horz" lIns="94915" tIns="47457" rIns="94915" bIns="47457" rtlCol="0" anchor="ctr"/>
          <a:lstStyle/>
          <a:p>
            <a:endParaRPr lang="da-DK"/>
          </a:p>
        </p:txBody>
      </p:sp>
      <p:sp>
        <p:nvSpPr>
          <p:cNvPr id="5" name="Pladsholder til noter 4"/>
          <p:cNvSpPr>
            <a:spLocks noGrp="1"/>
          </p:cNvSpPr>
          <p:nvPr>
            <p:ph type="body" sz="quarter" idx="3"/>
          </p:nvPr>
        </p:nvSpPr>
        <p:spPr>
          <a:xfrm>
            <a:off x="716280" y="4547235"/>
            <a:ext cx="5730240" cy="3720465"/>
          </a:xfrm>
          <a:prstGeom prst="rect">
            <a:avLst/>
          </a:prstGeom>
        </p:spPr>
        <p:txBody>
          <a:bodyPr vert="horz" lIns="94915" tIns="47457" rIns="94915" bIns="4745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974721"/>
            <a:ext cx="3103880" cy="474080"/>
          </a:xfrm>
          <a:prstGeom prst="rect">
            <a:avLst/>
          </a:prstGeom>
        </p:spPr>
        <p:txBody>
          <a:bodyPr vert="horz" lIns="94915" tIns="47457" rIns="94915" bIns="47457" rtlCol="0" anchor="b"/>
          <a:lstStyle>
            <a:lvl1pPr algn="l">
              <a:defRPr sz="1200"/>
            </a:lvl1pPr>
          </a:lstStyle>
          <a:p>
            <a:endParaRPr lang="da-DK"/>
          </a:p>
        </p:txBody>
      </p:sp>
      <p:sp>
        <p:nvSpPr>
          <p:cNvPr id="7" name="Pladsholder til slidenummer 6"/>
          <p:cNvSpPr>
            <a:spLocks noGrp="1"/>
          </p:cNvSpPr>
          <p:nvPr>
            <p:ph type="sldNum" sz="quarter" idx="5"/>
          </p:nvPr>
        </p:nvSpPr>
        <p:spPr>
          <a:xfrm>
            <a:off x="4057262" y="8974721"/>
            <a:ext cx="3103880" cy="474080"/>
          </a:xfrm>
          <a:prstGeom prst="rect">
            <a:avLst/>
          </a:prstGeom>
        </p:spPr>
        <p:txBody>
          <a:bodyPr vert="horz" lIns="94915" tIns="47457" rIns="94915" bIns="47457" rtlCol="0" anchor="b"/>
          <a:lstStyle>
            <a:lvl1pPr algn="r">
              <a:defRPr sz="1200"/>
            </a:lvl1pPr>
          </a:lstStyle>
          <a:p>
            <a:fld id="{8E0AFA50-8D7D-4C9C-8DE7-74B88C3CFFB1}" type="slidenum">
              <a:rPr lang="da-DK" smtClean="0"/>
              <a:t>‹nr.›</a:t>
            </a:fld>
            <a:endParaRPr lang="da-DK"/>
          </a:p>
        </p:txBody>
      </p:sp>
    </p:spTree>
    <p:extLst>
      <p:ext uri="{BB962C8B-B14F-4D97-AF65-F5344CB8AC3E}">
        <p14:creationId xmlns:p14="http://schemas.microsoft.com/office/powerpoint/2010/main" val="215935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56.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58.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67.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32.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36.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37.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40.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50.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51.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9E3B-459C-6D8D-4697-1B53B2BAA77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2AB12F1-1DBD-8C23-592C-DEC69C77516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0BC0FA5-EFA1-0CAE-B30A-D6B203663B51}"/>
              </a:ext>
            </a:extLst>
          </p:cNvPr>
          <p:cNvSpPr>
            <a:spLocks noGrp="1"/>
          </p:cNvSpPr>
          <p:nvPr>
            <p:ph type="body" idx="1"/>
          </p:nvPr>
        </p:nvSpPr>
        <p:spPr/>
        <p:txBody>
          <a:bodyPr/>
          <a:lstStyle/>
          <a:p>
            <a:r>
              <a:rPr lang="da-DK">
                <a:solidFill>
                  <a:srgbClr val="FF0000"/>
                </a:solidFill>
                <a:latin typeface="No5 "/>
              </a:rPr>
              <a:t>I præsentationerne nævner kort </a:t>
            </a:r>
            <a:r>
              <a:rPr lang="da-DK" err="1">
                <a:solidFill>
                  <a:srgbClr val="FF0000"/>
                </a:solidFill>
                <a:latin typeface="No5 "/>
              </a:rPr>
              <a:t>KP´s</a:t>
            </a:r>
            <a:r>
              <a:rPr lang="da-DK">
                <a:solidFill>
                  <a:srgbClr val="FF0000"/>
                </a:solidFill>
                <a:latin typeface="No5 "/>
              </a:rPr>
              <a:t> bud på hvad der kan styrkes og udvikles yderligere. </a:t>
            </a:r>
            <a:r>
              <a:rPr lang="da-DK" i="1">
                <a:solidFill>
                  <a:srgbClr val="FF0000"/>
                </a:solidFill>
                <a:latin typeface="No5 "/>
              </a:rPr>
              <a:t>Flere detaljer følger i Bazar</a:t>
            </a:r>
          </a:p>
        </p:txBody>
      </p:sp>
      <p:sp>
        <p:nvSpPr>
          <p:cNvPr id="4" name="Pladsholder til slidenummer 3">
            <a:extLst>
              <a:ext uri="{FF2B5EF4-FFF2-40B4-BE49-F238E27FC236}">
                <a16:creationId xmlns:a16="http://schemas.microsoft.com/office/drawing/2014/main" id="{60E7875C-157D-CB0E-0B99-A2C64E298AB7}"/>
              </a:ext>
            </a:extLst>
          </p:cNvPr>
          <p:cNvSpPr>
            <a:spLocks noGrp="1"/>
          </p:cNvSpPr>
          <p:nvPr>
            <p:ph type="sldNum" sz="quarter" idx="5"/>
          </p:nvPr>
        </p:nvSpPr>
        <p:spPr/>
        <p:txBody>
          <a:bodyPr/>
          <a:lstStyle/>
          <a:p>
            <a:pPr defTabSz="632749">
              <a:defRPr/>
            </a:pPr>
            <a:fld id="{2336C548-B58F-4577-956A-A567C7589401}" type="slidenum">
              <a:rPr lang="en-GB">
                <a:solidFill>
                  <a:prstClr val="black"/>
                </a:solidFill>
                <a:latin typeface="Calibri"/>
              </a:rPr>
              <a:pPr defTabSz="632749">
                <a:defRPr/>
              </a:pPr>
              <a:t>2</a:t>
            </a:fld>
            <a:endParaRPr lang="en-GB">
              <a:solidFill>
                <a:prstClr val="black"/>
              </a:solidFill>
              <a:latin typeface="Calibri"/>
            </a:endParaRPr>
          </a:p>
        </p:txBody>
      </p:sp>
    </p:spTree>
    <p:extLst>
      <p:ext uri="{BB962C8B-B14F-4D97-AF65-F5344CB8AC3E}">
        <p14:creationId xmlns:p14="http://schemas.microsoft.com/office/powerpoint/2010/main" val="415114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E0AFA50-8D7D-4C9C-8DE7-74B88C3CFFB1}" type="slidenum">
              <a:rPr lang="da-DK" smtClean="0"/>
              <a:t>56</a:t>
            </a:fld>
            <a:endParaRPr lang="da-DK"/>
          </a:p>
        </p:txBody>
      </p:sp>
    </p:spTree>
    <p:extLst>
      <p:ext uri="{BB962C8B-B14F-4D97-AF65-F5344CB8AC3E}">
        <p14:creationId xmlns:p14="http://schemas.microsoft.com/office/powerpoint/2010/main" val="40304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ibly</a:t>
            </a:r>
          </a:p>
        </p:txBody>
      </p:sp>
      <p:sp>
        <p:nvSpPr>
          <p:cNvPr id="4" name="Pladsholder til slidenummer 3"/>
          <p:cNvSpPr>
            <a:spLocks noGrp="1"/>
          </p:cNvSpPr>
          <p:nvPr>
            <p:ph type="sldNum" sz="quarter" idx="5"/>
          </p:nvPr>
        </p:nvSpPr>
        <p:spPr/>
        <p:txBody>
          <a:bodyPr/>
          <a:lstStyle/>
          <a:p>
            <a:fld id="{8E0AFA50-8D7D-4C9C-8DE7-74B88C3CFFB1}" type="slidenum">
              <a:rPr lang="da-DK" smtClean="0"/>
              <a:t>58</a:t>
            </a:fld>
            <a:endParaRPr lang="da-DK"/>
          </a:p>
        </p:txBody>
      </p:sp>
    </p:spTree>
    <p:extLst>
      <p:ext uri="{BB962C8B-B14F-4D97-AF65-F5344CB8AC3E}">
        <p14:creationId xmlns:p14="http://schemas.microsoft.com/office/powerpoint/2010/main" val="170650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E0AFA50-8D7D-4C9C-8DE7-74B88C3CFFB1}" type="slidenum">
              <a:rPr lang="da-DK" smtClean="0"/>
              <a:t>67</a:t>
            </a:fld>
            <a:endParaRPr lang="da-DK"/>
          </a:p>
        </p:txBody>
      </p:sp>
    </p:spTree>
    <p:extLst>
      <p:ext uri="{BB962C8B-B14F-4D97-AF65-F5344CB8AC3E}">
        <p14:creationId xmlns:p14="http://schemas.microsoft.com/office/powerpoint/2010/main" val="331616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spcAft>
                <a:spcPts val="1868"/>
              </a:spcAft>
            </a:pPr>
            <a:r>
              <a:rPr lang="da-DK">
                <a:latin typeface="Georgia" panose="02040502050405020303" pitchFamily="18" charset="0"/>
                <a:ea typeface="Aptos" panose="020B0004020202020204" pitchFamily="34" charset="0"/>
                <a:cs typeface="Times New Roman" panose="02020603050405020304" pitchFamily="18" charset="0"/>
              </a:rPr>
              <a:t>I 2025 var ca. 60 unge og ca. 30 forældre en del af afprøvningerne.</a:t>
            </a:r>
          </a:p>
          <a:p>
            <a:pPr>
              <a:spcAft>
                <a:spcPts val="1868"/>
              </a:spcAft>
            </a:pPr>
            <a:r>
              <a:rPr lang="da-DK">
                <a:latin typeface="Georgia" panose="02040502050405020303" pitchFamily="18" charset="0"/>
                <a:ea typeface="Aptos" panose="020B0004020202020204" pitchFamily="34" charset="0"/>
                <a:cs typeface="Times New Roman" panose="02020603050405020304" pitchFamily="18" charset="0"/>
              </a:rPr>
              <a:t>I 2026 vil ca. 80 unge og ca. 40 forældre være en del af afprøvningerne.</a:t>
            </a:r>
          </a:p>
          <a:p>
            <a:pPr>
              <a:spcAft>
                <a:spcPts val="1868"/>
              </a:spcAft>
            </a:pPr>
            <a:r>
              <a:rPr lang="da-DK">
                <a:latin typeface="Georgia" panose="02040502050405020303" pitchFamily="18" charset="0"/>
                <a:ea typeface="Aptos" panose="020B0004020202020204" pitchFamily="34" charset="0"/>
                <a:cs typeface="Times New Roman" panose="02020603050405020304" pitchFamily="18" charset="0"/>
              </a:rPr>
              <a:t>Vi skal sammen med de unge, deres forældre, KUI-vejledere og fagprofessionelle i Aalborg og Frederiksberg kommune… </a:t>
            </a:r>
          </a:p>
          <a:p>
            <a:pPr marL="296609" indent="-296609">
              <a:spcAft>
                <a:spcPts val="1868"/>
              </a:spcAft>
              <a:buFont typeface="Wingdings" panose="05000000000000000000" pitchFamily="2" charset="2"/>
              <a:buChar char="ü"/>
            </a:pPr>
            <a:r>
              <a:rPr lang="da-DK">
                <a:latin typeface="Georgia" panose="02040502050405020303" pitchFamily="18" charset="0"/>
                <a:ea typeface="Aptos" panose="020B0004020202020204" pitchFamily="34" charset="0"/>
                <a:cs typeface="Times New Roman" panose="02020603050405020304" pitchFamily="18" charset="0"/>
              </a:rPr>
              <a:t>…udvikle en ny vejlednings- og samarbejdsindsats for unge med ordblindhed.</a:t>
            </a:r>
          </a:p>
          <a:p>
            <a:pPr marL="296609" indent="-296609">
              <a:spcAft>
                <a:spcPts val="1868"/>
              </a:spcAft>
              <a:buFont typeface="Wingdings" panose="05000000000000000000" pitchFamily="2" charset="2"/>
              <a:buChar char="ü"/>
            </a:pPr>
            <a:r>
              <a:rPr lang="da-DK">
                <a:latin typeface="Georgia" panose="02040502050405020303" pitchFamily="18" charset="0"/>
                <a:ea typeface="Aptos" panose="020B0004020202020204" pitchFamily="34" charset="0"/>
                <a:cs typeface="Times New Roman" panose="02020603050405020304" pitchFamily="18" charset="0"/>
              </a:rPr>
              <a:t>Den skal afprøves og videreudvikles sammen med 12 KUI-vejledere og 32 fagprofessionelle på 8 skole i 2026.</a:t>
            </a:r>
          </a:p>
          <a:p>
            <a:endParaRPr lang="da-DK"/>
          </a:p>
        </p:txBody>
      </p:sp>
      <p:sp>
        <p:nvSpPr>
          <p:cNvPr id="4" name="Pladsholder til slidenummer 3"/>
          <p:cNvSpPr>
            <a:spLocks noGrp="1"/>
          </p:cNvSpPr>
          <p:nvPr>
            <p:ph type="sldNum" sz="quarter" idx="5"/>
          </p:nvPr>
        </p:nvSpPr>
        <p:spPr/>
        <p:txBody>
          <a:bodyPr/>
          <a:lstStyle/>
          <a:p>
            <a:pPr defTabSz="949147">
              <a:defRPr/>
            </a:pPr>
            <a:fld id="{2336C548-B58F-4577-956A-A567C7589401}" type="slidenum">
              <a:rPr lang="en-GB">
                <a:solidFill>
                  <a:prstClr val="black"/>
                </a:solidFill>
                <a:latin typeface="Aptos" panose="02110004020202020204"/>
              </a:rPr>
              <a:pPr defTabSz="949147">
                <a:defRPr/>
              </a:pPr>
              <a:t>12</a:t>
            </a:fld>
            <a:endParaRPr lang="en-GB">
              <a:solidFill>
                <a:prstClr val="black"/>
              </a:solidFill>
              <a:latin typeface="Aptos" panose="02110004020202020204"/>
            </a:endParaRPr>
          </a:p>
        </p:txBody>
      </p:sp>
    </p:spTree>
    <p:extLst>
      <p:ext uri="{BB962C8B-B14F-4D97-AF65-F5344CB8AC3E}">
        <p14:creationId xmlns:p14="http://schemas.microsoft.com/office/powerpoint/2010/main" val="51538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31</a:t>
            </a:fld>
            <a:endParaRPr lang="en-GB"/>
          </a:p>
        </p:txBody>
      </p:sp>
    </p:spTree>
    <p:extLst>
      <p:ext uri="{BB962C8B-B14F-4D97-AF65-F5344CB8AC3E}">
        <p14:creationId xmlns:p14="http://schemas.microsoft.com/office/powerpoint/2010/main" val="330837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PAUSE til senest </a:t>
            </a:r>
            <a:r>
              <a:rPr lang="da-DK" err="1"/>
              <a:t>kl</a:t>
            </a:r>
            <a:r>
              <a:rPr lang="da-DK"/>
              <a:t> 10.45</a:t>
            </a:r>
          </a:p>
        </p:txBody>
      </p:sp>
      <p:sp>
        <p:nvSpPr>
          <p:cNvPr id="4" name="Pladsholder til slidenummer 3"/>
          <p:cNvSpPr>
            <a:spLocks noGrp="1"/>
          </p:cNvSpPr>
          <p:nvPr>
            <p:ph type="sldNum" sz="quarter" idx="5"/>
          </p:nvPr>
        </p:nvSpPr>
        <p:spPr/>
        <p:txBody>
          <a:bodyPr/>
          <a:lstStyle/>
          <a:p>
            <a:fld id="{8E0AFA50-8D7D-4C9C-8DE7-74B88C3CFFB1}" type="slidenum">
              <a:rPr lang="da-DK" smtClean="0"/>
              <a:t>32</a:t>
            </a:fld>
            <a:endParaRPr lang="da-DK"/>
          </a:p>
        </p:txBody>
      </p:sp>
    </p:spTree>
    <p:extLst>
      <p:ext uri="{BB962C8B-B14F-4D97-AF65-F5344CB8AC3E}">
        <p14:creationId xmlns:p14="http://schemas.microsoft.com/office/powerpoint/2010/main" val="258468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B969-8C41-ACAB-4228-87B8023AD2D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8AF6354-8C2B-26C2-F21B-F4EAACF021F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3DD66D1-F3D7-D709-6D51-9F6E1F84726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38913FD-8D9E-ED76-8FD0-C26F689C167E}"/>
              </a:ext>
            </a:extLst>
          </p:cNvPr>
          <p:cNvSpPr>
            <a:spLocks noGrp="1"/>
          </p:cNvSpPr>
          <p:nvPr>
            <p:ph type="sldNum" sz="quarter" idx="5"/>
          </p:nvPr>
        </p:nvSpPr>
        <p:spPr/>
        <p:txBody>
          <a:bodyPr/>
          <a:lstStyle/>
          <a:p>
            <a:fld id="{8E0AFA50-8D7D-4C9C-8DE7-74B88C3CFFB1}" type="slidenum">
              <a:rPr lang="da-DK" smtClean="0"/>
              <a:t>36</a:t>
            </a:fld>
            <a:endParaRPr lang="da-DK"/>
          </a:p>
        </p:txBody>
      </p:sp>
    </p:spTree>
    <p:extLst>
      <p:ext uri="{BB962C8B-B14F-4D97-AF65-F5344CB8AC3E}">
        <p14:creationId xmlns:p14="http://schemas.microsoft.com/office/powerpoint/2010/main" val="366521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E0AFA50-8D7D-4C9C-8DE7-74B88C3CFFB1}" type="slidenum">
              <a:rPr lang="da-DK" smtClean="0"/>
              <a:t>37</a:t>
            </a:fld>
            <a:endParaRPr lang="da-DK"/>
          </a:p>
        </p:txBody>
      </p:sp>
    </p:spTree>
    <p:extLst>
      <p:ext uri="{BB962C8B-B14F-4D97-AF65-F5344CB8AC3E}">
        <p14:creationId xmlns:p14="http://schemas.microsoft.com/office/powerpoint/2010/main" val="404816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1: at den unge lærer at mestre sin egen ordblindhed i forhold til at udvide sit valg- og handleperspektiv  </a:t>
            </a:r>
          </a:p>
          <a:p>
            <a:r>
              <a:rPr lang="da-DK"/>
              <a:t> </a:t>
            </a:r>
          </a:p>
          <a:p>
            <a:r>
              <a:rPr lang="da-DK"/>
              <a:t>2: at KUI-vejledere og fagprofessionelle, som de unge møder i skole og uddannelse sammen kan understøtte denne mestring.  </a:t>
            </a:r>
          </a:p>
          <a:p>
            <a:r>
              <a:rPr lang="da-DK"/>
              <a:t>Hver gang der er en overgang er der en risiko for et videns-tab, hvis ansvaret for vidensdelingen kun er hos den unge.</a:t>
            </a:r>
          </a:p>
          <a:p>
            <a:endParaRPr lang="da-DK"/>
          </a:p>
        </p:txBody>
      </p:sp>
      <p:sp>
        <p:nvSpPr>
          <p:cNvPr id="4" name="Pladsholder til slidenummer 3"/>
          <p:cNvSpPr>
            <a:spLocks noGrp="1"/>
          </p:cNvSpPr>
          <p:nvPr>
            <p:ph type="sldNum" sz="quarter" idx="5"/>
          </p:nvPr>
        </p:nvSpPr>
        <p:spPr/>
        <p:txBody>
          <a:bodyPr/>
          <a:lstStyle/>
          <a:p>
            <a:fld id="{8E0AFA50-8D7D-4C9C-8DE7-74B88C3CFFB1}" type="slidenum">
              <a:rPr lang="da-DK" smtClean="0"/>
              <a:t>40</a:t>
            </a:fld>
            <a:endParaRPr lang="da-DK"/>
          </a:p>
        </p:txBody>
      </p:sp>
    </p:spTree>
    <p:extLst>
      <p:ext uri="{BB962C8B-B14F-4D97-AF65-F5344CB8AC3E}">
        <p14:creationId xmlns:p14="http://schemas.microsoft.com/office/powerpoint/2010/main" val="233302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E0AFA50-8D7D-4C9C-8DE7-74B88C3CFFB1}" type="slidenum">
              <a:rPr lang="da-DK" smtClean="0"/>
              <a:t>50</a:t>
            </a:fld>
            <a:endParaRPr lang="da-DK"/>
          </a:p>
        </p:txBody>
      </p:sp>
    </p:spTree>
    <p:extLst>
      <p:ext uri="{BB962C8B-B14F-4D97-AF65-F5344CB8AC3E}">
        <p14:creationId xmlns:p14="http://schemas.microsoft.com/office/powerpoint/2010/main" val="121839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Obs: anbefaler orientering af og afstemning med ledelse for deltagende læsevejledere fra ungdomsuddannelserne</a:t>
            </a:r>
          </a:p>
        </p:txBody>
      </p:sp>
      <p:sp>
        <p:nvSpPr>
          <p:cNvPr id="4" name="Pladsholder til slidenummer 3"/>
          <p:cNvSpPr>
            <a:spLocks noGrp="1"/>
          </p:cNvSpPr>
          <p:nvPr>
            <p:ph type="sldNum" sz="quarter" idx="5"/>
          </p:nvPr>
        </p:nvSpPr>
        <p:spPr/>
        <p:txBody>
          <a:bodyPr/>
          <a:lstStyle/>
          <a:p>
            <a:fld id="{8E0AFA50-8D7D-4C9C-8DE7-74B88C3CFFB1}" type="slidenum">
              <a:rPr lang="da-DK" smtClean="0"/>
              <a:t>51</a:t>
            </a:fld>
            <a:endParaRPr lang="da-DK"/>
          </a:p>
        </p:txBody>
      </p:sp>
    </p:spTree>
    <p:extLst>
      <p:ext uri="{BB962C8B-B14F-4D97-AF65-F5344CB8AC3E}">
        <p14:creationId xmlns:p14="http://schemas.microsoft.com/office/powerpoint/2010/main" val="2693581228"/>
      </p:ext>
    </p:extLst>
  </p:cSld>
  <p:clrMapOvr>
    <a:masterClrMapping/>
  </p:clrMapOvr>
</p:notes>
</file>

<file path=ppt/slideLayouts/_rels/slideLayout12.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4.png" Id="rId2" /><Relationship Type="http://schemas.openxmlformats.org/officeDocument/2006/relationships/slideMaster" Target="/ppt/slideMasters/slideMaster2.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9.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image" Target="/ppt/media/image4.png" Id="rId2" /><Relationship Type="http://schemas.openxmlformats.org/officeDocument/2006/relationships/slideMaster" Target="/ppt/slideMasters/slideMaster2.xml" Id="rId1" /><Relationship Type="http://schemas.openxmlformats.org/officeDocument/2006/relationships/image" Target="/ppt/media/image2.svg" Id="rId4" /></Relationships>
</file>

<file path=ppt/slideLayouts/_rels/slideLayout20.xml.rels>&#65279;<?xml version="1.0" encoding="utf-8"?><Relationships xmlns="http://schemas.openxmlformats.org/package/2006/relationships"><Relationship Type="http://schemas.openxmlformats.org/officeDocument/2006/relationships/image" Target="/ppt/media/image2.svg" Id="rId3" /><Relationship Type="http://schemas.openxmlformats.org/officeDocument/2006/relationships/image" Target="/ppt/media/image1.png" Id="rId2" /><Relationship Type="http://schemas.openxmlformats.org/officeDocument/2006/relationships/slideMaster" Target="/ppt/slideMasters/slideMaster2.xml" Id="rId1" /></Relationships>
</file>

<file path=ppt/slideLayouts/_rels/slideLayout2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8.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Introside 1">
    <p:spTree>
      <p:nvGrpSpPr>
        <p:cNvPr id="1" name=""/>
        <p:cNvGrpSpPr/>
        <p:nvPr/>
      </p:nvGrpSpPr>
      <p:grpSpPr>
        <a:xfrm>
          <a:off x="0" y="0"/>
          <a:ext cx="0" cy="0"/>
          <a:chOff x="0" y="0"/>
          <a:chExt cx="0" cy="0"/>
        </a:xfrm>
      </p:grpSpPr>
      <p:pic>
        <p:nvPicPr>
          <p:cNvPr id="4" name="Billede 3" descr="Et billede, der indeholder skærmbillede&#10;&#10;AI-genereret indhold kan være ukorrekt.">
            <a:extLst>
              <a:ext uri="{FF2B5EF4-FFF2-40B4-BE49-F238E27FC236}">
                <a16:creationId xmlns:a16="http://schemas.microsoft.com/office/drawing/2014/main" id="{66926517-65D8-B2F6-9E0F-33D653A2145E}"/>
              </a:ext>
            </a:extLst>
          </p:cNvPr>
          <p:cNvPicPr>
            <a:picLocks noChangeAspect="1"/>
          </p:cNvPicPr>
          <p:nvPr userDrawn="1"/>
        </p:nvPicPr>
        <p:blipFill>
          <a:blip r:embed="rId2"/>
          <a:srcRect/>
          <a:stretch>
            <a:fillRect/>
          </a:stretch>
        </p:blipFill>
        <p:spPr>
          <a:xfrm>
            <a:off x="0" y="0"/>
            <a:ext cx="12192000" cy="6858000"/>
          </a:xfrm>
          <a:prstGeom prst="rect">
            <a:avLst/>
          </a:prstGeom>
        </p:spPr>
      </p:pic>
      <p:pic>
        <p:nvPicPr>
          <p:cNvPr id="2" name="Billede 1" descr="Et billede, der indeholder sort, mørke&#10;&#10;AI-genereret indhold kan være ukorrekt.">
            <a:extLst>
              <a:ext uri="{FF2B5EF4-FFF2-40B4-BE49-F238E27FC236}">
                <a16:creationId xmlns:a16="http://schemas.microsoft.com/office/drawing/2014/main" id="{DAF89BE3-8051-AA7A-FCEF-24B81EE98E3A}"/>
              </a:ext>
            </a:extLst>
          </p:cNvPr>
          <p:cNvPicPr>
            <a:picLocks noChangeAspect="1"/>
          </p:cNvPicPr>
          <p:nvPr userDrawn="1"/>
        </p:nvPicPr>
        <p:blipFill>
          <a:blip r:embed="rId3"/>
          <a:stretch>
            <a:fillRect/>
          </a:stretch>
        </p:blipFill>
        <p:spPr>
          <a:xfrm>
            <a:off x="4078818" y="2893018"/>
            <a:ext cx="4042833" cy="1091479"/>
          </a:xfrm>
          <a:prstGeom prst="rect">
            <a:avLst/>
          </a:prstGeom>
        </p:spPr>
      </p:pic>
    </p:spTree>
    <p:extLst>
      <p:ext uri="{BB962C8B-B14F-4D97-AF65-F5344CB8AC3E}">
        <p14:creationId xmlns:p14="http://schemas.microsoft.com/office/powerpoint/2010/main" val="302347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8" y="836084"/>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4"/>
            <a:ext cx="10130367"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4456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60790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4"/>
            <a:ext cx="6079068"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billede 3">
            <a:extLst>
              <a:ext uri="{FF2B5EF4-FFF2-40B4-BE49-F238E27FC236}">
                <a16:creationId xmlns:a16="http://schemas.microsoft.com/office/drawing/2014/main" id="{7472156B-7A5E-9068-1589-701523F32C3A}"/>
              </a:ext>
            </a:extLst>
          </p:cNvPr>
          <p:cNvSpPr>
            <a:spLocks noGrp="1"/>
          </p:cNvSpPr>
          <p:nvPr>
            <p:ph type="pic" sz="quarter" idx="12"/>
          </p:nvPr>
        </p:nvSpPr>
        <p:spPr>
          <a:xfrm>
            <a:off x="7670800" y="836085"/>
            <a:ext cx="3490384" cy="4754033"/>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18909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5082117" y="836083"/>
            <a:ext cx="60790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5082117" y="2468032"/>
            <a:ext cx="6079068"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billede 3">
            <a:extLst>
              <a:ext uri="{FF2B5EF4-FFF2-40B4-BE49-F238E27FC236}">
                <a16:creationId xmlns:a16="http://schemas.microsoft.com/office/drawing/2014/main" id="{7472156B-7A5E-9068-1589-701523F32C3A}"/>
              </a:ext>
            </a:extLst>
          </p:cNvPr>
          <p:cNvSpPr>
            <a:spLocks noGrp="1"/>
          </p:cNvSpPr>
          <p:nvPr>
            <p:ph type="pic" sz="quarter" idx="12"/>
          </p:nvPr>
        </p:nvSpPr>
        <p:spPr>
          <a:xfrm>
            <a:off x="1030816" y="836083"/>
            <a:ext cx="3490384" cy="4754033"/>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45264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10130367" cy="1153583"/>
          </a:xfrm>
        </p:spPr>
        <p:txBody>
          <a:bodyPr/>
          <a:lstStyle>
            <a:lvl1pPr>
              <a:defRPr>
                <a:solidFill>
                  <a:schemeClr val="tx1"/>
                </a:solidFill>
              </a:defRPr>
            </a:lvl1pPr>
          </a:lstStyle>
          <a:p>
            <a:r>
              <a:rPr lang="da-DK"/>
              <a:t>Klik for at redigere titeltypografien i masteren</a:t>
            </a:r>
          </a:p>
        </p:txBody>
      </p:sp>
      <p:sp>
        <p:nvSpPr>
          <p:cNvPr id="4" name="Pladsholder til tekst 5"/>
          <p:cNvSpPr>
            <a:spLocks noGrp="1"/>
          </p:cNvSpPr>
          <p:nvPr>
            <p:ph type="body" sz="quarter" idx="11"/>
          </p:nvPr>
        </p:nvSpPr>
        <p:spPr>
          <a:xfrm>
            <a:off x="1055438" y="2480733"/>
            <a:ext cx="4762677" cy="3122084"/>
          </a:xfrm>
          <a:prstGeom prst="rect">
            <a:avLst/>
          </a:prstGeom>
        </p:spPr>
        <p:txBody>
          <a:bodyPr lIns="0" tIns="0" rIns="0" bIns="0"/>
          <a:lstStyle>
            <a:lvl1pPr>
              <a:defRPr sz="1800" b="0" i="0">
                <a:solidFill>
                  <a:srgbClr val="000000"/>
                </a:solidFill>
                <a:latin typeface="No5" pitchFamily="2" charset="77"/>
              </a:defRPr>
            </a:lvl1pPr>
            <a:lvl2pPr>
              <a:defRPr sz="1800" b="0" i="0">
                <a:solidFill>
                  <a:srgbClr val="000000"/>
                </a:solidFill>
                <a:latin typeface="No5" pitchFamily="2" charset="77"/>
              </a:defRPr>
            </a:lvl2pPr>
            <a:lvl3pPr>
              <a:defRPr sz="1800" b="0" i="0">
                <a:solidFill>
                  <a:srgbClr val="000000"/>
                </a:solidFill>
                <a:latin typeface="No5" pitchFamily="2" charset="77"/>
              </a:defRPr>
            </a:lvl3pPr>
            <a:lvl4pPr>
              <a:defRPr sz="1800" b="0" i="0">
                <a:solidFill>
                  <a:srgbClr val="000000"/>
                </a:solidFill>
                <a:latin typeface="No5" pitchFamily="2" charset="77"/>
              </a:defRPr>
            </a:lvl4pPr>
            <a:lvl5pPr>
              <a:defRPr sz="1800" b="0" i="0">
                <a:solidFill>
                  <a:srgbClr val="000000"/>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6373887" y="2468033"/>
            <a:ext cx="4762677"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58274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dholdsside 2-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101303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4" name="Pladsholder til tekst 5"/>
          <p:cNvSpPr>
            <a:spLocks noGrp="1"/>
          </p:cNvSpPr>
          <p:nvPr>
            <p:ph type="body" sz="quarter" idx="11"/>
          </p:nvPr>
        </p:nvSpPr>
        <p:spPr>
          <a:xfrm>
            <a:off x="1055438" y="2480733"/>
            <a:ext cx="2976813" cy="3122084"/>
          </a:xfrm>
          <a:prstGeom prst="rect">
            <a:avLst/>
          </a:prstGeom>
        </p:spPr>
        <p:txBody>
          <a:bodyPr lIns="0" tIns="0" rIns="0" bIns="0"/>
          <a:lstStyle>
            <a:lvl1pPr>
              <a:defRPr sz="1800" b="0" i="0">
                <a:solidFill>
                  <a:srgbClr val="000000"/>
                </a:solidFill>
                <a:latin typeface="No5" pitchFamily="2" charset="77"/>
              </a:defRPr>
            </a:lvl1pPr>
            <a:lvl2pPr>
              <a:defRPr sz="1800" b="0" i="0">
                <a:solidFill>
                  <a:srgbClr val="000000"/>
                </a:solidFill>
                <a:latin typeface="No5" pitchFamily="2" charset="77"/>
              </a:defRPr>
            </a:lvl2pPr>
            <a:lvl3pPr>
              <a:defRPr sz="1800" b="0" i="0">
                <a:solidFill>
                  <a:srgbClr val="000000"/>
                </a:solidFill>
                <a:latin typeface="No5" pitchFamily="2" charset="77"/>
              </a:defRPr>
            </a:lvl3pPr>
            <a:lvl4pPr>
              <a:defRPr sz="1800" b="0" i="0">
                <a:solidFill>
                  <a:srgbClr val="000000"/>
                </a:solidFill>
                <a:latin typeface="No5" pitchFamily="2" charset="77"/>
              </a:defRPr>
            </a:lvl4pPr>
            <a:lvl5pPr>
              <a:defRPr sz="1800" b="0" i="0">
                <a:solidFill>
                  <a:srgbClr val="000000"/>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8121650" y="2468033"/>
            <a:ext cx="3014913"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indhold 8">
            <a:extLst>
              <a:ext uri="{FF2B5EF4-FFF2-40B4-BE49-F238E27FC236}">
                <a16:creationId xmlns:a16="http://schemas.microsoft.com/office/drawing/2014/main" id="{4FA1EC15-3BCB-F71D-3192-9AEAC426090E}"/>
              </a:ext>
            </a:extLst>
          </p:cNvPr>
          <p:cNvSpPr>
            <a:spLocks noGrp="1"/>
          </p:cNvSpPr>
          <p:nvPr>
            <p:ph sz="quarter" idx="13"/>
          </p:nvPr>
        </p:nvSpPr>
        <p:spPr>
          <a:xfrm>
            <a:off x="4593142" y="2482377"/>
            <a:ext cx="3014913"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36016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dholdsside 1-spaltet">
    <p:spTree>
      <p:nvGrpSpPr>
        <p:cNvPr id="1" name=""/>
        <p:cNvGrpSpPr/>
        <p:nvPr/>
      </p:nvGrpSpPr>
      <p:grpSpPr>
        <a:xfrm>
          <a:off x="0" y="0"/>
          <a:ext cx="0" cy="0"/>
          <a:chOff x="0" y="0"/>
          <a:chExt cx="0" cy="0"/>
        </a:xfrm>
      </p:grpSpPr>
      <p:pic>
        <p:nvPicPr>
          <p:cNvPr id="3" name="Billede 2" descr="Et billede, der indeholder skærmbillede&#10;&#10;AI-genereret indhold kan være ukorrekt.">
            <a:extLst>
              <a:ext uri="{FF2B5EF4-FFF2-40B4-BE49-F238E27FC236}">
                <a16:creationId xmlns:a16="http://schemas.microsoft.com/office/drawing/2014/main" id="{12B81725-594B-E6DF-05EE-71CF21FAD8E0}"/>
              </a:ext>
            </a:extLst>
          </p:cNvPr>
          <p:cNvPicPr>
            <a:picLocks noChangeAspect="1"/>
          </p:cNvPicPr>
          <p:nvPr userDrawn="1"/>
        </p:nvPicPr>
        <p:blipFill>
          <a:blip r:embed="rId2"/>
          <a:srcRect/>
          <a:stretch>
            <a:fillRect/>
          </a:stretch>
        </p:blipFill>
        <p:spPr>
          <a:xfrm>
            <a:off x="0" y="0"/>
            <a:ext cx="12192000" cy="6858000"/>
          </a:xfrm>
          <a:prstGeom prst="rect">
            <a:avLst/>
          </a:prstGeom>
        </p:spPr>
      </p:pic>
      <p:sp>
        <p:nvSpPr>
          <p:cNvPr id="2" name="Titel 1"/>
          <p:cNvSpPr>
            <a:spLocks noGrp="1"/>
          </p:cNvSpPr>
          <p:nvPr>
            <p:ph type="title"/>
          </p:nvPr>
        </p:nvSpPr>
        <p:spPr>
          <a:xfrm>
            <a:off x="1030819" y="841059"/>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9" y="2468034"/>
            <a:ext cx="10130367" cy="960967"/>
          </a:xfrm>
          <a:prstGeom prst="rect">
            <a:avLst/>
          </a:prstGeom>
        </p:spPr>
        <p:txBody>
          <a:bodyPr lIns="0" tIns="0" rIns="0" bIns="0"/>
          <a:lstStyle>
            <a:lvl1pPr>
              <a:spcBef>
                <a:spcPts val="1333"/>
              </a:spcBef>
              <a:spcAft>
                <a:spcPts val="0"/>
              </a:spcAft>
              <a:defRPr sz="1800" b="0" i="0">
                <a:solidFill>
                  <a:schemeClr val="tx1"/>
                </a:solidFill>
                <a:latin typeface="No5" pitchFamily="2" charset="77"/>
              </a:defRPr>
            </a:lvl1pPr>
            <a:lvl2pPr>
              <a:spcBef>
                <a:spcPts val="1333"/>
              </a:spcBef>
              <a:spcAft>
                <a:spcPts val="0"/>
              </a:spcAft>
              <a:defRPr sz="1800" b="0" i="0">
                <a:solidFill>
                  <a:schemeClr val="tx1"/>
                </a:solidFill>
                <a:latin typeface="No5" pitchFamily="2" charset="77"/>
              </a:defRPr>
            </a:lvl2pPr>
            <a:lvl3pPr>
              <a:spcBef>
                <a:spcPts val="1333"/>
              </a:spcBef>
              <a:spcAft>
                <a:spcPts val="0"/>
              </a:spcAft>
              <a:defRPr sz="1800" b="0" i="0">
                <a:solidFill>
                  <a:schemeClr val="tx1"/>
                </a:solidFill>
                <a:latin typeface="No5" pitchFamily="2" charset="77"/>
              </a:defRPr>
            </a:lvl3pPr>
            <a:lvl4pPr>
              <a:spcBef>
                <a:spcPts val="1333"/>
              </a:spcBef>
              <a:spcAft>
                <a:spcPts val="0"/>
              </a:spcAft>
              <a:defRPr sz="1800" b="0" i="0">
                <a:solidFill>
                  <a:schemeClr val="tx1"/>
                </a:solidFill>
                <a:latin typeface="No5" pitchFamily="2" charset="77"/>
              </a:defRPr>
            </a:lvl4pPr>
            <a:lvl5pPr>
              <a:spcBef>
                <a:spcPts val="1333"/>
              </a:spcBef>
              <a:spcAft>
                <a:spcPts val="0"/>
              </a:spcAft>
              <a:defRPr sz="1800" b="0" i="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Billede 7">
            <a:extLst>
              <a:ext uri="{FF2B5EF4-FFF2-40B4-BE49-F238E27FC236}">
                <a16:creationId xmlns:a16="http://schemas.microsoft.com/office/drawing/2014/main" id="{D6E43B32-C240-53B9-5251-3DECEED2281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882663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ndholdsside 1-spaltet">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22ECA83E-3DDB-F2C5-10CF-9A4B02FFD9B1}"/>
              </a:ext>
            </a:extLst>
          </p:cNvPr>
          <p:cNvSpPr>
            <a:spLocks noGrp="1"/>
          </p:cNvSpPr>
          <p:nvPr>
            <p:ph type="pic" sz="quarter" idx="12"/>
          </p:nvPr>
        </p:nvSpPr>
        <p:spPr>
          <a:xfrm>
            <a:off x="0" y="0"/>
            <a:ext cx="12192000" cy="6858000"/>
          </a:xfrm>
          <a:prstGeom prst="rect">
            <a:avLst/>
          </a:prstGeom>
        </p:spPr>
        <p:txBody>
          <a:bodyPr/>
          <a:lstStyle/>
          <a:p>
            <a:r>
              <a:rPr lang="da-DK"/>
              <a:t>Klik på ikonet for at tilføje et billede</a:t>
            </a:r>
          </a:p>
        </p:txBody>
      </p:sp>
      <p:sp>
        <p:nvSpPr>
          <p:cNvPr id="2" name="Titel 1"/>
          <p:cNvSpPr>
            <a:spLocks noGrp="1"/>
          </p:cNvSpPr>
          <p:nvPr>
            <p:ph type="title"/>
          </p:nvPr>
        </p:nvSpPr>
        <p:spPr>
          <a:xfrm>
            <a:off x="1057588" y="841059"/>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5"/>
            <a:ext cx="10130367" cy="960965"/>
          </a:xfrm>
          <a:prstGeom prst="rect">
            <a:avLst/>
          </a:prstGeom>
        </p:spPr>
        <p:txBody>
          <a:bodyPr lIns="0" tIns="0" rIns="0" bIns="0"/>
          <a:lstStyle>
            <a:lvl1pPr>
              <a:spcBef>
                <a:spcPts val="1333"/>
              </a:spcBef>
              <a:spcAft>
                <a:spcPts val="0"/>
              </a:spcAft>
              <a:defRPr sz="1800" b="0" i="0">
                <a:solidFill>
                  <a:schemeClr val="tx1"/>
                </a:solidFill>
                <a:latin typeface="No5" pitchFamily="2" charset="77"/>
              </a:defRPr>
            </a:lvl1pPr>
            <a:lvl2pPr>
              <a:spcBef>
                <a:spcPts val="1333"/>
              </a:spcBef>
              <a:spcAft>
                <a:spcPts val="0"/>
              </a:spcAft>
              <a:defRPr sz="1800" b="0" i="0">
                <a:solidFill>
                  <a:schemeClr val="tx1"/>
                </a:solidFill>
                <a:latin typeface="No5" pitchFamily="2" charset="77"/>
              </a:defRPr>
            </a:lvl2pPr>
            <a:lvl3pPr>
              <a:spcBef>
                <a:spcPts val="1333"/>
              </a:spcBef>
              <a:spcAft>
                <a:spcPts val="0"/>
              </a:spcAft>
              <a:defRPr sz="1800" b="0" i="0">
                <a:solidFill>
                  <a:schemeClr val="tx1"/>
                </a:solidFill>
                <a:latin typeface="No5" pitchFamily="2" charset="77"/>
              </a:defRPr>
            </a:lvl3pPr>
            <a:lvl4pPr>
              <a:spcBef>
                <a:spcPts val="1333"/>
              </a:spcBef>
              <a:spcAft>
                <a:spcPts val="0"/>
              </a:spcAft>
              <a:defRPr sz="1800" b="0" i="0">
                <a:solidFill>
                  <a:schemeClr val="tx1"/>
                </a:solidFill>
                <a:latin typeface="No5" pitchFamily="2" charset="77"/>
              </a:defRPr>
            </a:lvl4pPr>
            <a:lvl5pPr>
              <a:spcBef>
                <a:spcPts val="1333"/>
              </a:spcBef>
              <a:spcAft>
                <a:spcPts val="0"/>
              </a:spcAft>
              <a:defRPr sz="1800" b="0" i="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D4715DCD-2797-3816-97AE-38851FFDD8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1252444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05FE1-7DCE-9322-2E12-0BCC566FEF5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C9C4D1-D424-2FB9-5617-58C334922C2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7D74C7C-C464-380E-7ACE-1463A63D5CDA}"/>
              </a:ext>
            </a:extLst>
          </p:cNvPr>
          <p:cNvSpPr>
            <a:spLocks noGrp="1"/>
          </p:cNvSpPr>
          <p:nvPr>
            <p:ph type="dt" sz="half" idx="10"/>
          </p:nvPr>
        </p:nvSpPr>
        <p:spPr/>
        <p:txBody>
          <a:bodyPr/>
          <a:lstStyle/>
          <a:p>
            <a:fld id="{BEEC5A5A-C34E-462D-A18F-97AFFCCC6197}" type="datetimeFigureOut">
              <a:rPr lang="en-NL" smtClean="0"/>
              <a:t>03/03/2026</a:t>
            </a:fld>
            <a:endParaRPr lang="en-NL"/>
          </a:p>
        </p:txBody>
      </p:sp>
      <p:sp>
        <p:nvSpPr>
          <p:cNvPr id="5" name="Pladsholder til sidefod 4">
            <a:extLst>
              <a:ext uri="{FF2B5EF4-FFF2-40B4-BE49-F238E27FC236}">
                <a16:creationId xmlns:a16="http://schemas.microsoft.com/office/drawing/2014/main" id="{DBF5C029-04DA-06BF-944A-0C9379A9EF29}"/>
              </a:ext>
            </a:extLst>
          </p:cNvPr>
          <p:cNvSpPr>
            <a:spLocks noGrp="1"/>
          </p:cNvSpPr>
          <p:nvPr>
            <p:ph type="ftr" sz="quarter" idx="11"/>
          </p:nvPr>
        </p:nvSpPr>
        <p:spPr/>
        <p:txBody>
          <a:bodyPr/>
          <a:lstStyle/>
          <a:p>
            <a:endParaRPr lang="en-NL"/>
          </a:p>
        </p:txBody>
      </p:sp>
      <p:sp>
        <p:nvSpPr>
          <p:cNvPr id="6" name="Pladsholder til slidenummer 5">
            <a:extLst>
              <a:ext uri="{FF2B5EF4-FFF2-40B4-BE49-F238E27FC236}">
                <a16:creationId xmlns:a16="http://schemas.microsoft.com/office/drawing/2014/main" id="{7DFC42DB-522C-ADA7-9E0C-C10406788656}"/>
              </a:ext>
            </a:extLst>
          </p:cNvPr>
          <p:cNvSpPr>
            <a:spLocks noGrp="1"/>
          </p:cNvSpPr>
          <p:nvPr>
            <p:ph type="sldNum" sz="quarter" idx="12"/>
          </p:nvPr>
        </p:nvSpPr>
        <p:spPr/>
        <p:txBody>
          <a:bodyPr/>
          <a:lstStyle/>
          <a:p>
            <a:fld id="{5AEC89D8-36C3-40BD-BBB3-9AD7F891C9FD}" type="slidenum">
              <a:rPr lang="en-NL" smtClean="0"/>
              <a:t>‹nr.›</a:t>
            </a:fld>
            <a:endParaRPr lang="en-NL"/>
          </a:p>
        </p:txBody>
      </p:sp>
    </p:spTree>
    <p:extLst>
      <p:ext uri="{BB962C8B-B14F-4D97-AF65-F5344CB8AC3E}">
        <p14:creationId xmlns:p14="http://schemas.microsoft.com/office/powerpoint/2010/main" val="280970313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997517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4895868" y="884718"/>
            <a:ext cx="6519057" cy="1314909"/>
          </a:xfrm>
        </p:spPr>
        <p:txBody>
          <a:bodyPr/>
          <a:lstStyle/>
          <a:p>
            <a:r>
              <a:rPr lang="da-DK"/>
              <a:t>Klik for at redigere i master</a:t>
            </a:r>
          </a:p>
        </p:txBody>
      </p:sp>
      <p:sp>
        <p:nvSpPr>
          <p:cNvPr id="4" name="Pladsholder til tekst 5"/>
          <p:cNvSpPr>
            <a:spLocks noGrp="1"/>
          </p:cNvSpPr>
          <p:nvPr>
            <p:ph type="body" sz="quarter" idx="11"/>
          </p:nvPr>
        </p:nvSpPr>
        <p:spPr>
          <a:xfrm>
            <a:off x="4896383" y="2421467"/>
            <a:ext cx="3157671" cy="3456517"/>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0608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8" name="Pladsholder til tekst 5"/>
          <p:cNvSpPr>
            <a:spLocks noGrp="1"/>
          </p:cNvSpPr>
          <p:nvPr>
            <p:ph type="body" sz="quarter" idx="12"/>
          </p:nvPr>
        </p:nvSpPr>
        <p:spPr>
          <a:xfrm>
            <a:off x="8257254" y="2421467"/>
            <a:ext cx="3157671" cy="3456517"/>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509083" y="884718"/>
            <a:ext cx="3157671" cy="5017541"/>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23765567"/>
      </p:ext>
    </p:extLst>
  </p:cSld>
  <p:clrMapOvr>
    <a:masterClrMapping/>
  </p:clrMapOvr>
</p:sldLayout>
</file>

<file path=ppt/slideMasters/_rels/slideMaster2.xml.rels>&#65279;<?xml version="1.0" encoding="utf-8"?><Relationships xmlns="http://schemas.openxmlformats.org/package/2006/relationships"><Relationship Type="http://schemas.openxmlformats.org/officeDocument/2006/relationships/slideLayout" Target="/ppt/slideLayouts/slideLayout18.xml" Id="rId8" /><Relationship Type="http://schemas.openxmlformats.org/officeDocument/2006/relationships/slideLayout" Target="/ppt/slideLayouts/slideLayout28.xml" Id="rId18" /><Relationship Type="http://schemas.openxmlformats.org/officeDocument/2006/relationships/image" Target="/ppt/media/image2.svg" Id="rId21" /><Relationship Type="http://schemas.openxmlformats.org/officeDocument/2006/relationships/slideLayout" Target="/ppt/slideLayouts/slideLayout17.xml" Id="rId7" /><Relationship Type="http://schemas.openxmlformats.org/officeDocument/2006/relationships/slideLayout" Target="/ppt/slideLayouts/slideLayout27.xml" Id="rId17" /><Relationship Type="http://schemas.openxmlformats.org/officeDocument/2006/relationships/slideLayout" Target="/ppt/slideLayouts/slideLayout12.xml" Id="rId2" /><Relationship Type="http://schemas.openxmlformats.org/officeDocument/2006/relationships/image" Target="/ppt/media/image1.png" Id="rId20" /><Relationship Type="http://schemas.openxmlformats.org/officeDocument/2006/relationships/slideLayout" Target="/ppt/slideLayouts/slideLayout16.xml" Id="rId6" /><Relationship Type="http://schemas.openxmlformats.org/officeDocument/2006/relationships/slideLayout" Target="/ppt/slideLayouts/slideLayout15.xml" Id="rId5" /><Relationship Type="http://schemas.openxmlformats.org/officeDocument/2006/relationships/slideLayout" Target="/ppt/slideLayouts/slideLayout20.xml" Id="rId10" /><Relationship Type="http://schemas.openxmlformats.org/officeDocument/2006/relationships/theme" Target="/ppt/theme/theme2.xml" Id="rId19" /><Relationship Type="http://schemas.openxmlformats.org/officeDocument/2006/relationships/slideLayout" Target="/ppt/slideLayouts/slideLayout14.xml" Id="rId4" /><Relationship Type="http://schemas.openxmlformats.org/officeDocument/2006/relationships/slideLayout" Target="/ppt/slideLayouts/slideLayout19.xml" Id="rId9" /><Relationship Type="http://schemas.openxmlformats.org/officeDocument/2006/relationships/slideLayout" Target="/ppt/slideLayouts/slideLayout24.xml" Id="rId14" /></Relationships>
</file>

<file path=ppt/slideMasters/slideMaster2.xml><?xml version="1.0" encoding="utf-8"?>
<p:sldMaster xmlns:a16="http://schemas.microsoft.com/office/drawing/2014/main" xmlns:asvg="http://schemas.microsoft.com/office/drawing/2016/SVG/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1030817" y="836084"/>
            <a:ext cx="10130367" cy="1153583"/>
          </a:xfrm>
          <a:prstGeom prst="rect">
            <a:avLst/>
          </a:prstGeom>
        </p:spPr>
        <p:txBody>
          <a:bodyPr vert="horz" lIns="0" tIns="0" rIns="0" bIns="0" rtlCol="0" anchor="t" anchorCtr="0">
            <a:noAutofit/>
          </a:bodyPr>
          <a:lstStyle/>
          <a:p>
            <a:r>
              <a:rPr lang="da-DK" noProof="0"/>
              <a:t>Klik for at redigere titeltypografien i masteren</a:t>
            </a:r>
          </a:p>
        </p:txBody>
      </p:sp>
      <p:pic>
        <p:nvPicPr>
          <p:cNvPr id="8" name="Billede 7">
            <a:extLst>
              <a:ext uri="{FF2B5EF4-FFF2-40B4-BE49-F238E27FC236}">
                <a16:creationId xmlns:a16="http://schemas.microsoft.com/office/drawing/2014/main" id="{0BFBA9DE-2600-A2A1-FCC6-75896B5DF0B9}"/>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3773254117"/>
      </p:ext>
    </p:extLst>
  </p:cSld>
  <p:clrMap bg1="lt1" tx1="dk1" bg2="lt2" tx2="dk2" accent1="accent1" accent2="accent2" accent3="accent3" accent4="accent4" accent5="accent5" accent6="accent6" hlink="hlink" folHlink="folHlink"/>
  <p:sldLayoutIdLst>
    <p:sldLayoutId id="2147483674" r:id="rId2"/>
    <p:sldLayoutId id="2147483676" r:id="rId4"/>
    <p:sldLayoutId id="2147483677" r:id="rId5"/>
    <p:sldLayoutId id="2147483678" r:id="rId6"/>
    <p:sldLayoutId id="2147483679" r:id="rId7"/>
    <p:sldLayoutId id="2147483680" r:id="rId8"/>
    <p:sldLayoutId id="2147483681" r:id="rId9"/>
    <p:sldLayoutId id="2147483682" r:id="rId10"/>
    <p:sldLayoutId id="2147483686" r:id="rId14"/>
    <p:sldLayoutId id="2147483689" r:id="rId17"/>
    <p:sldLayoutId id="2147483690" r:id="rId18"/>
  </p:sldLayoutIdLst>
  <p:hf hdr="0" ftr="0" dt="0"/>
  <p:txStyles>
    <p:titleStyle>
      <a:lvl1pPr algn="l" defTabSz="609585" rtl="0" eaLnBrk="1" latinLnBrk="0" hangingPunct="1">
        <a:lnSpc>
          <a:spcPct val="90000"/>
        </a:lnSpc>
        <a:spcBef>
          <a:spcPct val="0"/>
        </a:spcBef>
        <a:buNone/>
        <a:defRPr sz="2800" b="1" i="0" kern="1200" cap="none" baseline="0">
          <a:solidFill>
            <a:schemeClr val="tx1"/>
          </a:solidFill>
          <a:latin typeface="No5 Demibold" pitchFamily="2" charset="77"/>
          <a:ea typeface="+mj-ea"/>
          <a:cs typeface="Arial" pitchFamily="34" charset="0"/>
        </a:defRPr>
      </a:lvl1pPr>
    </p:titleStyle>
    <p:bodyStyle>
      <a:lvl1pPr marL="0" indent="0" algn="l" defTabSz="609585" rtl="0" eaLnBrk="1" latinLnBrk="0" hangingPunct="1">
        <a:spcBef>
          <a:spcPts val="0"/>
        </a:spcBef>
        <a:spcAft>
          <a:spcPts val="800"/>
        </a:spcAft>
        <a:buClr>
          <a:schemeClr val="tx1"/>
        </a:buClr>
        <a:buFont typeface="Arial" panose="020B0604020202020204" pitchFamily="34" charset="0"/>
        <a:buNone/>
        <a:defRPr sz="2133" kern="1200">
          <a:solidFill>
            <a:schemeClr val="tx1"/>
          </a:solidFill>
          <a:latin typeface="+mn-lt"/>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3" pos="649">
          <p15:clr>
            <a:srgbClr val="A4A3A4"/>
          </p15:clr>
        </p15:guide>
        <p15:guide id="4" pos="1288">
          <p15:clr>
            <a:srgbClr val="A4A3A4"/>
          </p15:clr>
        </p15:guide>
        <p15:guide id="5" pos="1925">
          <p15:clr>
            <a:srgbClr val="A4A3A4"/>
          </p15:clr>
        </p15:guide>
        <p15:guide id="6" pos="2540">
          <p15:clr>
            <a:srgbClr val="A4A3A4"/>
          </p15:clr>
        </p15:guide>
        <p15:guide id="7" pos="3201">
          <p15:clr>
            <a:srgbClr val="A4A3A4"/>
          </p15:clr>
        </p15:guide>
        <p15:guide id="8" pos="3840">
          <p15:clr>
            <a:srgbClr val="9FCC3B"/>
          </p15:clr>
        </p15:guide>
        <p15:guide id="9" pos="4479">
          <p15:clr>
            <a:srgbClr val="A4A3A4"/>
          </p15:clr>
        </p15:guide>
        <p15:guide id="10" pos="5116">
          <p15:clr>
            <a:srgbClr val="A4A3A4"/>
          </p15:clr>
        </p15:guide>
        <p15:guide id="11" pos="5755">
          <p15:clr>
            <a:srgbClr val="A4A3A4"/>
          </p15:clr>
        </p15:guide>
        <p15:guide id="12" pos="6392">
          <p15:clr>
            <a:srgbClr val="A4A3A4"/>
          </p15:clr>
        </p15:guide>
        <p15:guide id="13" pos="7031">
          <p15:clr>
            <a:srgbClr val="A4A3A4"/>
          </p15:clr>
        </p15:guide>
        <p15:guide id="14" orient="horz" pos="527">
          <p15:clr>
            <a:srgbClr val="A4A3A4"/>
          </p15:clr>
        </p15:guide>
        <p15:guide id="15" orient="horz" pos="3793">
          <p15:clr>
            <a:srgbClr val="A4A3A4"/>
          </p15:clr>
        </p15:guide>
        <p15:guide id="16" orient="horz" pos="3521">
          <p15:clr>
            <a:srgbClr val="9FCC3B"/>
          </p15:clr>
        </p15:guide>
        <p15:guide id="17" orient="horz" pos="1555">
          <p15:clr>
            <a:srgbClr val="9FCC3B"/>
          </p15:clr>
        </p15:guide>
        <p15:guide id="18" orient="horz" pos="1253">
          <p15:clr>
            <a:srgbClr val="9FCC3B"/>
          </p15:clr>
        </p15:guide>
      </p15:sldGuideLst>
    </p:ext>
  </p:extLst>
</p:sldMaster>
</file>

<file path=ppt/slides/_rels/slide1.xml.rels>&#65279;<?xml version="1.0" encoding="utf-8"?><Relationships xmlns="http://schemas.openxmlformats.org/package/2006/relationships"><Relationship Type="http://schemas.openxmlformats.org/officeDocument/2006/relationships/image" Target="/ppt/media/image10.png" Id="rId3" /><Relationship Type="http://schemas.openxmlformats.org/officeDocument/2006/relationships/image" Target="/ppt/media/image9.jpeg" Id="rId2" /><Relationship Type="http://schemas.openxmlformats.org/officeDocument/2006/relationships/slideLayout" Target="/ppt/slideLayouts/slideLayout14.xml" Id="rId1" /><Relationship Type="http://schemas.openxmlformats.org/officeDocument/2006/relationships/image" Target="/ppt/media/image11.svg" Id="rId4"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4.xml" Id="rId1"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2.xml.rels>&#65279;<?xml version="1.0" encoding="utf-8"?><Relationships xmlns="http://schemas.openxmlformats.org/package/2006/relationships"><Relationship Type="http://schemas.openxmlformats.org/officeDocument/2006/relationships/image" Target="/ppt/media/image21.jpeg" Id="rId8" /><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2.xml" Id="rId2" /><Relationship Type="http://schemas.openxmlformats.org/officeDocument/2006/relationships/slideLayout" Target="/ppt/slideLayouts/slideLayout24.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13.xml.rels>&#65279;<?xml version="1.0" encoding="utf-8"?><Relationships xmlns="http://schemas.openxmlformats.org/package/2006/relationships"><Relationship Type="http://schemas.openxmlformats.org/officeDocument/2006/relationships/image" Target="/ppt/media/image11.svg" Id="rId3" /><Relationship Type="http://schemas.openxmlformats.org/officeDocument/2006/relationships/image" Target="/ppt/media/image10.png" Id="rId2" /><Relationship Type="http://schemas.openxmlformats.org/officeDocument/2006/relationships/slideLayout" Target="/ppt/slideLayouts/slideLayout14.xml" Id="rId1" /><Relationship Type="http://schemas.openxmlformats.org/officeDocument/2006/relationships/image" Target="/ppt/media/image22.jpeg" Id="rId4" /></Relationships>
</file>

<file path=ppt/slides/_rels/slide14.xml.rels>&#65279;<?xml version="1.0" encoding="utf-8"?><Relationships xmlns="http://schemas.openxmlformats.org/package/2006/relationships"><Relationship Type="http://schemas.openxmlformats.org/officeDocument/2006/relationships/image" Target="/ppt/media/image23.jpeg" Id="rId2" /><Relationship Type="http://schemas.openxmlformats.org/officeDocument/2006/relationships/slideLayout" Target="/ppt/slideLayouts/slideLayout15.xml" Id="rId1" /></Relationships>
</file>

<file path=ppt/slides/_rels/slide15.xml.rels>&#65279;<?xml version="1.0" encoding="utf-8"?><Relationships xmlns="http://schemas.openxmlformats.org/package/2006/relationships"><Relationship Type="http://schemas.openxmlformats.org/officeDocument/2006/relationships/image" Target="/ppt/media/image24.jpeg" Id="rId2" /><Relationship Type="http://schemas.openxmlformats.org/officeDocument/2006/relationships/slideLayout" Target="/ppt/slideLayouts/slideLayout27.xml" Id="rId1"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4.xml" Id="rId1" /></Relationships>
</file>

<file path=ppt/slides/_rels/slide17.xml.rels>&#65279;<?xml version="1.0" encoding="utf-8"?><Relationships xmlns="http://schemas.openxmlformats.org/package/2006/relationships"><Relationship Type="http://schemas.openxmlformats.org/officeDocument/2006/relationships/tags" Target="/ppt/tags/tag1.xml" Id="rId3" /><Relationship Type="http://schemas.openxmlformats.org/officeDocument/2006/relationships/customXml" Target="/customXml/item5.xml" Id="rId2" /><Relationship Type="http://schemas.openxmlformats.org/officeDocument/2006/relationships/customXml" Target="/customXml/item1.xml" Id="rId1" /><Relationship Type="http://schemas.openxmlformats.org/officeDocument/2006/relationships/slideLayout" Target="/ppt/slideLayouts/slideLayout14.xml" Id="rId4" /></Relationships>
</file>

<file path=ppt/slides/_rels/slide18.xml.rels>&#65279;<?xml version="1.0" encoding="utf-8"?><Relationships xmlns="http://schemas.openxmlformats.org/package/2006/relationships"><Relationship Type="http://schemas.openxmlformats.org/officeDocument/2006/relationships/tags" Target="/ppt/tags/tag2.xml" Id="rId3" /><Relationship Type="http://schemas.openxmlformats.org/officeDocument/2006/relationships/customXml" Target="/customXml/item9.xml" Id="rId2" /><Relationship Type="http://schemas.openxmlformats.org/officeDocument/2006/relationships/customXml" Target="/customXml/item4.xml" Id="rId1" /><Relationship Type="http://schemas.openxmlformats.org/officeDocument/2006/relationships/slideLayout" Target="/ppt/slideLayouts/slideLayout17.xml" Id="rId4" /></Relationships>
</file>

<file path=ppt/slides/_rels/slide19.xml.rels>&#65279;<?xml version="1.0" encoding="utf-8"?><Relationships xmlns="http://schemas.openxmlformats.org/package/2006/relationships"><Relationship Type="http://schemas.openxmlformats.org/officeDocument/2006/relationships/image" Target="/ppt/media/image25.jpeg" Id="rId2" /><Relationship Type="http://schemas.openxmlformats.org/officeDocument/2006/relationships/slideLayout" Target="/ppt/slideLayouts/slideLayout17.xml" Id="rId1" /></Relationships>
</file>

<file path=ppt/slides/_rels/slide2.xml.rels>&#65279;<?xml version="1.0" encoding="utf-8"?><Relationships xmlns="http://schemas.openxmlformats.org/package/2006/relationships"><Relationship Type="http://schemas.openxmlformats.org/officeDocument/2006/relationships/image" Target="/ppt/media/image10.png" Id="rId3" /><Relationship Type="http://schemas.openxmlformats.org/officeDocument/2006/relationships/notesSlide" Target="/ppt/notesSlides/notesSlide1.xml" Id="rId2" /><Relationship Type="http://schemas.openxmlformats.org/officeDocument/2006/relationships/slideLayout" Target="/ppt/slideLayouts/slideLayout14.xml" Id="rId1" /><Relationship Type="http://schemas.openxmlformats.org/officeDocument/2006/relationships/image" Target="/ppt/media/image11.svg" Id="rId4" /></Relationships>
</file>

<file path=ppt/slides/_rels/slide20.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21.xml.rels>&#65279;<?xml version="1.0" encoding="utf-8"?><Relationships xmlns="http://schemas.openxmlformats.org/package/2006/relationships"><Relationship Type="http://schemas.openxmlformats.org/officeDocument/2006/relationships/image" Target="/ppt/media/image26.png" Id="rId2" /><Relationship Type="http://schemas.openxmlformats.org/officeDocument/2006/relationships/slideLayout" Target="/ppt/slideLayouts/slideLayout27.xml" Id="rId1" /></Relationships>
</file>

<file path=ppt/slides/_rels/slide22.xml.rels>&#65279;<?xml version="1.0" encoding="utf-8"?><Relationships xmlns="http://schemas.openxmlformats.org/package/2006/relationships"><Relationship Type="http://schemas.openxmlformats.org/officeDocument/2006/relationships/image" Target="/ppt/media/image27.png" Id="rId2" /><Relationship Type="http://schemas.openxmlformats.org/officeDocument/2006/relationships/slideLayout" Target="/ppt/slideLayouts/slideLayout24.xml" Id="rId1" /></Relationships>
</file>

<file path=ppt/slides/_rels/slide23.xml.rels>&#65279;<?xml version="1.0" encoding="utf-8"?><Relationships xmlns="http://schemas.openxmlformats.org/package/2006/relationships"><Relationship Type="http://schemas.openxmlformats.org/officeDocument/2006/relationships/image" Target="/ppt/media/image28.jpeg" Id="rId2" /><Relationship Type="http://schemas.openxmlformats.org/officeDocument/2006/relationships/slideLayout" Target="/ppt/slideLayouts/slideLayout17.xml" Id="rId1" /></Relationships>
</file>

<file path=ppt/slides/_rels/slide24.xml.rels>&#65279;<?xml version="1.0" encoding="utf-8"?><Relationships xmlns="http://schemas.openxmlformats.org/package/2006/relationships"><Relationship Type="http://schemas.openxmlformats.org/officeDocument/2006/relationships/image" Target="/ppt/media/image29.jpeg" Id="rId2" /><Relationship Type="http://schemas.openxmlformats.org/officeDocument/2006/relationships/slideLayout" Target="/ppt/slideLayouts/slideLayout17.xml" Id="rId1" /></Relationships>
</file>

<file path=ppt/slides/_rels/slide25.xml.rels>&#65279;<?xml version="1.0" encoding="utf-8"?><Relationships xmlns="http://schemas.openxmlformats.org/package/2006/relationships"><Relationship Type="http://schemas.openxmlformats.org/officeDocument/2006/relationships/image" Target="/ppt/media/image30.jpeg" Id="rId2" /><Relationship Type="http://schemas.openxmlformats.org/officeDocument/2006/relationships/slideLayout" Target="/ppt/slideLayouts/slideLayout17.xml" Id="rId1" /></Relationships>
</file>

<file path=ppt/slides/_rels/slide26.xml.rels>&#65279;<?xml version="1.0" encoding="utf-8"?><Relationships xmlns="http://schemas.openxmlformats.org/package/2006/relationships"><Relationship Type="http://schemas.openxmlformats.org/officeDocument/2006/relationships/image" Target="/ppt/media/image31.jpeg" Id="rId2" /><Relationship Type="http://schemas.openxmlformats.org/officeDocument/2006/relationships/slideLayout" Target="/ppt/slideLayouts/slideLayout17.xml" Id="rId1" /></Relationships>
</file>

<file path=ppt/slides/_rels/slide27.xml.rels>&#65279;<?xml version="1.0" encoding="utf-8"?><Relationships xmlns="http://schemas.openxmlformats.org/package/2006/relationships"><Relationship Type="http://schemas.openxmlformats.org/officeDocument/2006/relationships/image" Target="/ppt/media/image32.jpeg" Id="rId2" /><Relationship Type="http://schemas.openxmlformats.org/officeDocument/2006/relationships/slideLayout" Target="/ppt/slideLayouts/slideLayout17.xml" Id="rId1" /></Relationships>
</file>

<file path=ppt/slides/_rels/slide28.xml.rels>&#65279;<?xml version="1.0" encoding="utf-8"?><Relationships xmlns="http://schemas.openxmlformats.org/package/2006/relationships"><Relationship Type="http://schemas.openxmlformats.org/officeDocument/2006/relationships/tags" Target="/ppt/tags/tag3.xml" Id="rId3" /><Relationship Type="http://schemas.openxmlformats.org/officeDocument/2006/relationships/customXml" Target="/customXml/item2.xml" Id="rId2" /><Relationship Type="http://schemas.openxmlformats.org/officeDocument/2006/relationships/customXml" Target="/customXml/item7.xml" Id="rId1" /><Relationship Type="http://schemas.openxmlformats.org/officeDocument/2006/relationships/image" Target="/ppt/media/image34.svg" Id="rId6" /><Relationship Type="http://schemas.openxmlformats.org/officeDocument/2006/relationships/image" Target="/ppt/media/image33.png" Id="rId5" /><Relationship Type="http://schemas.openxmlformats.org/officeDocument/2006/relationships/slideLayout" Target="/ppt/slideLayouts/slideLayout28.xml" Id="rId4" /></Relationships>
</file>

<file path=ppt/slides/_rels/slide29.xml.rels>&#65279;<?xml version="1.0" encoding="utf-8"?><Relationships xmlns="http://schemas.openxmlformats.org/package/2006/relationships"><Relationship Type="http://schemas.openxmlformats.org/officeDocument/2006/relationships/image" Target="/ppt/media/image35.jpeg" Id="rId2" /><Relationship Type="http://schemas.openxmlformats.org/officeDocument/2006/relationships/slideLayout" Target="/ppt/slideLayouts/slideLayout17.xml" Id="rId1" /></Relationships>
</file>

<file path=ppt/slides/_rels/slide3.xml.rels>&#65279;<?xml version="1.0" encoding="utf-8"?><Relationships xmlns="http://schemas.openxmlformats.org/package/2006/relationships"><Relationship Type="http://schemas.microsoft.com/office/2007/relationships/hdphoto" Target="/ppt/media/hdphoto1.wdp" Id="rId3" /><Relationship Type="http://schemas.openxmlformats.org/officeDocument/2006/relationships/image" Target="/ppt/media/image12.png" Id="rId2" /><Relationship Type="http://schemas.openxmlformats.org/officeDocument/2006/relationships/slideLayout" Target="/ppt/slideLayouts/slideLayout20.xml" Id="rId1" /><Relationship Type="http://schemas.openxmlformats.org/officeDocument/2006/relationships/image" Target="/ppt/media/image14.svg" Id="rId5" /><Relationship Type="http://schemas.openxmlformats.org/officeDocument/2006/relationships/image" Target="/ppt/media/image13.png" Id="rId4" /></Relationships>
</file>

<file path=ppt/slides/_rels/slide30.xml.rels>&#65279;<?xml version="1.0" encoding="utf-8"?><Relationships xmlns="http://schemas.openxmlformats.org/package/2006/relationships"><Relationship Type="http://schemas.openxmlformats.org/officeDocument/2006/relationships/image" Target="/ppt/media/image36.jpeg" Id="rId2" /><Relationship Type="http://schemas.openxmlformats.org/officeDocument/2006/relationships/slideLayout" Target="/ppt/slideLayouts/slideLayout27.xml" Id="rId1" /></Relationships>
</file>

<file path=ppt/slides/_rels/slide31.xml.rels>&#65279;<?xml version="1.0" encoding="utf-8"?><Relationships xmlns="http://schemas.openxmlformats.org/package/2006/relationships"><Relationship Type="http://schemas.openxmlformats.org/officeDocument/2006/relationships/image" Target="/ppt/media/image37.jpeg" Id="rId3" /><Relationship Type="http://schemas.openxmlformats.org/officeDocument/2006/relationships/notesSlide" Target="/ppt/notesSlides/notesSlide3.xml" Id="rId2" /><Relationship Type="http://schemas.openxmlformats.org/officeDocument/2006/relationships/slideLayout" Target="/ppt/slideLayouts/slideLayout17.xml" Id="rId1" /></Relationships>
</file>

<file path=ppt/slides/_rels/slide32.xml.rels>&#65279;<?xml version="1.0" encoding="utf-8"?><Relationships xmlns="http://schemas.openxmlformats.org/package/2006/relationships"><Relationship Type="http://schemas.openxmlformats.org/officeDocument/2006/relationships/image" Target="/ppt/media/image38.jpeg" Id="rId3" /><Relationship Type="http://schemas.openxmlformats.org/officeDocument/2006/relationships/notesSlide" Target="/ppt/notesSlides/notesSlide4.xml" Id="rId2" /><Relationship Type="http://schemas.openxmlformats.org/officeDocument/2006/relationships/slideLayout" Target="/ppt/slideLayouts/slideLayout19.xml" Id="rId1" /></Relationships>
</file>

<file path=ppt/slides/_rels/slide33.xml.rels>&#65279;<?xml version="1.0" encoding="utf-8"?><Relationships xmlns="http://schemas.openxmlformats.org/package/2006/relationships"><Relationship Type="http://schemas.openxmlformats.org/officeDocument/2006/relationships/image" Target="/ppt/media/image40.svg" Id="rId3" /><Relationship Type="http://schemas.openxmlformats.org/officeDocument/2006/relationships/image" Target="/ppt/media/image39.png" Id="rId2" /><Relationship Type="http://schemas.openxmlformats.org/officeDocument/2006/relationships/slideLayout" Target="/ppt/slideLayouts/slideLayout14.xml" Id="rId1" /><Relationship Type="http://schemas.openxmlformats.org/officeDocument/2006/relationships/image" Target="/ppt/media/image42.svg" Id="rId5" /><Relationship Type="http://schemas.openxmlformats.org/officeDocument/2006/relationships/image" Target="/ppt/media/image41.png" Id="rId4" /></Relationships>
</file>

<file path=ppt/slides/_rels/slide34.xml.rels>&#65279;<?xml version="1.0" encoding="utf-8"?><Relationships xmlns="http://schemas.openxmlformats.org/package/2006/relationships"><Relationship Type="http://schemas.openxmlformats.org/officeDocument/2006/relationships/image" Target="/ppt/media/image43.jpeg" Id="rId2" /><Relationship Type="http://schemas.openxmlformats.org/officeDocument/2006/relationships/slideLayout" Target="/ppt/slideLayouts/slideLayout18.xml" Id="rId1" /></Relationships>
</file>

<file path=ppt/slides/_rels/slide35.xml.rels>&#65279;<?xml version="1.0" encoding="utf-8"?><Relationships xmlns="http://schemas.openxmlformats.org/package/2006/relationships"><Relationship Type="http://schemas.microsoft.com/office/2007/relationships/hdphoto" Target="/ppt/media/hdphoto5.wdp" Id="rId3" /><Relationship Type="http://schemas.openxmlformats.org/officeDocument/2006/relationships/image" Target="/ppt/media/image44.png" Id="rId2" /><Relationship Type="http://schemas.openxmlformats.org/officeDocument/2006/relationships/slideLayout" Target="/ppt/slideLayouts/slideLayout14.xml" Id="rId1" /></Relationships>
</file>

<file path=ppt/slides/_rels/slide36.xml.rels>&#65279;<?xml version="1.0" encoding="utf-8"?><Relationships xmlns="http://schemas.openxmlformats.org/package/2006/relationships"><Relationship Type="http://schemas.openxmlformats.org/officeDocument/2006/relationships/image" Target="/ppt/media/image45.png" Id="rId3" /><Relationship Type="http://schemas.openxmlformats.org/officeDocument/2006/relationships/notesSlide" Target="/ppt/notesSlides/notesSlide5.xml" Id="rId2" /><Relationship Type="http://schemas.openxmlformats.org/officeDocument/2006/relationships/slideLayout" Target="/ppt/slideLayouts/slideLayout16.xml" Id="rId1" /><Relationship Type="http://schemas.openxmlformats.org/officeDocument/2006/relationships/image" Target="/ppt/media/image46.svg" Id="rId4" /></Relationships>
</file>

<file path=ppt/slides/_rels/slide37.xml.rels>&#65279;<?xml version="1.0" encoding="utf-8"?><Relationships xmlns="http://schemas.openxmlformats.org/package/2006/relationships"><Relationship Type="http://schemas.openxmlformats.org/officeDocument/2006/relationships/image" Target="/ppt/media/image47.jpeg" Id="rId3" /><Relationship Type="http://schemas.openxmlformats.org/officeDocument/2006/relationships/notesSlide" Target="/ppt/notesSlides/notesSlide6.xml" Id="rId2" /><Relationship Type="http://schemas.openxmlformats.org/officeDocument/2006/relationships/slideLayout" Target="/ppt/slideLayouts/slideLayout17.xml" Id="rId1" /></Relationships>
</file>

<file path=ppt/slides/_rels/slide38.xml.rels>&#65279;<?xml version="1.0" encoding="utf-8"?><Relationships xmlns="http://schemas.openxmlformats.org/package/2006/relationships"><Relationship Type="http://schemas.openxmlformats.org/officeDocument/2006/relationships/image" Target="/ppt/media/image54.png" Id="rId8" /><Relationship Type="http://schemas.openxmlformats.org/officeDocument/2006/relationships/image" Target="/ppt/media/image49.svg" Id="rId3" /><Relationship Type="http://schemas.openxmlformats.org/officeDocument/2006/relationships/image" Target="/ppt/media/image53.svg" Id="rId7" /><Relationship Type="http://schemas.openxmlformats.org/officeDocument/2006/relationships/image" Target="/ppt/media/image48.png" Id="rId2" /><Relationship Type="http://schemas.openxmlformats.org/officeDocument/2006/relationships/slideLayout" Target="/ppt/slideLayouts/slideLayout14.xml" Id="rId1" /><Relationship Type="http://schemas.openxmlformats.org/officeDocument/2006/relationships/image" Target="/ppt/media/image52.png" Id="rId6" /><Relationship Type="http://schemas.openxmlformats.org/officeDocument/2006/relationships/image" Target="/ppt/media/image51.svg" Id="rId5" /><Relationship Type="http://schemas.openxmlformats.org/officeDocument/2006/relationships/image" Target="/ppt/media/image50.png" Id="rId4" /><Relationship Type="http://schemas.openxmlformats.org/officeDocument/2006/relationships/image" Target="/ppt/media/image55.svg" Id="rId9" /></Relationships>
</file>

<file path=ppt/slides/_rels/slide39.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4.xml.rels>&#65279;<?xml version="1.0" encoding="utf-8"?><Relationships xmlns="http://schemas.openxmlformats.org/package/2006/relationships"><Relationship Type="http://schemas.microsoft.com/office/2007/relationships/hdphoto" Target="/ppt/media/hdphoto2.wdp" Id="rId3" /><Relationship Type="http://schemas.openxmlformats.org/officeDocument/2006/relationships/image" Target="/ppt/media/image15.png" Id="rId2" /><Relationship Type="http://schemas.openxmlformats.org/officeDocument/2006/relationships/slideLayout" Target="/ppt/slideLayouts/slideLayout17.xml" Id="rId1" /><Relationship Type="http://schemas.openxmlformats.org/officeDocument/2006/relationships/hyperlink" Target="https://styrkedeovergange.kp.dk/" TargetMode="External" Id="rId4" /></Relationships>
</file>

<file path=ppt/slides/_rels/slide40.xml.rels>&#65279;<?xml version="1.0" encoding="utf-8"?><Relationships xmlns="http://schemas.openxmlformats.org/package/2006/relationships"><Relationship Type="http://schemas.openxmlformats.org/officeDocument/2006/relationships/image" Target="/ppt/media/image56.png" Id="rId3" /><Relationship Type="http://schemas.openxmlformats.org/officeDocument/2006/relationships/notesSlide" Target="/ppt/notesSlides/notesSlide7.xml" Id="rId2" /><Relationship Type="http://schemas.openxmlformats.org/officeDocument/2006/relationships/slideLayout" Target="/ppt/slideLayouts/slideLayout17.xml" Id="rId1" /><Relationship Type="http://schemas.openxmlformats.org/officeDocument/2006/relationships/image" Target="/ppt/media/image59.png" Id="rId6" /><Relationship Type="http://schemas.openxmlformats.org/officeDocument/2006/relationships/image" Target="/ppt/media/image58.png" Id="rId5" /><Relationship Type="http://schemas.openxmlformats.org/officeDocument/2006/relationships/image" Target="/ppt/media/image57.png" Id="rId4" /></Relationships>
</file>

<file path=ppt/slides/_rels/slide41.xml.rels>&#65279;<?xml version="1.0" encoding="utf-8"?><Relationships xmlns="http://schemas.openxmlformats.org/package/2006/relationships"><Relationship Type="http://schemas.openxmlformats.org/officeDocument/2006/relationships/image" Target="/ppt/media/image60.png" Id="rId3" /><Relationship Type="http://schemas.openxmlformats.org/officeDocument/2006/relationships/image" Target="/ppt/media/image56.png" Id="rId2" /><Relationship Type="http://schemas.openxmlformats.org/officeDocument/2006/relationships/slideLayout" Target="/ppt/slideLayouts/slideLayout18.xml" Id="rId1" /><Relationship Type="http://schemas.openxmlformats.org/officeDocument/2006/relationships/image" Target="/ppt/media/image57.png" Id="rId5" /><Relationship Type="http://schemas.openxmlformats.org/officeDocument/2006/relationships/image" Target="/ppt/media/image61.svg" Id="rId4" /></Relationships>
</file>

<file path=ppt/slides/_rels/slide42.xml.rels>&#65279;<?xml version="1.0" encoding="utf-8"?><Relationships xmlns="http://schemas.openxmlformats.org/package/2006/relationships"><Relationship Type="http://schemas.openxmlformats.org/officeDocument/2006/relationships/image" Target="/ppt/media/image62.png" Id="rId3" /><Relationship Type="http://schemas.openxmlformats.org/officeDocument/2006/relationships/image" Target="/ppt/media/image57.png" Id="rId2" /><Relationship Type="http://schemas.openxmlformats.org/officeDocument/2006/relationships/slideLayout" Target="/ppt/slideLayouts/slideLayout17.xml" Id="rId1" /></Relationships>
</file>

<file path=ppt/slides/_rels/slide43.xml.rels>&#65279;<?xml version="1.0" encoding="utf-8"?><Relationships xmlns="http://schemas.openxmlformats.org/package/2006/relationships"><Relationship Type="http://schemas.openxmlformats.org/officeDocument/2006/relationships/image" Target="/ppt/media/image64.png" Id="rId3" /><Relationship Type="http://schemas.openxmlformats.org/officeDocument/2006/relationships/image" Target="/ppt/media/image63.png" Id="rId2" /><Relationship Type="http://schemas.openxmlformats.org/officeDocument/2006/relationships/slideLayout" Target="/ppt/slideLayouts/slideLayout12.xml" Id="rId1" /></Relationships>
</file>

<file path=ppt/slides/_rels/slide44.xml.rels>&#65279;<?xml version="1.0" encoding="utf-8"?><Relationships xmlns="http://schemas.openxmlformats.org/package/2006/relationships"><Relationship Type="http://schemas.openxmlformats.org/officeDocument/2006/relationships/image" Target="/ppt/media/image66.svg" Id="rId3" /><Relationship Type="http://schemas.openxmlformats.org/officeDocument/2006/relationships/image" Target="/ppt/media/image65.png" Id="rId2" /><Relationship Type="http://schemas.openxmlformats.org/officeDocument/2006/relationships/slideLayout" Target="/ppt/slideLayouts/slideLayout18.xml" Id="rId1" /></Relationships>
</file>

<file path=ppt/slides/_rels/slide45.xml.rels>&#65279;<?xml version="1.0" encoding="utf-8"?><Relationships xmlns="http://schemas.openxmlformats.org/package/2006/relationships"><Relationship Type="http://schemas.openxmlformats.org/officeDocument/2006/relationships/image" Target="/ppt/media/image70.png" Id="rId8" /><Relationship Type="http://schemas.openxmlformats.org/officeDocument/2006/relationships/customXml" Target="/ppt/ink/ink1.xml" Id="rId3" /><Relationship Type="http://schemas.openxmlformats.org/officeDocument/2006/relationships/customXml" Target="/ppt/ink/ink3.xml" Id="rId7" /><Relationship Type="http://schemas.openxmlformats.org/officeDocument/2006/relationships/image" Target="/ppt/media/image72.png" Id="rId12" /><Relationship Type="http://schemas.openxmlformats.org/officeDocument/2006/relationships/image" Target="/ppt/media/image67.png" Id="rId2" /><Relationship Type="http://schemas.openxmlformats.org/officeDocument/2006/relationships/slideLayout" Target="/ppt/slideLayouts/slideLayout17.xml" Id="rId1" /><Relationship Type="http://schemas.openxmlformats.org/officeDocument/2006/relationships/image" Target="/ppt/media/image69.png" Id="rId6" /><Relationship Type="http://schemas.openxmlformats.org/officeDocument/2006/relationships/customXml" Target="/ppt/ink/ink5.xml" Id="rId11" /><Relationship Type="http://schemas.openxmlformats.org/officeDocument/2006/relationships/customXml" Target="/ppt/ink/ink2.xml" Id="rId5" /><Relationship Type="http://schemas.openxmlformats.org/officeDocument/2006/relationships/image" Target="/ppt/media/image71.png" Id="rId10" /><Relationship Type="http://schemas.openxmlformats.org/officeDocument/2006/relationships/image" Target="/ppt/media/image68.png" Id="rId4" /><Relationship Type="http://schemas.openxmlformats.org/officeDocument/2006/relationships/customXml" Target="/ppt/ink/ink4.xml" Id="rId9" /></Relationships>
</file>

<file path=ppt/slides/_rels/slide46.xml.rels>&#65279;<?xml version="1.0" encoding="utf-8"?><Relationships xmlns="http://schemas.openxmlformats.org/package/2006/relationships"><Relationship Type="http://schemas.openxmlformats.org/officeDocument/2006/relationships/customXml" Target="/ppt/ink/ink9.xml" Id="rId8" /><Relationship Type="http://schemas.openxmlformats.org/officeDocument/2006/relationships/image" Target="/ppt/media/image68.png" Id="rId3" /><Relationship Type="http://schemas.openxmlformats.org/officeDocument/2006/relationships/image" Target="/ppt/media/image73.png" Id="rId7" /><Relationship Type="http://schemas.openxmlformats.org/officeDocument/2006/relationships/customXml" Target="/ppt/ink/ink6.xml" Id="rId2" /><Relationship Type="http://schemas.openxmlformats.org/officeDocument/2006/relationships/slideLayout" Target="/ppt/slideLayouts/slideLayout17.xml" Id="rId1" /><Relationship Type="http://schemas.openxmlformats.org/officeDocument/2006/relationships/customXml" Target="/ppt/ink/ink8.xml" Id="rId6" /><Relationship Type="http://schemas.openxmlformats.org/officeDocument/2006/relationships/image" Target="/ppt/media/image69.png" Id="rId5" /><Relationship Type="http://schemas.openxmlformats.org/officeDocument/2006/relationships/image" Target="/ppt/media/image75.png" Id="rId10" /><Relationship Type="http://schemas.openxmlformats.org/officeDocument/2006/relationships/customXml" Target="/ppt/ink/ink7.xml" Id="rId4" /><Relationship Type="http://schemas.openxmlformats.org/officeDocument/2006/relationships/image" Target="/ppt/media/image74.png" Id="rId9" /></Relationships>
</file>

<file path=ppt/slides/_rels/slide47.xml.rels>&#65279;<?xml version="1.0" encoding="utf-8"?><Relationships xmlns="http://schemas.openxmlformats.org/package/2006/relationships"><Relationship Type="http://schemas.openxmlformats.org/officeDocument/2006/relationships/image" Target="/ppt/media/image76.jpeg" Id="rId2" /><Relationship Type="http://schemas.openxmlformats.org/officeDocument/2006/relationships/slideLayout" Target="/ppt/slideLayouts/slideLayout18.xml" Id="rId1" /></Relationships>
</file>

<file path=ppt/slides/_rels/slide48.xml.rels>&#65279;<?xml version="1.0" encoding="utf-8"?><Relationships xmlns="http://schemas.openxmlformats.org/package/2006/relationships"><Relationship Type="http://schemas.openxmlformats.org/officeDocument/2006/relationships/image" Target="/ppt/media/image78.png" Id="rId3" /><Relationship Type="http://schemas.openxmlformats.org/officeDocument/2006/relationships/image" Target="/ppt/media/image77.png" Id="rId2" /><Relationship Type="http://schemas.openxmlformats.org/officeDocument/2006/relationships/slideLayout" Target="/ppt/slideLayouts/slideLayout17.xml" Id="rId1" /></Relationships>
</file>

<file path=ppt/slides/_rels/slide49.xml.rels>&#65279;<?xml version="1.0" encoding="utf-8"?><Relationships xmlns="http://schemas.openxmlformats.org/package/2006/relationships"><Relationship Type="http://schemas.openxmlformats.org/officeDocument/2006/relationships/image" Target="/ppt/media/image79.png" Id="rId2" /><Relationship Type="http://schemas.openxmlformats.org/officeDocument/2006/relationships/slideLayout" Target="/ppt/slideLayouts/slideLayout18.xml" Id="rId1" /></Relationships>
</file>

<file path=ppt/slides/_rels/slide5.xml.rels>&#65279;<?xml version="1.0" encoding="utf-8"?><Relationships xmlns="http://schemas.openxmlformats.org/package/2006/relationships"><Relationship Type="http://schemas.microsoft.com/office/2007/relationships/hdphoto" Target="/ppt/media/hdphoto3.wdp" Id="rId3" /><Relationship Type="http://schemas.openxmlformats.org/officeDocument/2006/relationships/image" Target="/ppt/media/image16.png" Id="rId2" /><Relationship Type="http://schemas.openxmlformats.org/officeDocument/2006/relationships/slideLayout" Target="/ppt/slideLayouts/slideLayout17.xml" Id="rId1" /></Relationships>
</file>

<file path=ppt/slides/_rels/slide50.xml.rels>&#65279;<?xml version="1.0" encoding="utf-8"?><Relationships xmlns="http://schemas.openxmlformats.org/package/2006/relationships"><Relationship Type="http://schemas.openxmlformats.org/officeDocument/2006/relationships/notesSlide" Target="/ppt/notesSlides/notesSlide8.xml" Id="rId2" /><Relationship Type="http://schemas.openxmlformats.org/officeDocument/2006/relationships/slideLayout" Target="/ppt/slideLayouts/slideLayout17.xml" Id="rId1" /></Relationships>
</file>

<file path=ppt/slides/_rels/slide51.xml.rels>&#65279;<?xml version="1.0" encoding="utf-8"?><Relationships xmlns="http://schemas.openxmlformats.org/package/2006/relationships"><Relationship Type="http://schemas.openxmlformats.org/officeDocument/2006/relationships/image" Target="/ppt/media/image80.jpeg" Id="rId3" /><Relationship Type="http://schemas.openxmlformats.org/officeDocument/2006/relationships/notesSlide" Target="/ppt/notesSlides/notesSlide9.xml" Id="rId2" /><Relationship Type="http://schemas.openxmlformats.org/officeDocument/2006/relationships/slideLayout" Target="/ppt/slideLayouts/slideLayout18.xml" Id="rId1" /></Relationships>
</file>

<file path=ppt/slides/_rels/slide52.xml.rels>&#65279;<?xml version="1.0" encoding="utf-8"?><Relationships xmlns="http://schemas.openxmlformats.org/package/2006/relationships"><Relationship Type="http://schemas.openxmlformats.org/officeDocument/2006/relationships/image" Target="/ppt/media/image82.png" Id="rId3" /><Relationship Type="http://schemas.openxmlformats.org/officeDocument/2006/relationships/image" Target="/ppt/media/image81.jpeg" Id="rId2" /><Relationship Type="http://schemas.openxmlformats.org/officeDocument/2006/relationships/slideLayout" Target="/ppt/slideLayouts/slideLayout16.xml" Id="rId1" /><Relationship Type="http://schemas.openxmlformats.org/officeDocument/2006/relationships/image" Target="/ppt/media/image83.svg" Id="rId4" /></Relationships>
</file>

<file path=ppt/slides/_rels/slide53.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54.xml.rels>&#65279;<?xml version="1.0" encoding="utf-8"?><Relationships xmlns="http://schemas.openxmlformats.org/package/2006/relationships"><Relationship Type="http://schemas.openxmlformats.org/officeDocument/2006/relationships/image" Target="/ppt/media/image84.png" Id="rId2" /><Relationship Type="http://schemas.openxmlformats.org/officeDocument/2006/relationships/slideLayout" Target="/ppt/slideLayouts/slideLayout17.xml" Id="rId1" /></Relationships>
</file>

<file path=ppt/slides/_rels/slide55.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56.xml.rels>&#65279;<?xml version="1.0" encoding="utf-8"?><Relationships xmlns="http://schemas.openxmlformats.org/package/2006/relationships"><Relationship Type="http://schemas.openxmlformats.org/officeDocument/2006/relationships/image" Target="/ppt/media/image85.png" Id="rId3" /><Relationship Type="http://schemas.openxmlformats.org/officeDocument/2006/relationships/notesSlide" Target="/ppt/notesSlides/notesSlide10.xml" Id="rId2" /><Relationship Type="http://schemas.openxmlformats.org/officeDocument/2006/relationships/slideLayout" Target="/ppt/slideLayouts/slideLayout17.xml" Id="rId1" /><Relationship Type="http://schemas.openxmlformats.org/officeDocument/2006/relationships/image" Target="/ppt/media/image87.png" Id="rId5" /><Relationship Type="http://schemas.openxmlformats.org/officeDocument/2006/relationships/image" Target="/ppt/media/image86.png" Id="rId4" /></Relationships>
</file>

<file path=ppt/slides/_rels/slide57.xml.rels>&#65279;<?xml version="1.0" encoding="utf-8"?><Relationships xmlns="http://schemas.openxmlformats.org/package/2006/relationships"><Relationship Type="http://schemas.openxmlformats.org/officeDocument/2006/relationships/image" Target="/ppt/media/image88.png" Id="rId2" /><Relationship Type="http://schemas.openxmlformats.org/officeDocument/2006/relationships/slideLayout" Target="/ppt/slideLayouts/slideLayout17.xml" Id="rId1" /></Relationships>
</file>

<file path=ppt/slides/_rels/slide58.xml.rels>&#65279;<?xml version="1.0" encoding="utf-8"?><Relationships xmlns="http://schemas.openxmlformats.org/package/2006/relationships"><Relationship Type="http://schemas.openxmlformats.org/officeDocument/2006/relationships/notesSlide" Target="/ppt/notesSlides/notesSlide11.xml" Id="rId2" /><Relationship Type="http://schemas.openxmlformats.org/officeDocument/2006/relationships/slideLayout" Target="/ppt/slideLayouts/slideLayout17.xml" Id="rId1" /></Relationships>
</file>

<file path=ppt/slides/_rels/slide59.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6.xml.rels>&#65279;<?xml version="1.0" encoding="utf-8"?><Relationships xmlns="http://schemas.openxmlformats.org/package/2006/relationships"><Relationship Type="http://schemas.microsoft.com/office/2007/relationships/hdphoto" Target="/ppt/media/hdphoto4.wdp" Id="rId3" /><Relationship Type="http://schemas.openxmlformats.org/officeDocument/2006/relationships/image" Target="/ppt/media/image17.png" Id="rId2" /><Relationship Type="http://schemas.openxmlformats.org/officeDocument/2006/relationships/slideLayout" Target="/ppt/slideLayouts/slideLayout17.xml" Id="rId1" /></Relationships>
</file>

<file path=ppt/slides/_rels/slide60.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61.xml.rels>&#65279;<?xml version="1.0" encoding="utf-8"?><Relationships xmlns="http://schemas.openxmlformats.org/package/2006/relationships"><Relationship Type="http://schemas.openxmlformats.org/officeDocument/2006/relationships/image" Target="/ppt/media/image89.png" Id="rId2" /><Relationship Type="http://schemas.openxmlformats.org/officeDocument/2006/relationships/slideLayout" Target="/ppt/slideLayouts/slideLayout17.xml" Id="rId1" /></Relationships>
</file>

<file path=ppt/slides/_rels/slide62.xml.rels>&#65279;<?xml version="1.0" encoding="utf-8"?><Relationships xmlns="http://schemas.openxmlformats.org/package/2006/relationships"><Relationship Type="http://schemas.openxmlformats.org/officeDocument/2006/relationships/image" Target="/ppt/media/image90.jpeg" Id="rId2" /><Relationship Type="http://schemas.openxmlformats.org/officeDocument/2006/relationships/slideLayout" Target="/ppt/slideLayouts/slideLayout17.xml" Id="rId1" /></Relationships>
</file>

<file path=ppt/slides/_rels/slide63.xml.rels>&#65279;<?xml version="1.0" encoding="utf-8"?><Relationships xmlns="http://schemas.openxmlformats.org/package/2006/relationships"><Relationship Type="http://schemas.openxmlformats.org/officeDocument/2006/relationships/image" Target="/ppt/media/image92.png" Id="rId3" /><Relationship Type="http://schemas.openxmlformats.org/officeDocument/2006/relationships/image" Target="/ppt/media/image91.jpeg" Id="rId2" /><Relationship Type="http://schemas.openxmlformats.org/officeDocument/2006/relationships/slideLayout" Target="/ppt/slideLayouts/slideLayout17.xml" Id="rId1" /><Relationship Type="http://schemas.openxmlformats.org/officeDocument/2006/relationships/image" Target="/ppt/media/image94.png" Id="rId6" /><Relationship Type="http://schemas.openxmlformats.org/officeDocument/2006/relationships/image" Target="/ppt/media/image89.png" Id="rId5" /><Relationship Type="http://schemas.openxmlformats.org/officeDocument/2006/relationships/image" Target="/ppt/media/image93.png" Id="rId4" /></Relationships>
</file>

<file path=ppt/slides/_rels/slide64.xml.rels>&#65279;<?xml version="1.0" encoding="utf-8"?><Relationships xmlns="http://schemas.openxmlformats.org/package/2006/relationships"><Relationship Type="http://schemas.openxmlformats.org/officeDocument/2006/relationships/image" Target="/ppt/media/image95.png" Id="rId2" /><Relationship Type="http://schemas.openxmlformats.org/officeDocument/2006/relationships/slideLayout" Target="/ppt/slideLayouts/slideLayout17.xml" Id="rId1" /></Relationships>
</file>

<file path=ppt/slides/_rels/slide65.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66.xml.rels>&#65279;<?xml version="1.0" encoding="utf-8"?><Relationships xmlns="http://schemas.openxmlformats.org/package/2006/relationships"><Relationship Type="http://schemas.openxmlformats.org/officeDocument/2006/relationships/image" Target="/ppt/media/image96.png" Id="rId2" /><Relationship Type="http://schemas.openxmlformats.org/officeDocument/2006/relationships/slideLayout" Target="/ppt/slideLayouts/slideLayout19.xml" Id="rId1" /></Relationships>
</file>

<file path=ppt/slides/_rels/slide67.xml.rels>&#65279;<?xml version="1.0" encoding="utf-8"?><Relationships xmlns="http://schemas.openxmlformats.org/package/2006/relationships"><Relationship Type="http://schemas.openxmlformats.org/officeDocument/2006/relationships/image" Target="/ppt/media/image97.png" Id="rId3" /><Relationship Type="http://schemas.openxmlformats.org/officeDocument/2006/relationships/notesSlide" Target="/ppt/notesSlides/notesSlide12.xml" Id="rId2" /><Relationship Type="http://schemas.openxmlformats.org/officeDocument/2006/relationships/slideLayout" Target="/ppt/slideLayouts/slideLayout19.xml" Id="rId1" /><Relationship Type="http://schemas.openxmlformats.org/officeDocument/2006/relationships/image" Target="/ppt/media/image98.svg" Id="rId4" /></Relationships>
</file>

<file path=ppt/slides/_rels/slide68.xml.rels>&#65279;<?xml version="1.0" encoding="utf-8"?><Relationships xmlns="http://schemas.openxmlformats.org/package/2006/relationships"><Relationship Type="http://schemas.openxmlformats.org/officeDocument/2006/relationships/image" Target="/ppt/media/image100.png" Id="rId3" /><Relationship Type="http://schemas.openxmlformats.org/officeDocument/2006/relationships/image" Target="/ppt/media/image99.jpeg" Id="rId2" /><Relationship Type="http://schemas.openxmlformats.org/officeDocument/2006/relationships/slideLayout" Target="/ppt/slideLayouts/slideLayout19.xml" Id="rId1" /><Relationship Type="http://schemas.openxmlformats.org/officeDocument/2006/relationships/image" Target="/ppt/media/image101.svg" Id="rId4" /></Relationships>
</file>

<file path=ppt/slides/_rels/slide69.xml.rels>&#65279;<?xml version="1.0" encoding="utf-8"?><Relationships xmlns="http://schemas.openxmlformats.org/package/2006/relationships"><Relationship Type="http://schemas.openxmlformats.org/officeDocument/2006/relationships/image" Target="/ppt/media/image102.png" Id="rId3" /><Relationship Type="http://schemas.openxmlformats.org/officeDocument/2006/relationships/slideLayout" Target="/ppt/slideLayouts/slideLayout17.xml" Id="rId1" /><Relationship Type="http://schemas.openxmlformats.org/officeDocument/2006/relationships/image" Target="/ppt/media/image103.svg" Id="rId4" /><Relationship Type="http://schemas.openxmlformats.org/officeDocument/2006/relationships/hyperlink" Target="https://styrkedeovergange.kp.dk/materialer/" TargetMode="External" Id="rId2" /></Relationships>
</file>

<file path=ppt/slides/_rels/slide7.xml.rels>&#65279;<?xml version="1.0" encoding="utf-8"?><Relationships xmlns="http://schemas.openxmlformats.org/package/2006/relationships"><Relationship Type="http://schemas.openxmlformats.org/officeDocument/2006/relationships/image" Target="/ppt/media/image19.png" Id="rId3" /><Relationship Type="http://schemas.openxmlformats.org/officeDocument/2006/relationships/image" Target="/ppt/media/image18.png" Id="rId2" /><Relationship Type="http://schemas.openxmlformats.org/officeDocument/2006/relationships/slideLayout" Target="/ppt/slideLayouts/slideLayout14.xml" Id="rId1" /><Relationship Type="http://schemas.openxmlformats.org/officeDocument/2006/relationships/image" Target="/ppt/media/image20.svg" Id="rId4" /><Relationship Type="http://schemas.openxmlformats.org/officeDocument/2006/relationships/hyperlink" Target="https://styrkedeovergange.kp.dk/materialer/" TargetMode="External" Id="rId6" /><Relationship Type="http://schemas.openxmlformats.org/officeDocument/2006/relationships/hyperlink" Target="https://styrkedeovergange.kp.dk/" TargetMode="External" Id="rId5" /></Relationships>
</file>

<file path=ppt/slides/_rels/slide8.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9.xml.rels>&#65279;<?xml version="1.0" encoding="utf-8"?><Relationships xmlns="http://schemas.openxmlformats.org/package/2006/relationships"><Relationship Type="http://schemas.openxmlformats.org/officeDocument/2006/relationships/slideLayout" Target="/ppt/slideLayouts/slideLayout14.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7EAC-02A3-F086-9C28-D0C394C299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EE5B59-BA97-E6FD-6487-5D67D72A0917}"/>
              </a:ext>
            </a:extLst>
          </p:cNvPr>
          <p:cNvSpPr>
            <a:spLocks noGrp="1"/>
          </p:cNvSpPr>
          <p:nvPr>
            <p:ph type="title"/>
          </p:nvPr>
        </p:nvSpPr>
        <p:spPr>
          <a:xfrm>
            <a:off x="775856" y="748219"/>
            <a:ext cx="6766311" cy="1199823"/>
          </a:xfrm>
        </p:spPr>
        <p:txBody>
          <a:bodyPr/>
          <a:lstStyle/>
          <a:p>
            <a:pPr fontAlgn="base">
              <a:lnSpc>
                <a:spcPct val="100000"/>
              </a:lnSpc>
            </a:pPr>
            <a:r>
              <a:rPr lang="da-DK">
                <a:latin typeface="No5" pitchFamily="50" charset="0"/>
              </a:rPr>
              <a:t>Opstart og fælles kompetenceløft for alle projektdeltagere i 2026</a:t>
            </a:r>
            <a:br>
              <a:rPr lang="da-DK">
                <a:latin typeface="No5" pitchFamily="50" charset="0"/>
              </a:rPr>
            </a:br>
            <a:r>
              <a:rPr lang="da-DK" sz="2400" b="0">
                <a:latin typeface="No5" pitchFamily="50" charset="0"/>
              </a:rPr>
              <a:t>3. marts kl. 9-15</a:t>
            </a:r>
            <a:endParaRPr lang="da-DK" b="0">
              <a:latin typeface="No5" pitchFamily="50" charset="0"/>
            </a:endParaRPr>
          </a:p>
        </p:txBody>
      </p:sp>
      <p:sp>
        <p:nvSpPr>
          <p:cNvPr id="7" name="Tekstfelt 6">
            <a:extLst>
              <a:ext uri="{FF2B5EF4-FFF2-40B4-BE49-F238E27FC236}">
                <a16:creationId xmlns:a16="http://schemas.microsoft.com/office/drawing/2014/main" id="{FCCB8E1C-F034-F938-2317-9C9D533E4DDE}"/>
              </a:ext>
            </a:extLst>
          </p:cNvPr>
          <p:cNvSpPr txBox="1"/>
          <p:nvPr/>
        </p:nvSpPr>
        <p:spPr>
          <a:xfrm>
            <a:off x="1030818" y="2885336"/>
            <a:ext cx="6092284" cy="2564805"/>
          </a:xfrm>
          <a:prstGeom prst="rect">
            <a:avLst/>
          </a:prstGeom>
          <a:noFill/>
        </p:spPr>
        <p:txBody>
          <a:bodyPr wrap="square" lIns="0" tIns="0" rIns="0" bIns="0">
            <a:spAutoFit/>
          </a:bodyPr>
          <a:lstStyle/>
          <a:p>
            <a:pPr marR="0" lvl="0" algn="l" defTabSz="609585" rtl="0" eaLnBrk="1" fontAlgn="base" latinLnBrk="0" hangingPunct="1">
              <a:lnSpc>
                <a:spcPct val="100000"/>
              </a:lnSpc>
              <a:spcBef>
                <a:spcPts val="1200"/>
              </a:spcBef>
              <a:spcAft>
                <a:spcPts val="800"/>
              </a:spcAft>
              <a:buClrTx/>
              <a:buSzTx/>
              <a:tabLst/>
              <a:defRPr/>
            </a:pPr>
            <a:r>
              <a:rPr kumimoji="0" lang="da-DK" sz="2000" b="1" i="0" u="none" strike="noStrike" kern="1200" cap="none" spc="0" normalizeH="0" baseline="0" noProof="0">
                <a:ln>
                  <a:noFill/>
                </a:ln>
                <a:solidFill>
                  <a:prstClr val="black"/>
                </a:solidFill>
                <a:effectLst/>
                <a:uLnTx/>
                <a:uFillTx/>
                <a:latin typeface="No5" pitchFamily="50" charset="0"/>
              </a:rPr>
              <a:t>FORMÅL</a:t>
            </a:r>
          </a:p>
          <a:p>
            <a:pPr marL="285750" indent="-285750" fontAlgn="base">
              <a:buFont typeface="Wingdings" panose="05000000000000000000" pitchFamily="2" charset="2"/>
              <a:buChar char="ü"/>
            </a:pPr>
            <a:r>
              <a:rPr lang="da-DK" sz="2000">
                <a:latin typeface="No5" pitchFamily="50" charset="0"/>
              </a:rPr>
              <a:t>skabe fælles afsæt for os alle om projektet og hvad vi skal sammen.</a:t>
            </a:r>
          </a:p>
          <a:p>
            <a:pPr marL="285750" indent="-285750" fontAlgn="base">
              <a:buFont typeface="Wingdings" panose="05000000000000000000" pitchFamily="2" charset="2"/>
              <a:buChar char="ü"/>
            </a:pPr>
            <a:endParaRPr lang="da-DK" sz="2000">
              <a:latin typeface="No5" pitchFamily="50" charset="0"/>
            </a:endParaRPr>
          </a:p>
          <a:p>
            <a:pPr marL="285750" indent="-285750" fontAlgn="base">
              <a:buFont typeface="Wingdings" panose="05000000000000000000" pitchFamily="2" charset="2"/>
              <a:buChar char="ü"/>
            </a:pPr>
            <a:r>
              <a:rPr lang="da-DK" sz="2000">
                <a:latin typeface="No5" pitchFamily="50" charset="0"/>
              </a:rPr>
              <a:t>Viden om tværfagligt samarbejde </a:t>
            </a:r>
          </a:p>
          <a:p>
            <a:pPr fontAlgn="base"/>
            <a:endParaRPr lang="da-DK" sz="2000">
              <a:latin typeface="No5" pitchFamily="50" charset="0"/>
            </a:endParaRPr>
          </a:p>
          <a:p>
            <a:pPr marL="285750" indent="-285750" fontAlgn="base">
              <a:buFont typeface="Wingdings" panose="05000000000000000000" pitchFamily="2" charset="2"/>
              <a:buChar char="ü"/>
            </a:pPr>
            <a:r>
              <a:rPr lang="da-DK" sz="2000">
                <a:latin typeface="No5" pitchFamily="50" charset="0"/>
              </a:rPr>
              <a:t>Introduktion til projektets indsatser og udviklede materialer + indledende e-læring </a:t>
            </a:r>
          </a:p>
        </p:txBody>
      </p:sp>
      <p:pic>
        <p:nvPicPr>
          <p:cNvPr id="4098" name="Picture 2">
            <a:extLst>
              <a:ext uri="{FF2B5EF4-FFF2-40B4-BE49-F238E27FC236}">
                <a16:creationId xmlns:a16="http://schemas.microsoft.com/office/drawing/2014/main" id="{163F8B89-3B5A-7943-B9D8-851F480AB9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14" r="45223"/>
          <a:stretch>
            <a:fillRect/>
          </a:stretch>
        </p:blipFill>
        <p:spPr bwMode="auto">
          <a:xfrm>
            <a:off x="7898365" y="836613"/>
            <a:ext cx="3262817" cy="4755219"/>
          </a:xfrm>
          <a:prstGeom prst="roundRect">
            <a:avLst>
              <a:gd name="adj" fmla="val 2276"/>
            </a:avLst>
          </a:prstGeom>
          <a:noFill/>
          <a:ln>
            <a:noFill/>
          </a:ln>
          <a:effectLst>
            <a:softEdge rad="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8E8BEE2-8CD7-601D-1552-1F60AF2CED61}"/>
              </a:ext>
            </a:extLst>
          </p:cNvPr>
          <p:cNvSpPr txBox="1"/>
          <p:nvPr/>
        </p:nvSpPr>
        <p:spPr>
          <a:xfrm>
            <a:off x="775856" y="2030914"/>
            <a:ext cx="6334029" cy="574644"/>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a:ln>
                  <a:noFill/>
                </a:ln>
                <a:solidFill>
                  <a:prstClr val="black"/>
                </a:solidFill>
                <a:effectLst/>
                <a:uLnTx/>
                <a:uFillTx/>
                <a:latin typeface="No5 Medium" pitchFamily="2" charset="77"/>
                <a:ea typeface="+mn-ea"/>
                <a:cs typeface="+mn-cs"/>
              </a:rPr>
              <a:t>Styrkede overgange fra grundskole til ungdomsuddannelse for unge med ordblindhed​</a:t>
            </a:r>
          </a:p>
        </p:txBody>
      </p:sp>
      <p:pic>
        <p:nvPicPr>
          <p:cNvPr id="9" name="Grafik 8">
            <a:extLst>
              <a:ext uri="{FF2B5EF4-FFF2-40B4-BE49-F238E27FC236}">
                <a16:creationId xmlns:a16="http://schemas.microsoft.com/office/drawing/2014/main" id="{CD262F34-5B5F-29C5-A680-B9AA2D2EF6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1182" y="6129338"/>
            <a:ext cx="410513" cy="215900"/>
          </a:xfrm>
          <a:prstGeom prst="rect">
            <a:avLst/>
          </a:prstGeom>
        </p:spPr>
      </p:pic>
    </p:spTree>
    <p:extLst>
      <p:ext uri="{BB962C8B-B14F-4D97-AF65-F5344CB8AC3E}">
        <p14:creationId xmlns:p14="http://schemas.microsoft.com/office/powerpoint/2010/main" val="214135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BD490-89F7-5A81-E2EB-A0403F036884}"/>
              </a:ext>
            </a:extLst>
          </p:cNvPr>
          <p:cNvSpPr>
            <a:spLocks noGrp="1"/>
          </p:cNvSpPr>
          <p:nvPr>
            <p:ph type="title"/>
          </p:nvPr>
        </p:nvSpPr>
        <p:spPr>
          <a:xfrm>
            <a:off x="718458" y="500744"/>
            <a:ext cx="10442726" cy="582206"/>
          </a:xfrm>
        </p:spPr>
        <p:txBody>
          <a:bodyPr/>
          <a:lstStyle/>
          <a:p>
            <a:r>
              <a:rPr lang="da-DK"/>
              <a:t>Deltagere fra Aalborg</a:t>
            </a:r>
          </a:p>
        </p:txBody>
      </p:sp>
      <p:sp>
        <p:nvSpPr>
          <p:cNvPr id="3" name="Pladsholder til tekst 2">
            <a:extLst>
              <a:ext uri="{FF2B5EF4-FFF2-40B4-BE49-F238E27FC236}">
                <a16:creationId xmlns:a16="http://schemas.microsoft.com/office/drawing/2014/main" id="{3DAFAB8C-29FD-4E29-D869-6DCCA2442D52}"/>
              </a:ext>
            </a:extLst>
          </p:cNvPr>
          <p:cNvSpPr>
            <a:spLocks noGrp="1"/>
          </p:cNvSpPr>
          <p:nvPr>
            <p:ph type="body" sz="quarter" idx="11"/>
          </p:nvPr>
        </p:nvSpPr>
        <p:spPr>
          <a:xfrm>
            <a:off x="718459" y="1082950"/>
            <a:ext cx="4685748" cy="502729"/>
          </a:xfrm>
        </p:spPr>
        <p:txBody>
          <a:bodyPr/>
          <a:lstStyle/>
          <a:p>
            <a:r>
              <a:rPr lang="da-DK" b="1"/>
              <a:t>Tidligere deltagere fra 2025:</a:t>
            </a:r>
          </a:p>
        </p:txBody>
      </p:sp>
      <p:sp>
        <p:nvSpPr>
          <p:cNvPr id="4" name="Pladsholder til tekst 2">
            <a:extLst>
              <a:ext uri="{FF2B5EF4-FFF2-40B4-BE49-F238E27FC236}">
                <a16:creationId xmlns:a16="http://schemas.microsoft.com/office/drawing/2014/main" id="{3DCFB165-7D0C-EA6B-2C79-39F35475EBE8}"/>
              </a:ext>
            </a:extLst>
          </p:cNvPr>
          <p:cNvSpPr txBox="1">
            <a:spLocks/>
          </p:cNvSpPr>
          <p:nvPr/>
        </p:nvSpPr>
        <p:spPr>
          <a:xfrm>
            <a:off x="5736773" y="1082950"/>
            <a:ext cx="5831928" cy="468833"/>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a:t>Nye deltagere fra 2026:</a:t>
            </a:r>
          </a:p>
        </p:txBody>
      </p:sp>
      <p:sp>
        <p:nvSpPr>
          <p:cNvPr id="5" name="TextBox 4">
            <a:extLst>
              <a:ext uri="{FF2B5EF4-FFF2-40B4-BE49-F238E27FC236}">
                <a16:creationId xmlns:a16="http://schemas.microsoft.com/office/drawing/2014/main" id="{41BDB6CD-1509-1A73-1DFF-3E4BA2BA0B5B}"/>
              </a:ext>
            </a:extLst>
          </p:cNvPr>
          <p:cNvSpPr txBox="1"/>
          <p:nvPr/>
        </p:nvSpPr>
        <p:spPr>
          <a:xfrm>
            <a:off x="5736773" y="1650327"/>
            <a:ext cx="6577263"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da-DK" sz="1800" b="1" kern="1200">
                <a:solidFill>
                  <a:schemeClr val="accent1"/>
                </a:solidFill>
                <a:latin typeface="no5"/>
                <a:cs typeface="Arial Bold"/>
              </a:rPr>
              <a:t>Grundskoler:</a:t>
            </a:r>
          </a:p>
          <a:p>
            <a:pPr marL="0" algn="l" rtl="0"/>
            <a:r>
              <a:rPr lang="da-DK" sz="1800" kern="1200">
                <a:solidFill>
                  <a:schemeClr val="accent1"/>
                </a:solidFill>
                <a:latin typeface="no5"/>
                <a:cs typeface="Arial Bold"/>
              </a:rPr>
              <a:t>Rikke Nørby – Vester Mariendal</a:t>
            </a:r>
          </a:p>
          <a:p>
            <a:pPr marL="0" algn="l" rtl="0"/>
            <a:r>
              <a:rPr lang="da-DK" sz="1800" kern="1200">
                <a:solidFill>
                  <a:schemeClr val="accent1"/>
                </a:solidFill>
                <a:latin typeface="no5"/>
                <a:cs typeface="Arial Bold"/>
              </a:rPr>
              <a:t>Janni Danielsen Volden – </a:t>
            </a:r>
            <a:r>
              <a:rPr lang="da-DK" sz="1800" kern="1200" err="1">
                <a:solidFill>
                  <a:schemeClr val="accent1"/>
                </a:solidFill>
                <a:latin typeface="no5"/>
                <a:cs typeface="Arial Bold"/>
              </a:rPr>
              <a:t>UngAUC</a:t>
            </a:r>
            <a:endParaRPr lang="da-DK" sz="1800" kern="1200">
              <a:solidFill>
                <a:schemeClr val="accent1"/>
              </a:solidFill>
              <a:latin typeface="no5"/>
              <a:cs typeface="Arial Bold"/>
            </a:endParaRPr>
          </a:p>
          <a:p>
            <a:pPr marL="0" algn="l" rtl="0"/>
            <a:r>
              <a:rPr lang="da-DK" sz="1800" kern="1200">
                <a:solidFill>
                  <a:srgbClr val="C00000"/>
                </a:solidFill>
                <a:latin typeface="no5"/>
                <a:cs typeface="Arial Bold"/>
              </a:rPr>
              <a:t>Claus Maibohm Larsen – </a:t>
            </a:r>
            <a:r>
              <a:rPr lang="da-DK" sz="1800" kern="1200" err="1">
                <a:solidFill>
                  <a:srgbClr val="C00000"/>
                </a:solidFill>
                <a:latin typeface="no5"/>
                <a:cs typeface="Arial Bold"/>
              </a:rPr>
              <a:t>UngAUC</a:t>
            </a:r>
            <a:r>
              <a:rPr lang="da-DK" sz="1800" kern="1200">
                <a:solidFill>
                  <a:srgbClr val="C00000"/>
                </a:solidFill>
                <a:latin typeface="no5"/>
                <a:cs typeface="Arial Bold"/>
              </a:rPr>
              <a:t> afbud</a:t>
            </a:r>
          </a:p>
          <a:p>
            <a:pPr marL="0" algn="l" rtl="0"/>
            <a:r>
              <a:rPr lang="da-DK" sz="1800" kern="1200">
                <a:solidFill>
                  <a:schemeClr val="accent1"/>
                </a:solidFill>
                <a:latin typeface="no5"/>
                <a:cs typeface="Arial Bold"/>
              </a:rPr>
              <a:t>Stine Busk </a:t>
            </a:r>
            <a:r>
              <a:rPr lang="da-DK" sz="1800" kern="1200" err="1">
                <a:solidFill>
                  <a:schemeClr val="accent1"/>
                </a:solidFill>
                <a:latin typeface="no5"/>
                <a:cs typeface="Arial Bold"/>
              </a:rPr>
              <a:t>Sælgen</a:t>
            </a:r>
            <a:r>
              <a:rPr lang="da-DK" sz="1800" kern="1200">
                <a:solidFill>
                  <a:schemeClr val="accent1"/>
                </a:solidFill>
                <a:latin typeface="no5"/>
                <a:cs typeface="Arial Bold"/>
              </a:rPr>
              <a:t> - </a:t>
            </a:r>
            <a:r>
              <a:rPr lang="da-DK" sz="1800" kern="1200" err="1">
                <a:solidFill>
                  <a:schemeClr val="accent1"/>
                </a:solidFill>
                <a:latin typeface="no5"/>
                <a:cs typeface="Arial Bold"/>
              </a:rPr>
              <a:t>UngAUC</a:t>
            </a:r>
            <a:endParaRPr lang="da-DK" sz="1800" kern="1200">
              <a:solidFill>
                <a:schemeClr val="accent1"/>
              </a:solidFill>
              <a:latin typeface="no5"/>
              <a:cs typeface="Arial Bold"/>
            </a:endParaRPr>
          </a:p>
          <a:p>
            <a:pPr marL="0" algn="l" rtl="0"/>
            <a:r>
              <a:rPr lang="da-DK" sz="1800" kern="1200">
                <a:solidFill>
                  <a:schemeClr val="accent1"/>
                </a:solidFill>
                <a:latin typeface="no5"/>
                <a:cs typeface="Arial Bold"/>
              </a:rPr>
              <a:t>Karin Lykke Næsby - </a:t>
            </a:r>
            <a:r>
              <a:rPr lang="da-DK" sz="1800" kern="1200" err="1">
                <a:solidFill>
                  <a:schemeClr val="accent1"/>
                </a:solidFill>
                <a:latin typeface="no5"/>
                <a:cs typeface="Arial Bold"/>
              </a:rPr>
              <a:t>UngAUC</a:t>
            </a:r>
            <a:endParaRPr lang="da-DK" sz="1800" kern="1200">
              <a:solidFill>
                <a:schemeClr val="accent1"/>
              </a:solidFill>
              <a:latin typeface="no5"/>
              <a:cs typeface="Arial Bold"/>
            </a:endParaRPr>
          </a:p>
          <a:p>
            <a:pPr marL="0" algn="l" rtl="0"/>
            <a:endParaRPr lang="da-DK">
              <a:latin typeface="no5"/>
            </a:endParaRPr>
          </a:p>
          <a:p>
            <a:pPr marL="0" algn="l" rtl="0"/>
            <a:r>
              <a:rPr lang="da-DK" sz="1800" b="1" kern="1200">
                <a:solidFill>
                  <a:schemeClr val="accent1"/>
                </a:solidFill>
                <a:latin typeface="no5"/>
                <a:cs typeface="Arial Bold"/>
              </a:rPr>
              <a:t>Ungdomsuddannelser: </a:t>
            </a:r>
          </a:p>
          <a:p>
            <a:pPr marL="0" algn="l" rtl="0"/>
            <a:r>
              <a:rPr lang="da-DK" sz="1800" kern="1200">
                <a:solidFill>
                  <a:schemeClr val="accent1"/>
                </a:solidFill>
                <a:latin typeface="no5"/>
                <a:cs typeface="Arial Bold"/>
              </a:rPr>
              <a:t>Susanne Weng – Nr. Sundby gymnasium</a:t>
            </a:r>
          </a:p>
          <a:p>
            <a:pPr marL="0" algn="l" rtl="0"/>
            <a:r>
              <a:rPr lang="da-DK" sz="1800" kern="1200">
                <a:solidFill>
                  <a:schemeClr val="accent1"/>
                </a:solidFill>
                <a:latin typeface="no5"/>
                <a:cs typeface="Arial Bold"/>
              </a:rPr>
              <a:t>Solweig Bliksted Larsen – Nordjyllands landbrugsskole </a:t>
            </a:r>
          </a:p>
          <a:p>
            <a:pPr marL="0" algn="l" rtl="0"/>
            <a:endParaRPr lang="da-DK">
              <a:latin typeface="no5"/>
            </a:endParaRPr>
          </a:p>
          <a:p>
            <a:pPr marL="0" algn="l" rtl="0"/>
            <a:r>
              <a:rPr lang="da-DK" sz="1800" b="1" kern="1200">
                <a:solidFill>
                  <a:schemeClr val="accent1"/>
                </a:solidFill>
                <a:latin typeface="no5"/>
                <a:cs typeface="Arial Bold"/>
              </a:rPr>
              <a:t>UU: </a:t>
            </a:r>
          </a:p>
          <a:p>
            <a:pPr marL="0" algn="l" rtl="0"/>
            <a:r>
              <a:rPr lang="da-DK" sz="1800" kern="1200">
                <a:solidFill>
                  <a:schemeClr val="accent1"/>
                </a:solidFill>
                <a:latin typeface="no5"/>
                <a:cs typeface="Arial Bold"/>
              </a:rPr>
              <a:t>Birgitte Foldberg</a:t>
            </a:r>
          </a:p>
          <a:p>
            <a:pPr marL="0" algn="l" rtl="0"/>
            <a:r>
              <a:rPr lang="da-DK" sz="1800" kern="1200">
                <a:solidFill>
                  <a:srgbClr val="C00000"/>
                </a:solidFill>
                <a:latin typeface="no5"/>
                <a:cs typeface="Arial Bold"/>
              </a:rPr>
              <a:t>Lars </a:t>
            </a:r>
            <a:r>
              <a:rPr lang="da-DK" sz="1800" kern="1200" err="1">
                <a:solidFill>
                  <a:srgbClr val="C00000"/>
                </a:solidFill>
                <a:latin typeface="no5"/>
                <a:cs typeface="Arial Bold"/>
              </a:rPr>
              <a:t>Ogdal</a:t>
            </a:r>
            <a:r>
              <a:rPr lang="da-DK" sz="1800" kern="1200">
                <a:solidFill>
                  <a:srgbClr val="C00000"/>
                </a:solidFill>
                <a:latin typeface="no5"/>
                <a:cs typeface="Arial Bold"/>
              </a:rPr>
              <a:t> afbud</a:t>
            </a:r>
          </a:p>
          <a:p>
            <a:pPr marL="0" algn="l" rtl="0"/>
            <a:r>
              <a:rPr lang="da-DK" sz="1800" kern="1200">
                <a:solidFill>
                  <a:schemeClr val="accent1"/>
                </a:solidFill>
                <a:latin typeface="no5"/>
                <a:cs typeface="Arial Bold"/>
              </a:rPr>
              <a:t>Per </a:t>
            </a:r>
            <a:r>
              <a:rPr lang="da-DK" sz="1800" kern="1200" err="1">
                <a:solidFill>
                  <a:schemeClr val="accent1"/>
                </a:solidFill>
                <a:latin typeface="no5"/>
                <a:cs typeface="Arial Bold"/>
              </a:rPr>
              <a:t>Svenninggaard</a:t>
            </a:r>
            <a:endParaRPr lang="da-DK" sz="1800" kern="1200">
              <a:solidFill>
                <a:schemeClr val="accent1"/>
              </a:solidFill>
              <a:latin typeface="no5"/>
              <a:cs typeface="Arial Bold"/>
            </a:endParaRPr>
          </a:p>
          <a:p>
            <a:pPr marL="0" algn="l" rtl="0"/>
            <a:r>
              <a:rPr lang="da-DK" sz="1800" kern="1200">
                <a:solidFill>
                  <a:schemeClr val="accent1"/>
                </a:solidFill>
                <a:latin typeface="no5"/>
                <a:cs typeface="Arial Bold"/>
              </a:rPr>
              <a:t>Peter Rasmussen</a:t>
            </a:r>
          </a:p>
          <a:p>
            <a:pPr marL="0" algn="l" rtl="0"/>
            <a:r>
              <a:rPr lang="da-DK" sz="1800" kern="1200">
                <a:solidFill>
                  <a:schemeClr val="accent1"/>
                </a:solidFill>
                <a:latin typeface="no5"/>
                <a:cs typeface="Arial Bold"/>
              </a:rPr>
              <a:t>Palle Bek Høilund</a:t>
            </a:r>
            <a:r>
              <a:rPr lang="da-DK" kern="1200">
                <a:solidFill>
                  <a:schemeClr val="accent1"/>
                </a:solidFill>
                <a:latin typeface="no5"/>
                <a:cs typeface="Arial Bold"/>
              </a:rPr>
              <a:t> </a:t>
            </a:r>
          </a:p>
          <a:p>
            <a:pPr algn="l"/>
            <a:endParaRPr lang="en-US" sz="1600" b="1" noProof="0">
              <a:solidFill>
                <a:schemeClr val="tx1"/>
              </a:solidFill>
              <a:latin typeface="+mn-lt"/>
              <a:cs typeface="Arial Bold"/>
            </a:endParaRPr>
          </a:p>
        </p:txBody>
      </p:sp>
      <p:sp>
        <p:nvSpPr>
          <p:cNvPr id="7" name="TextBox 6">
            <a:extLst>
              <a:ext uri="{FF2B5EF4-FFF2-40B4-BE49-F238E27FC236}">
                <a16:creationId xmlns:a16="http://schemas.microsoft.com/office/drawing/2014/main" id="{E146F92C-7FE7-99B1-50DC-551601A2C8F0}"/>
              </a:ext>
            </a:extLst>
          </p:cNvPr>
          <p:cNvSpPr txBox="1"/>
          <p:nvPr/>
        </p:nvSpPr>
        <p:spPr>
          <a:xfrm>
            <a:off x="805543" y="3306109"/>
            <a:ext cx="3984171" cy="27469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da-DK" sz="1800" b="1" kern="1200">
                <a:latin typeface="no5"/>
                <a:cs typeface="Arial Bold"/>
              </a:rPr>
              <a:t>Ungdomsuddannelser:</a:t>
            </a:r>
          </a:p>
          <a:p>
            <a:pPr marL="0" algn="l" rtl="0"/>
            <a:r>
              <a:rPr lang="da-DK" sz="1800" kern="1200">
                <a:solidFill>
                  <a:srgbClr val="C00000"/>
                </a:solidFill>
                <a:latin typeface="no5"/>
                <a:cs typeface="Arial Bold"/>
              </a:rPr>
              <a:t>Helle Reese – HTX afbud</a:t>
            </a:r>
          </a:p>
          <a:p>
            <a:pPr marL="0" algn="l" rtl="0"/>
            <a:r>
              <a:rPr lang="da-DK" sz="1800" kern="1200">
                <a:latin typeface="no5"/>
                <a:cs typeface="Arial Bold"/>
              </a:rPr>
              <a:t>Henriette Tryk – HTX</a:t>
            </a:r>
          </a:p>
          <a:p>
            <a:pPr marL="0" algn="l" rtl="0"/>
            <a:r>
              <a:rPr lang="da-DK" sz="1800" kern="1200">
                <a:latin typeface="no5"/>
                <a:cs typeface="Arial Bold"/>
              </a:rPr>
              <a:t>Emma Kastrup – Tech College</a:t>
            </a:r>
          </a:p>
          <a:p>
            <a:r>
              <a:rPr lang="da-DK" sz="1800" kern="1200">
                <a:latin typeface="no5"/>
                <a:cs typeface="Arial Bold"/>
              </a:rPr>
              <a:t>Lone Fiil </a:t>
            </a:r>
            <a:r>
              <a:rPr lang="da-DK">
                <a:latin typeface="no5"/>
                <a:cs typeface="Arial Bold"/>
              </a:rPr>
              <a:t>– </a:t>
            </a:r>
            <a:r>
              <a:rPr lang="da-DK" sz="1800" kern="1200">
                <a:latin typeface="no5"/>
                <a:cs typeface="Arial Bold"/>
              </a:rPr>
              <a:t>FGU</a:t>
            </a:r>
            <a:endParaRPr lang="da-DK">
              <a:latin typeface="no5"/>
              <a:cs typeface="Arial Bold"/>
            </a:endParaRPr>
          </a:p>
          <a:p>
            <a:pPr marL="0" algn="l"/>
            <a:endParaRPr lang="da-DK" sz="1050" kern="1200">
              <a:latin typeface="no5"/>
              <a:cs typeface="Arial Bold"/>
            </a:endParaRPr>
          </a:p>
          <a:p>
            <a:pPr algn="l"/>
            <a:r>
              <a:rPr lang="da-DK" b="1">
                <a:latin typeface="no5"/>
                <a:cs typeface="Arial Bold"/>
              </a:rPr>
              <a:t>UU</a:t>
            </a:r>
            <a:endParaRPr lang="da-DK" b="1" noProof="0">
              <a:latin typeface="no5"/>
              <a:cs typeface="Arial Bold"/>
            </a:endParaRPr>
          </a:p>
          <a:p>
            <a:r>
              <a:rPr lang="da-DK">
                <a:latin typeface="no5"/>
                <a:cs typeface="Arial Bold"/>
              </a:rPr>
              <a:t>Louise Bastholm</a:t>
            </a:r>
          </a:p>
          <a:p>
            <a:r>
              <a:rPr lang="da-DK">
                <a:latin typeface="no5"/>
                <a:cs typeface="Arial Bold"/>
              </a:rPr>
              <a:t>Line Lund Rasmussen</a:t>
            </a:r>
          </a:p>
          <a:p>
            <a:r>
              <a:rPr lang="da-DK">
                <a:latin typeface="no5"/>
                <a:cs typeface="Arial Bold"/>
              </a:rPr>
              <a:t>Susanne Kjelstrup</a:t>
            </a:r>
            <a:endParaRPr lang="da-DK" b="1">
              <a:latin typeface="no5"/>
              <a:cs typeface="Arial Bold"/>
            </a:endParaRPr>
          </a:p>
        </p:txBody>
      </p:sp>
      <p:sp>
        <p:nvSpPr>
          <p:cNvPr id="8" name="TextBox 7">
            <a:extLst>
              <a:ext uri="{FF2B5EF4-FFF2-40B4-BE49-F238E27FC236}">
                <a16:creationId xmlns:a16="http://schemas.microsoft.com/office/drawing/2014/main" id="{299620E3-4701-E37B-EAE6-C8D58FECCAD9}"/>
              </a:ext>
            </a:extLst>
          </p:cNvPr>
          <p:cNvSpPr txBox="1"/>
          <p:nvPr/>
        </p:nvSpPr>
        <p:spPr>
          <a:xfrm>
            <a:off x="718459" y="1551783"/>
            <a:ext cx="478336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da-DK" sz="1800" b="1" kern="1200">
                <a:latin typeface="no5"/>
                <a:cs typeface="Arial Bold"/>
              </a:rPr>
              <a:t>Grundskoler:</a:t>
            </a:r>
          </a:p>
          <a:p>
            <a:pPr marL="0" algn="l" rtl="0"/>
            <a:r>
              <a:rPr lang="da-DK" sz="1800" kern="1200">
                <a:latin typeface="no5"/>
                <a:cs typeface="Arial Bold"/>
              </a:rPr>
              <a:t>Eva Svanborg – Sofiendal</a:t>
            </a:r>
          </a:p>
          <a:p>
            <a:pPr marL="0" algn="l" rtl="0"/>
            <a:r>
              <a:rPr lang="da-DK" sz="1800" kern="1200">
                <a:latin typeface="no5"/>
                <a:cs typeface="Arial Bold"/>
              </a:rPr>
              <a:t>Charlotte Kusk – Sønderbro</a:t>
            </a:r>
          </a:p>
          <a:p>
            <a:pPr marL="0" algn="l" rtl="0"/>
            <a:r>
              <a:rPr lang="da-DK" sz="1800" kern="1200">
                <a:solidFill>
                  <a:srgbClr val="C00000"/>
                </a:solidFill>
                <a:latin typeface="no5"/>
                <a:cs typeface="Arial Bold"/>
              </a:rPr>
              <a:t>Anders Steffensen – Nr. Uttrup afbud</a:t>
            </a:r>
          </a:p>
          <a:p>
            <a:pPr marL="0" algn="l" rtl="0"/>
            <a:r>
              <a:rPr lang="da-DK" sz="1800" kern="1200" err="1">
                <a:latin typeface="no5"/>
                <a:cs typeface="Arial Bold"/>
              </a:rPr>
              <a:t>Yoanna</a:t>
            </a:r>
            <a:r>
              <a:rPr lang="da-DK" sz="1800" kern="1200">
                <a:latin typeface="no5"/>
                <a:cs typeface="Arial Bold"/>
              </a:rPr>
              <a:t> Sandgaard – Ord og tal</a:t>
            </a:r>
          </a:p>
          <a:p>
            <a:pPr marL="0" algn="l" rtl="0"/>
            <a:r>
              <a:rPr lang="da-DK" sz="1800" kern="1200">
                <a:solidFill>
                  <a:srgbClr val="C00000"/>
                </a:solidFill>
                <a:latin typeface="no5"/>
                <a:cs typeface="Arial Bold"/>
              </a:rPr>
              <a:t>Claus Dissing – EUD10 afbud</a:t>
            </a:r>
          </a:p>
        </p:txBody>
      </p:sp>
    </p:spTree>
    <p:extLst>
      <p:ext uri="{BB962C8B-B14F-4D97-AF65-F5344CB8AC3E}">
        <p14:creationId xmlns:p14="http://schemas.microsoft.com/office/powerpoint/2010/main" val="351666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391C17-657E-4A2A-A500-0D2100BCBA76}"/>
              </a:ext>
            </a:extLst>
          </p:cNvPr>
          <p:cNvSpPr>
            <a:spLocks noGrp="1"/>
          </p:cNvSpPr>
          <p:nvPr>
            <p:ph type="title"/>
          </p:nvPr>
        </p:nvSpPr>
        <p:spPr>
          <a:xfrm>
            <a:off x="701042" y="598715"/>
            <a:ext cx="8083730" cy="500742"/>
          </a:xfrm>
        </p:spPr>
        <p:txBody>
          <a:bodyPr/>
          <a:lstStyle/>
          <a:p>
            <a:r>
              <a:rPr lang="da-DK"/>
              <a:t>Vores fælles engagement i projektet </a:t>
            </a:r>
          </a:p>
        </p:txBody>
      </p:sp>
      <p:sp>
        <p:nvSpPr>
          <p:cNvPr id="3" name="Pladsholder til tekst 2">
            <a:extLst>
              <a:ext uri="{FF2B5EF4-FFF2-40B4-BE49-F238E27FC236}">
                <a16:creationId xmlns:a16="http://schemas.microsoft.com/office/drawing/2014/main" id="{4E851649-A4C9-4360-A867-476F0C41229E}"/>
              </a:ext>
            </a:extLst>
          </p:cNvPr>
          <p:cNvSpPr>
            <a:spLocks noGrp="1"/>
          </p:cNvSpPr>
          <p:nvPr>
            <p:ph type="body" sz="quarter" idx="11"/>
          </p:nvPr>
        </p:nvSpPr>
        <p:spPr>
          <a:xfrm>
            <a:off x="729737" y="1223664"/>
            <a:ext cx="10130367" cy="798887"/>
          </a:xfrm>
        </p:spPr>
        <p:txBody>
          <a:bodyPr/>
          <a:lstStyle/>
          <a:p>
            <a:r>
              <a:rPr lang="da-DK" b="1"/>
              <a:t>Udviklingsprojekt </a:t>
            </a:r>
            <a:r>
              <a:rPr lang="da-DK">
                <a:sym typeface="Wingdings" panose="05000000000000000000" pitchFamily="2" charset="2"/>
              </a:rPr>
              <a:t> </a:t>
            </a:r>
            <a:r>
              <a:rPr lang="da-DK"/>
              <a:t>Afprøvning, refleksion og dokumentation </a:t>
            </a:r>
          </a:p>
          <a:p>
            <a:r>
              <a:rPr lang="da-DK" b="1"/>
              <a:t>Samarbejdsprojekt</a:t>
            </a:r>
            <a:r>
              <a:rPr lang="da-DK"/>
              <a:t> </a:t>
            </a:r>
            <a:r>
              <a:rPr lang="da-DK">
                <a:sym typeface="Wingdings" panose="05000000000000000000" pitchFamily="2" charset="2"/>
              </a:rPr>
              <a:t> deler erfaring og viden, mødes og sparring</a:t>
            </a:r>
          </a:p>
          <a:p>
            <a:r>
              <a:rPr lang="da-DK">
                <a:sym typeface="Wingdings" panose="05000000000000000000" pitchFamily="2" charset="2"/>
              </a:rPr>
              <a:t>….så hvad er jeres rolle og ansvar…?</a:t>
            </a:r>
          </a:p>
          <a:p>
            <a:endParaRPr lang="da-DK">
              <a:sym typeface="Wingdings" panose="05000000000000000000" pitchFamily="2" charset="2"/>
            </a:endParaRPr>
          </a:p>
          <a:p>
            <a:endParaRPr lang="da-DK">
              <a:sym typeface="Wingdings" panose="05000000000000000000" pitchFamily="2" charset="2"/>
            </a:endParaRPr>
          </a:p>
        </p:txBody>
      </p:sp>
      <p:sp>
        <p:nvSpPr>
          <p:cNvPr id="4" name="Pladsholder til tekst 2">
            <a:extLst>
              <a:ext uri="{FF2B5EF4-FFF2-40B4-BE49-F238E27FC236}">
                <a16:creationId xmlns:a16="http://schemas.microsoft.com/office/drawing/2014/main" id="{2BEC3940-5D55-41BA-93C5-53957FC50EE2}"/>
              </a:ext>
            </a:extLst>
          </p:cNvPr>
          <p:cNvSpPr txBox="1">
            <a:spLocks/>
          </p:cNvSpPr>
          <p:nvPr/>
        </p:nvSpPr>
        <p:spPr>
          <a:xfrm rot="20912237">
            <a:off x="8717505" y="862842"/>
            <a:ext cx="2943106" cy="699280"/>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sz="1600"/>
              <a:t>Systematisering af alle de gode ting, vi allerede gør, så andre kan bruge det </a:t>
            </a:r>
            <a:r>
              <a:rPr lang="da-DK" sz="1600">
                <a:sym typeface="Wingdings" panose="05000000000000000000" pitchFamily="2" charset="2"/>
              </a:rPr>
              <a:t></a:t>
            </a:r>
            <a:r>
              <a:rPr lang="da-DK" sz="1600"/>
              <a:t> </a:t>
            </a:r>
          </a:p>
        </p:txBody>
      </p:sp>
      <p:sp>
        <p:nvSpPr>
          <p:cNvPr id="12" name="Rektangel: afrundede hjørner 11">
            <a:extLst>
              <a:ext uri="{FF2B5EF4-FFF2-40B4-BE49-F238E27FC236}">
                <a16:creationId xmlns:a16="http://schemas.microsoft.com/office/drawing/2014/main" id="{0A4D59BB-3DD3-0DD9-0B17-EC57EB6F5B0B}"/>
              </a:ext>
            </a:extLst>
          </p:cNvPr>
          <p:cNvSpPr/>
          <p:nvPr/>
        </p:nvSpPr>
        <p:spPr>
          <a:xfrm>
            <a:off x="489862" y="2395610"/>
            <a:ext cx="5606138" cy="1985321"/>
          </a:xfrm>
          <a:prstGeom prst="roundRect">
            <a:avLst/>
          </a:prstGeom>
          <a:solidFill>
            <a:srgbClr val="ABCBE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da-DK" sz="2000" b="1">
                <a:latin typeface="No5" pitchFamily="50" charset="0"/>
              </a:rPr>
              <a:t>LÆS deltagere </a:t>
            </a:r>
          </a:p>
          <a:p>
            <a:pPr lvl="0"/>
            <a:r>
              <a:rPr lang="da-DK" sz="1500">
                <a:solidFill>
                  <a:prstClr val="white"/>
                </a:solidFill>
                <a:latin typeface="No5" pitchFamily="50" charset="0"/>
              </a:rPr>
              <a:t>Er udførende på projektets afprøvning og videreudvikling af projektets praksisrelevante materialer &amp; indsatser.</a:t>
            </a:r>
          </a:p>
          <a:p>
            <a:pPr lvl="0"/>
            <a:r>
              <a:rPr lang="da-DK" sz="1500">
                <a:latin typeface="No5" pitchFamily="50" charset="0"/>
              </a:rPr>
              <a:t>I skal deltage i projektets fælles aktiviteter, i online gruppesparring og evaluere </a:t>
            </a:r>
            <a:r>
              <a:rPr lang="da-DK" sz="1500" u="sng">
                <a:latin typeface="No5" pitchFamily="50" charset="0"/>
              </a:rPr>
              <a:t>med</a:t>
            </a:r>
            <a:r>
              <a:rPr lang="da-DK" sz="1500">
                <a:latin typeface="No5" pitchFamily="50" charset="0"/>
              </a:rPr>
              <a:t> KP.  </a:t>
            </a:r>
          </a:p>
          <a:p>
            <a:pPr lvl="0"/>
            <a:r>
              <a:rPr lang="da-DK" sz="1500">
                <a:latin typeface="No5" pitchFamily="50" charset="0"/>
              </a:rPr>
              <a:t>38 timer pr person (</a:t>
            </a:r>
            <a:r>
              <a:rPr lang="da-DK" sz="1400" b="1">
                <a:latin typeface="No5" pitchFamily="50" charset="0"/>
              </a:rPr>
              <a:t>Rejsetid for </a:t>
            </a:r>
            <a:r>
              <a:rPr lang="da-DK" sz="1400" b="1" err="1">
                <a:latin typeface="No5" pitchFamily="50" charset="0"/>
              </a:rPr>
              <a:t>Aal</a:t>
            </a:r>
            <a:r>
              <a:rPr lang="da-DK" sz="1400" b="1">
                <a:latin typeface="No5" pitchFamily="50" charset="0"/>
              </a:rPr>
              <a:t> deltagere </a:t>
            </a:r>
            <a:r>
              <a:rPr lang="da-DK" sz="1400">
                <a:latin typeface="No5" pitchFamily="50" charset="0"/>
              </a:rPr>
              <a:t>7 timer tur/retur)</a:t>
            </a:r>
          </a:p>
        </p:txBody>
      </p:sp>
      <p:sp>
        <p:nvSpPr>
          <p:cNvPr id="13" name="Rektangel: afrundede hjørner 12">
            <a:extLst>
              <a:ext uri="{FF2B5EF4-FFF2-40B4-BE49-F238E27FC236}">
                <a16:creationId xmlns:a16="http://schemas.microsoft.com/office/drawing/2014/main" id="{C449D9D2-3A76-089F-FCF5-FE82F9453F55}"/>
              </a:ext>
            </a:extLst>
          </p:cNvPr>
          <p:cNvSpPr/>
          <p:nvPr/>
        </p:nvSpPr>
        <p:spPr>
          <a:xfrm>
            <a:off x="6128662" y="2383656"/>
            <a:ext cx="5606138" cy="1985321"/>
          </a:xfrm>
          <a:prstGeom prst="roundRect">
            <a:avLst/>
          </a:prstGeom>
          <a:solidFill>
            <a:schemeClr val="accent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Bef>
                <a:spcPts val="400"/>
              </a:spcBef>
            </a:pPr>
            <a:r>
              <a:rPr lang="da-DK" sz="2000" b="1">
                <a:latin typeface="No5" pitchFamily="50" charset="0"/>
              </a:rPr>
              <a:t>KUI deltagere </a:t>
            </a:r>
          </a:p>
          <a:p>
            <a:pPr lvl="0"/>
            <a:r>
              <a:rPr lang="da-DK" sz="1500">
                <a:solidFill>
                  <a:prstClr val="white"/>
                </a:solidFill>
                <a:latin typeface="No5" pitchFamily="50" charset="0"/>
              </a:rPr>
              <a:t>Er udførende på projektets afprøvning og videreudvikling af projektets praksisrelevante materialer og indsatser.</a:t>
            </a:r>
          </a:p>
          <a:p>
            <a:pPr lvl="0"/>
            <a:r>
              <a:rPr lang="da-DK" sz="1500">
                <a:latin typeface="No5" pitchFamily="50" charset="0"/>
              </a:rPr>
              <a:t>I skal deltage i projektets fælles aktiviteter, i online gruppesparring og evaluere </a:t>
            </a:r>
            <a:r>
              <a:rPr lang="da-DK" sz="1500" u="sng">
                <a:latin typeface="No5" pitchFamily="50" charset="0"/>
              </a:rPr>
              <a:t>med</a:t>
            </a:r>
            <a:r>
              <a:rPr lang="da-DK" sz="1500">
                <a:latin typeface="No5" pitchFamily="50" charset="0"/>
              </a:rPr>
              <a:t> KP. </a:t>
            </a:r>
          </a:p>
          <a:p>
            <a:pPr lvl="0"/>
            <a:r>
              <a:rPr lang="da-DK" sz="1500">
                <a:latin typeface="No5" pitchFamily="50" charset="0"/>
              </a:rPr>
              <a:t>48 timer pr person (Rejsetid for </a:t>
            </a:r>
            <a:r>
              <a:rPr lang="da-DK" sz="1500" err="1">
                <a:latin typeface="No5" pitchFamily="50" charset="0"/>
              </a:rPr>
              <a:t>Aal</a:t>
            </a:r>
            <a:r>
              <a:rPr lang="da-DK" sz="1500">
                <a:latin typeface="No5" pitchFamily="50" charset="0"/>
              </a:rPr>
              <a:t> deltagere 7 timer tur/retur)</a:t>
            </a:r>
          </a:p>
        </p:txBody>
      </p:sp>
      <p:sp>
        <p:nvSpPr>
          <p:cNvPr id="14" name="Rektangel: afrundede hjørner 13">
            <a:extLst>
              <a:ext uri="{FF2B5EF4-FFF2-40B4-BE49-F238E27FC236}">
                <a16:creationId xmlns:a16="http://schemas.microsoft.com/office/drawing/2014/main" id="{8587BBF2-3AB4-0E5E-DDBD-55AEE6D76514}"/>
              </a:ext>
            </a:extLst>
          </p:cNvPr>
          <p:cNvSpPr/>
          <p:nvPr/>
        </p:nvSpPr>
        <p:spPr>
          <a:xfrm>
            <a:off x="470848" y="4408228"/>
            <a:ext cx="5606138" cy="1623057"/>
          </a:xfrm>
          <a:prstGeom prst="round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da-DK" sz="2000" b="1">
                <a:latin typeface="No5" pitchFamily="50" charset="0"/>
              </a:rPr>
              <a:t>Kommunetovholdere </a:t>
            </a:r>
          </a:p>
          <a:p>
            <a:pPr lvl="0"/>
            <a:r>
              <a:rPr lang="da-DK" sz="1500">
                <a:latin typeface="No5" pitchFamily="50" charset="0"/>
              </a:rPr>
              <a:t>Understøtter planlægning og afholdelse af aktiviteter.</a:t>
            </a:r>
          </a:p>
          <a:p>
            <a:pPr lvl="0"/>
            <a:r>
              <a:rPr lang="da-DK" sz="1500">
                <a:latin typeface="No5" pitchFamily="50" charset="0"/>
              </a:rPr>
              <a:t>Understøtter deltagernes afprøvninger og kvalitetsjustering af indsatser og materialer</a:t>
            </a:r>
          </a:p>
          <a:p>
            <a:pPr lvl="0"/>
            <a:r>
              <a:rPr lang="da-DK" sz="1500">
                <a:latin typeface="No5" pitchFamily="50" charset="0"/>
              </a:rPr>
              <a:t>Varetager afprøvning, udvikling og ”drift” af ungepaneler i egen kommune</a:t>
            </a:r>
          </a:p>
        </p:txBody>
      </p:sp>
      <p:sp>
        <p:nvSpPr>
          <p:cNvPr id="15" name="Rektangel: afrundede hjørner 14">
            <a:extLst>
              <a:ext uri="{FF2B5EF4-FFF2-40B4-BE49-F238E27FC236}">
                <a16:creationId xmlns:a16="http://schemas.microsoft.com/office/drawing/2014/main" id="{3F9FFAB2-FE65-F5C1-F44C-F52B19868C00}"/>
              </a:ext>
            </a:extLst>
          </p:cNvPr>
          <p:cNvSpPr/>
          <p:nvPr/>
        </p:nvSpPr>
        <p:spPr>
          <a:xfrm>
            <a:off x="6128662" y="4408228"/>
            <a:ext cx="5606138" cy="1623057"/>
          </a:xfrm>
          <a:prstGeom prst="roundRect">
            <a:avLst/>
          </a:prstGeom>
          <a:solidFill>
            <a:schemeClr val="bg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da-DK" sz="2000" b="1">
                <a:solidFill>
                  <a:prstClr val="white"/>
                </a:solidFill>
                <a:latin typeface="No5" pitchFamily="50" charset="0"/>
              </a:rPr>
              <a:t>KP-fagpersoner</a:t>
            </a:r>
          </a:p>
          <a:p>
            <a:pPr lvl="0" algn="ctr"/>
            <a:r>
              <a:rPr lang="da-DK" sz="1500" b="1">
                <a:solidFill>
                  <a:prstClr val="white"/>
                </a:solidFill>
                <a:latin typeface="No5" pitchFamily="50" charset="0"/>
              </a:rPr>
              <a:t> </a:t>
            </a:r>
            <a:r>
              <a:rPr lang="da-DK" sz="1500">
                <a:solidFill>
                  <a:prstClr val="white"/>
                </a:solidFill>
                <a:latin typeface="No5" pitchFamily="50" charset="0"/>
              </a:rPr>
              <a:t>Udvikler, justerer og er garant for vidensgrundlaget og kvaliteten af materialer &amp; indsatser og for den e-læring er udvikles.</a:t>
            </a:r>
          </a:p>
          <a:p>
            <a:pPr lvl="0"/>
            <a:r>
              <a:rPr lang="da-DK" sz="1500">
                <a:solidFill>
                  <a:prstClr val="white"/>
                </a:solidFill>
                <a:latin typeface="No5" pitchFamily="50" charset="0"/>
              </a:rPr>
              <a:t>Varetager afholdelsen af fælles aktiviteter i projektet</a:t>
            </a:r>
            <a:endParaRPr lang="da-DK" sz="1500">
              <a:latin typeface="No5" pitchFamily="50" charset="0"/>
            </a:endParaRPr>
          </a:p>
        </p:txBody>
      </p:sp>
    </p:spTree>
    <p:extLst>
      <p:ext uri="{BB962C8B-B14F-4D97-AF65-F5344CB8AC3E}">
        <p14:creationId xmlns:p14="http://schemas.microsoft.com/office/powerpoint/2010/main" val="16451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bg/>
                                          </p:spTgt>
                                        </p:tgtEl>
                                        <p:attrNameLst>
                                          <p:attrName>style.visibility</p:attrName>
                                        </p:attrNameLst>
                                      </p:cBhvr>
                                      <p:to>
                                        <p:strVal val="visible"/>
                                      </p:to>
                                    </p:set>
                                    <p:animEffect transition="in" filter="barn(inVertical)">
                                      <p:cBhvr>
                                        <p:cTn id="22" dur="500"/>
                                        <p:tgtEl>
                                          <p:spTgt spid="12">
                                            <p:bg/>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barn(inVertical)">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barn(inVertical)">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barn(inVertical)">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barn(inVertical)">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bg/>
                                          </p:spTgt>
                                        </p:tgtEl>
                                        <p:attrNameLst>
                                          <p:attrName>style.visibility</p:attrName>
                                        </p:attrNameLst>
                                      </p:cBhvr>
                                      <p:to>
                                        <p:strVal val="visible"/>
                                      </p:to>
                                    </p:set>
                                    <p:animEffect transition="in" filter="barn(inVertical)">
                                      <p:cBhvr>
                                        <p:cTn id="45" dur="500"/>
                                        <p:tgtEl>
                                          <p:spTgt spid="13">
                                            <p:bg/>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arn(inVertical)">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xEl>
                                              <p:pRg st="1" end="1"/>
                                            </p:txEl>
                                          </p:spTgt>
                                        </p:tgtEl>
                                        <p:attrNameLst>
                                          <p:attrName>style.visibility</p:attrName>
                                        </p:attrNameLst>
                                      </p:cBhvr>
                                      <p:to>
                                        <p:strVal val="visible"/>
                                      </p:to>
                                    </p:set>
                                    <p:animEffect transition="in" filter="barn(inVertical)">
                                      <p:cBhvr>
                                        <p:cTn id="53" dur="500"/>
                                        <p:tgtEl>
                                          <p:spTgt spid="13">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xEl>
                                              <p:pRg st="2" end="2"/>
                                            </p:txEl>
                                          </p:spTgt>
                                        </p:tgtEl>
                                        <p:attrNameLst>
                                          <p:attrName>style.visibility</p:attrName>
                                        </p:attrNameLst>
                                      </p:cBhvr>
                                      <p:to>
                                        <p:strVal val="visible"/>
                                      </p:to>
                                    </p:set>
                                    <p:animEffect transition="in" filter="barn(inVertical)">
                                      <p:cBhvr>
                                        <p:cTn id="58" dur="500"/>
                                        <p:tgtEl>
                                          <p:spTgt spid="1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xEl>
                                              <p:pRg st="3" end="3"/>
                                            </p:txEl>
                                          </p:spTgt>
                                        </p:tgtEl>
                                        <p:attrNameLst>
                                          <p:attrName>style.visibility</p:attrName>
                                        </p:attrNameLst>
                                      </p:cBhvr>
                                      <p:to>
                                        <p:strVal val="visible"/>
                                      </p:to>
                                    </p:set>
                                    <p:animEffect transition="in" filter="barn(inVertical)">
                                      <p:cBhvr>
                                        <p:cTn id="63" dur="500"/>
                                        <p:tgtEl>
                                          <p:spTgt spid="13">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4">
                                            <p:bg/>
                                          </p:spTgt>
                                        </p:tgtEl>
                                        <p:attrNameLst>
                                          <p:attrName>style.visibility</p:attrName>
                                        </p:attrNameLst>
                                      </p:cBhvr>
                                      <p:to>
                                        <p:strVal val="visible"/>
                                      </p:to>
                                    </p:set>
                                    <p:animEffect transition="in" filter="barn(inVertical)">
                                      <p:cBhvr>
                                        <p:cTn id="68" dur="500"/>
                                        <p:tgtEl>
                                          <p:spTgt spid="14">
                                            <p:bg/>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barn(inVertical)">
                                      <p:cBhvr>
                                        <p:cTn id="71" dur="500"/>
                                        <p:tgtEl>
                                          <p:spTgt spid="1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barn(inVertical)">
                                      <p:cBhvr>
                                        <p:cTn id="76" dur="500"/>
                                        <p:tgtEl>
                                          <p:spTgt spid="14">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4">
                                            <p:txEl>
                                              <p:pRg st="2" end="2"/>
                                            </p:txEl>
                                          </p:spTgt>
                                        </p:tgtEl>
                                        <p:attrNameLst>
                                          <p:attrName>style.visibility</p:attrName>
                                        </p:attrNameLst>
                                      </p:cBhvr>
                                      <p:to>
                                        <p:strVal val="visible"/>
                                      </p:to>
                                    </p:set>
                                    <p:animEffect transition="in" filter="barn(inVertical)">
                                      <p:cBhvr>
                                        <p:cTn id="81" dur="500"/>
                                        <p:tgtEl>
                                          <p:spTgt spid="14">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4">
                                            <p:txEl>
                                              <p:pRg st="3" end="3"/>
                                            </p:txEl>
                                          </p:spTgt>
                                        </p:tgtEl>
                                        <p:attrNameLst>
                                          <p:attrName>style.visibility</p:attrName>
                                        </p:attrNameLst>
                                      </p:cBhvr>
                                      <p:to>
                                        <p:strVal val="visible"/>
                                      </p:to>
                                    </p:set>
                                    <p:animEffect transition="in" filter="barn(inVertical)">
                                      <p:cBhvr>
                                        <p:cTn id="86" dur="500"/>
                                        <p:tgtEl>
                                          <p:spTgt spid="14">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5">
                                            <p:bg/>
                                          </p:spTgt>
                                        </p:tgtEl>
                                        <p:attrNameLst>
                                          <p:attrName>style.visibility</p:attrName>
                                        </p:attrNameLst>
                                      </p:cBhvr>
                                      <p:to>
                                        <p:strVal val="visible"/>
                                      </p:to>
                                    </p:set>
                                    <p:animEffect transition="in" filter="barn(inVertical)">
                                      <p:cBhvr>
                                        <p:cTn id="91" dur="500"/>
                                        <p:tgtEl>
                                          <p:spTgt spid="15">
                                            <p:bg/>
                                          </p:spTgt>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
                                            <p:txEl>
                                              <p:pRg st="0" end="0"/>
                                            </p:txEl>
                                          </p:spTgt>
                                        </p:tgtEl>
                                        <p:attrNameLst>
                                          <p:attrName>style.visibility</p:attrName>
                                        </p:attrNameLst>
                                      </p:cBhvr>
                                      <p:to>
                                        <p:strVal val="visible"/>
                                      </p:to>
                                    </p:set>
                                    <p:animEffect transition="in" filter="barn(inVertical)">
                                      <p:cBhvr>
                                        <p:cTn id="94" dur="500"/>
                                        <p:tgtEl>
                                          <p:spTgt spid="15">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5">
                                            <p:txEl>
                                              <p:pRg st="1" end="1"/>
                                            </p:txEl>
                                          </p:spTgt>
                                        </p:tgtEl>
                                        <p:attrNameLst>
                                          <p:attrName>style.visibility</p:attrName>
                                        </p:attrNameLst>
                                      </p:cBhvr>
                                      <p:to>
                                        <p:strVal val="visible"/>
                                      </p:to>
                                    </p:set>
                                    <p:animEffect transition="in" filter="barn(inVertical)">
                                      <p:cBhvr>
                                        <p:cTn id="99" dur="500"/>
                                        <p:tgtEl>
                                          <p:spTgt spid="15">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15">
                                            <p:txEl>
                                              <p:pRg st="2" end="2"/>
                                            </p:txEl>
                                          </p:spTgt>
                                        </p:tgtEl>
                                        <p:attrNameLst>
                                          <p:attrName>style.visibility</p:attrName>
                                        </p:attrNameLst>
                                      </p:cBhvr>
                                      <p:to>
                                        <p:strVal val="visible"/>
                                      </p:to>
                                    </p:set>
                                    <p:animEffect transition="in" filter="barn(inVertical)">
                                      <p:cBhvr>
                                        <p:cTn id="10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uiExpand="1" build="p" animBg="1"/>
      <p:bldP spid="13" grpId="0" uiExpand="1" build="p" animBg="1"/>
      <p:bldP spid="14" grpId="0" uiExpand="1" build="p" animBg="1"/>
      <p:bldP spid="1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C9C1ADAF-EB97-AF00-22B1-1C3F1035887F}"/>
              </a:ext>
            </a:extLst>
          </p:cNvPr>
          <p:cNvGraphicFramePr>
            <a:graphicFrameLocks noGrp="1"/>
          </p:cNvGraphicFramePr>
          <p:nvPr>
            <p:ph idx="1"/>
          </p:nvPr>
        </p:nvGraphicFramePr>
        <p:xfrm>
          <a:off x="855338" y="979136"/>
          <a:ext cx="10899782" cy="2737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ktangel: afrundede hjørner 6">
            <a:extLst>
              <a:ext uri="{FF2B5EF4-FFF2-40B4-BE49-F238E27FC236}">
                <a16:creationId xmlns:a16="http://schemas.microsoft.com/office/drawing/2014/main" id="{1636E975-6E97-97C5-6891-2DCE5C0044D5}"/>
              </a:ext>
            </a:extLst>
          </p:cNvPr>
          <p:cNvSpPr/>
          <p:nvPr/>
        </p:nvSpPr>
        <p:spPr>
          <a:xfrm>
            <a:off x="847611" y="2938469"/>
            <a:ext cx="2075068" cy="245745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Empiriindsamling i de to partner-kommuner og understøttende </a:t>
            </a:r>
            <a:r>
              <a:rPr kumimoji="0" lang="da-DK"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desk-reseach</a:t>
            </a:r>
            <a:r>
              <a:rPr kumimoji="0" lang="da-DK"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8" name="Rektangel: afrundede hjørner 7">
            <a:extLst>
              <a:ext uri="{FF2B5EF4-FFF2-40B4-BE49-F238E27FC236}">
                <a16:creationId xmlns:a16="http://schemas.microsoft.com/office/drawing/2014/main" id="{3D9DC137-9AAD-77AE-C1EE-4B1F178CC9E0}"/>
              </a:ext>
            </a:extLst>
          </p:cNvPr>
          <p:cNvSpPr/>
          <p:nvPr/>
        </p:nvSpPr>
        <p:spPr>
          <a:xfrm>
            <a:off x="2951036" y="4206500"/>
            <a:ext cx="5745713" cy="122247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Calibri"/>
                <a:ea typeface="Calibri"/>
                <a:cs typeface="Calibri"/>
              </a:rPr>
              <a:t>Spor 2: Styrket samarbejde om unge med ordblindheds overgang.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0000"/>
                </a:solidFill>
                <a:effectLst/>
                <a:uLnTx/>
                <a:uFillTx/>
                <a:latin typeface="Calibri"/>
                <a:ea typeface="Calibri"/>
                <a:cs typeface="Calibri"/>
              </a:rPr>
              <a:t>Output: </a:t>
            </a:r>
            <a:r>
              <a:rPr kumimoji="0" lang="da-DK" sz="1800" b="0" i="0" u="none" strike="noStrike" kern="1200" cap="none" spc="0" normalizeH="0" baseline="0" noProof="0">
                <a:ln>
                  <a:noFill/>
                </a:ln>
                <a:solidFill>
                  <a:prstClr val="white"/>
                </a:solidFill>
                <a:effectLst/>
                <a:uLnTx/>
                <a:uFillTx/>
                <a:latin typeface="Calibri"/>
                <a:ea typeface="Calibri"/>
                <a:cs typeface="Calibri"/>
              </a:rPr>
              <a:t>Samarbejdsmateriale udviklet med fagprofessionelle, unge og forældre og eksperter.</a:t>
            </a:r>
          </a:p>
        </p:txBody>
      </p:sp>
      <p:sp>
        <p:nvSpPr>
          <p:cNvPr id="9" name="Rektangel: afrundede hjørner 8">
            <a:extLst>
              <a:ext uri="{FF2B5EF4-FFF2-40B4-BE49-F238E27FC236}">
                <a16:creationId xmlns:a16="http://schemas.microsoft.com/office/drawing/2014/main" id="{1F658502-33BA-0DBD-85B7-BC41A2E06712}"/>
              </a:ext>
            </a:extLst>
          </p:cNvPr>
          <p:cNvSpPr/>
          <p:nvPr/>
        </p:nvSpPr>
        <p:spPr>
          <a:xfrm>
            <a:off x="2940301" y="3026603"/>
            <a:ext cx="5756447" cy="122221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Calibri"/>
                <a:ea typeface="Calibri"/>
                <a:cs typeface="Calibri"/>
              </a:rPr>
              <a:t>Spor 1: Målrettet vejledning af unge med ordblindhed i overgang fra grundskole til ungdomsuddannelse.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0000"/>
                </a:solidFill>
                <a:effectLst/>
                <a:uLnTx/>
                <a:uFillTx/>
                <a:latin typeface="Calibri"/>
                <a:ea typeface="Calibri"/>
                <a:cs typeface="Calibri"/>
              </a:rPr>
              <a:t>Output:</a:t>
            </a:r>
            <a:r>
              <a:rPr kumimoji="0" lang="da-DK" sz="1800" b="0" i="0" u="none" strike="noStrike" kern="1200" cap="none" spc="0" normalizeH="0" baseline="0" noProof="0">
                <a:ln>
                  <a:noFill/>
                </a:ln>
                <a:solidFill>
                  <a:prstClr val="white"/>
                </a:solidFill>
                <a:effectLst/>
                <a:uLnTx/>
                <a:uFillTx/>
                <a:latin typeface="Calibri"/>
                <a:ea typeface="Calibri"/>
                <a:cs typeface="Calibri"/>
              </a:rPr>
              <a:t> Vejledningsmateriale udviklet med KUI-vejledere, unge og eksperter</a:t>
            </a:r>
          </a:p>
        </p:txBody>
      </p:sp>
      <p:sp>
        <p:nvSpPr>
          <p:cNvPr id="10" name="Rektangel: afrundede hjørner 9">
            <a:extLst>
              <a:ext uri="{FF2B5EF4-FFF2-40B4-BE49-F238E27FC236}">
                <a16:creationId xmlns:a16="http://schemas.microsoft.com/office/drawing/2014/main" id="{A3BD9494-DD16-961E-E4C4-1205C4C0C11E}"/>
              </a:ext>
            </a:extLst>
          </p:cNvPr>
          <p:cNvSpPr/>
          <p:nvPr/>
        </p:nvSpPr>
        <p:spPr>
          <a:xfrm>
            <a:off x="8719211" y="2971515"/>
            <a:ext cx="2369293" cy="245745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Landsdækkende skalering af materialer og viden med KL og BUVM</a:t>
            </a:r>
          </a:p>
        </p:txBody>
      </p:sp>
      <p:sp>
        <p:nvSpPr>
          <p:cNvPr id="2" name="Titel 4">
            <a:extLst>
              <a:ext uri="{FF2B5EF4-FFF2-40B4-BE49-F238E27FC236}">
                <a16:creationId xmlns:a16="http://schemas.microsoft.com/office/drawing/2014/main" id="{62D150E1-B13B-F727-DA16-318CBEBF0228}"/>
              </a:ext>
            </a:extLst>
          </p:cNvPr>
          <p:cNvSpPr>
            <a:spLocks noGrp="1"/>
          </p:cNvSpPr>
          <p:nvPr>
            <p:ph type="title"/>
          </p:nvPr>
        </p:nvSpPr>
        <p:spPr>
          <a:xfrm>
            <a:off x="1103493" y="515295"/>
            <a:ext cx="9985011" cy="801471"/>
          </a:xfrm>
        </p:spPr>
        <p:txBody>
          <a:bodyPr/>
          <a:lstStyle/>
          <a:p>
            <a:pPr algn="ctr"/>
            <a:r>
              <a:rPr lang="da-DK">
                <a:ea typeface="+mn-lt"/>
                <a:cs typeface="+mn-lt"/>
              </a:rPr>
              <a:t>Overordnet faseplan</a:t>
            </a:r>
          </a:p>
        </p:txBody>
      </p:sp>
      <p:pic>
        <p:nvPicPr>
          <p:cNvPr id="3" name="Picture 2">
            <a:extLst>
              <a:ext uri="{FF2B5EF4-FFF2-40B4-BE49-F238E27FC236}">
                <a16:creationId xmlns:a16="http://schemas.microsoft.com/office/drawing/2014/main" id="{16ADA7E8-68EB-5580-7FC6-5296371EE8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1008" y="100965"/>
            <a:ext cx="1495425"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801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D3E7D-751F-C1FD-D971-F2C45531EE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DF2CD8-1584-1A06-BCD8-4AA8E3313251}"/>
              </a:ext>
            </a:extLst>
          </p:cNvPr>
          <p:cNvSpPr>
            <a:spLocks noGrp="1"/>
          </p:cNvSpPr>
          <p:nvPr>
            <p:ph type="title"/>
          </p:nvPr>
        </p:nvSpPr>
        <p:spPr>
          <a:xfrm>
            <a:off x="315685" y="462733"/>
            <a:ext cx="7604531" cy="810896"/>
          </a:xfrm>
        </p:spPr>
        <p:txBody>
          <a:bodyPr/>
          <a:lstStyle/>
          <a:p>
            <a:r>
              <a:rPr lang="da-DK" sz="3000">
                <a:latin typeface="No5 "/>
              </a:rPr>
              <a:t>Vigtige erfaringer fra de afholdte aktiviteter i 2025 </a:t>
            </a:r>
            <a:br>
              <a:rPr lang="da-DK" sz="3000">
                <a:latin typeface="No5 "/>
              </a:rPr>
            </a:br>
            <a:endParaRPr lang="da-DK" sz="3000">
              <a:latin typeface="No5 "/>
            </a:endParaRPr>
          </a:p>
        </p:txBody>
      </p:sp>
      <p:pic>
        <p:nvPicPr>
          <p:cNvPr id="5" name="Grafik 4">
            <a:extLst>
              <a:ext uri="{FF2B5EF4-FFF2-40B4-BE49-F238E27FC236}">
                <a16:creationId xmlns:a16="http://schemas.microsoft.com/office/drawing/2014/main" id="{C40AAD22-3392-B6DF-CA27-934FDA654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1182" y="6129338"/>
            <a:ext cx="410513" cy="215900"/>
          </a:xfrm>
          <a:prstGeom prst="rect">
            <a:avLst/>
          </a:prstGeom>
        </p:spPr>
      </p:pic>
      <p:pic>
        <p:nvPicPr>
          <p:cNvPr id="6" name="Picture 6" descr="Tegnestifter i et kort">
            <a:extLst>
              <a:ext uri="{FF2B5EF4-FFF2-40B4-BE49-F238E27FC236}">
                <a16:creationId xmlns:a16="http://schemas.microsoft.com/office/drawing/2014/main" id="{4AC4B2B8-1061-72E1-AB7D-4B1A7727D892}"/>
              </a:ext>
            </a:extLst>
          </p:cNvPr>
          <p:cNvPicPr>
            <a:picLocks noChangeAspect="1"/>
          </p:cNvPicPr>
          <p:nvPr/>
        </p:nvPicPr>
        <p:blipFill>
          <a:blip r:embed="rId4"/>
          <a:srcRect l="31181" r="29304" b="-1"/>
          <a:stretch>
            <a:fillRect/>
          </a:stretch>
        </p:blipFill>
        <p:spPr>
          <a:xfrm>
            <a:off x="8132234" y="10"/>
            <a:ext cx="4059767" cy="6857990"/>
          </a:xfrm>
          <a:prstGeom prst="rect">
            <a:avLst/>
          </a:prstGeom>
          <a:noFill/>
        </p:spPr>
      </p:pic>
      <p:graphicFrame>
        <p:nvGraphicFramePr>
          <p:cNvPr id="8" name="Tabel 7">
            <a:extLst>
              <a:ext uri="{FF2B5EF4-FFF2-40B4-BE49-F238E27FC236}">
                <a16:creationId xmlns:a16="http://schemas.microsoft.com/office/drawing/2014/main" id="{D24CC9AE-5C36-0E2F-377C-A318AB9C166C}"/>
              </a:ext>
            </a:extLst>
          </p:cNvPr>
          <p:cNvGraphicFramePr>
            <a:graphicFrameLocks noGrp="1"/>
          </p:cNvGraphicFramePr>
          <p:nvPr/>
        </p:nvGraphicFramePr>
        <p:xfrm>
          <a:off x="257628" y="1550435"/>
          <a:ext cx="7695246" cy="1315720"/>
        </p:xfrm>
        <a:graphic>
          <a:graphicData uri="http://schemas.openxmlformats.org/drawingml/2006/table">
            <a:tbl>
              <a:tblPr firstRow="1" bandRow="1">
                <a:tableStyleId>{5940675A-B579-460E-94D1-54222C63F5DA}</a:tableStyleId>
              </a:tblPr>
              <a:tblGrid>
                <a:gridCol w="3443515">
                  <a:extLst>
                    <a:ext uri="{9D8B030D-6E8A-4147-A177-3AD203B41FA5}">
                      <a16:colId xmlns:a16="http://schemas.microsoft.com/office/drawing/2014/main" val="3445329732"/>
                    </a:ext>
                  </a:extLst>
                </a:gridCol>
                <a:gridCol w="4251731">
                  <a:extLst>
                    <a:ext uri="{9D8B030D-6E8A-4147-A177-3AD203B41FA5}">
                      <a16:colId xmlns:a16="http://schemas.microsoft.com/office/drawing/2014/main" val="4060082299"/>
                    </a:ext>
                  </a:extLst>
                </a:gridCol>
              </a:tblGrid>
              <a:tr h="370840">
                <a:tc>
                  <a:txBody>
                    <a:bodyPr/>
                    <a:lstStyle/>
                    <a:p>
                      <a:pPr algn="ctr"/>
                      <a:r>
                        <a:rPr lang="da-DK" sz="1400" b="1">
                          <a:latin typeface="No5" pitchFamily="50" charset="0"/>
                        </a:rPr>
                        <a:t>Erfaringer fra 2025: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a-DK" sz="1400" b="1">
                          <a:latin typeface="No5" pitchFamily="50" charset="0"/>
                        </a:rPr>
                        <a:t>I 2026 vil vi:</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1810241"/>
                  </a:ext>
                </a:extLst>
              </a:tr>
              <a:tr h="370840">
                <a:tc>
                  <a:txBody>
                    <a:bodyPr/>
                    <a:lstStyle/>
                    <a:p>
                      <a:r>
                        <a:rPr lang="da-DK" sz="1400">
                          <a:latin typeface="No5" pitchFamily="50" charset="0"/>
                        </a:rPr>
                        <a:t>Deltagelse af ungepaneler har bidraget til, at vi har haft de unges perspektiver og erfaringer med i arbejdet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a:latin typeface="No5" pitchFamily="50" charset="0"/>
                        </a:rPr>
                        <a:t>Undersøge hvilke rammer og forudsætninger det kræver i en kommune at ”drifte” ungepaneler.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333559"/>
                  </a:ext>
                </a:extLst>
              </a:tr>
            </a:tbl>
          </a:graphicData>
        </a:graphic>
      </p:graphicFrame>
      <p:graphicFrame>
        <p:nvGraphicFramePr>
          <p:cNvPr id="3" name="Tabel 2">
            <a:extLst>
              <a:ext uri="{FF2B5EF4-FFF2-40B4-BE49-F238E27FC236}">
                <a16:creationId xmlns:a16="http://schemas.microsoft.com/office/drawing/2014/main" id="{139C9B5D-F34A-4B36-F0CB-BB764FADCECF}"/>
              </a:ext>
            </a:extLst>
          </p:cNvPr>
          <p:cNvGraphicFramePr>
            <a:graphicFrameLocks noGrp="1"/>
          </p:cNvGraphicFramePr>
          <p:nvPr/>
        </p:nvGraphicFramePr>
        <p:xfrm>
          <a:off x="265065" y="3375519"/>
          <a:ext cx="7695246" cy="1950720"/>
        </p:xfrm>
        <a:graphic>
          <a:graphicData uri="http://schemas.openxmlformats.org/drawingml/2006/table">
            <a:tbl>
              <a:tblPr firstRow="1" bandRow="1">
                <a:tableStyleId>{5940675A-B579-460E-94D1-54222C63F5DA}</a:tableStyleId>
              </a:tblPr>
              <a:tblGrid>
                <a:gridCol w="3443515">
                  <a:extLst>
                    <a:ext uri="{9D8B030D-6E8A-4147-A177-3AD203B41FA5}">
                      <a16:colId xmlns:a16="http://schemas.microsoft.com/office/drawing/2014/main" val="3445329732"/>
                    </a:ext>
                  </a:extLst>
                </a:gridCol>
                <a:gridCol w="4251731">
                  <a:extLst>
                    <a:ext uri="{9D8B030D-6E8A-4147-A177-3AD203B41FA5}">
                      <a16:colId xmlns:a16="http://schemas.microsoft.com/office/drawing/2014/main" val="4060082299"/>
                    </a:ext>
                  </a:extLst>
                </a:gridCol>
              </a:tblGrid>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a:latin typeface="No5" pitchFamily="50" charset="0"/>
                        </a:rPr>
                        <a:t>Aktiviteter med opdeling af KUI og LÆS har betydet en større adskillelse mellem de to gruppers udvikling og afprøvning.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609585" rtl="0" eaLnBrk="1" fontAlgn="auto" latinLnBrk="0" hangingPunct="1">
                        <a:lnSpc>
                          <a:spcPct val="100000"/>
                        </a:lnSpc>
                        <a:spcBef>
                          <a:spcPts val="600"/>
                        </a:spcBef>
                        <a:spcAft>
                          <a:spcPts val="0"/>
                        </a:spcAft>
                        <a:buClr>
                          <a:prstClr val="black"/>
                        </a:buClr>
                        <a:buSzTx/>
                        <a:buFont typeface="Arial" panose="020B0604020202020204" pitchFamily="34" charset="0"/>
                        <a:buAutoNum type="arabicParenR"/>
                        <a:tabLst/>
                        <a:defRPr/>
                      </a:pPr>
                      <a:r>
                        <a:rPr kumimoji="0" lang="da-DK" sz="1400" b="0" i="0" u="none" strike="noStrike" kern="1200" cap="none" spc="0" normalizeH="0" baseline="0" noProof="0">
                          <a:ln>
                            <a:noFill/>
                          </a:ln>
                          <a:solidFill>
                            <a:prstClr val="black"/>
                          </a:solidFill>
                          <a:effectLst/>
                          <a:uLnTx/>
                          <a:uFillTx/>
                          <a:latin typeface="No5" pitchFamily="50" charset="0"/>
                          <a:ea typeface="+mn-ea"/>
                          <a:cs typeface="Arial" pitchFamily="34" charset="0"/>
                        </a:rPr>
                        <a:t>øge fokus på og udviklingen af indsatser og materialer med ”samarbejdet i overgange” som omdrejningspunkt</a:t>
                      </a:r>
                    </a:p>
                    <a:p>
                      <a:pPr marL="342900" marR="0" lvl="0" indent="-342900" algn="l" defTabSz="609585" rtl="0" eaLnBrk="1" fontAlgn="auto" latinLnBrk="0" hangingPunct="1">
                        <a:lnSpc>
                          <a:spcPct val="100000"/>
                        </a:lnSpc>
                        <a:spcBef>
                          <a:spcPts val="600"/>
                        </a:spcBef>
                        <a:spcAft>
                          <a:spcPts val="0"/>
                        </a:spcAft>
                        <a:buClr>
                          <a:prstClr val="black"/>
                        </a:buClr>
                        <a:buSzTx/>
                        <a:buFont typeface="Arial" panose="020B0604020202020204" pitchFamily="34" charset="0"/>
                        <a:buAutoNum type="arabicParenR"/>
                        <a:tabLst/>
                        <a:defRPr/>
                      </a:pPr>
                      <a:r>
                        <a:rPr kumimoji="0" lang="da-DK" sz="1400" b="0" i="0" u="none" strike="noStrike" kern="1200" cap="none" spc="0" normalizeH="0" baseline="0" noProof="0">
                          <a:ln>
                            <a:noFill/>
                          </a:ln>
                          <a:solidFill>
                            <a:prstClr val="black"/>
                          </a:solidFill>
                          <a:effectLst/>
                          <a:uLnTx/>
                          <a:uFillTx/>
                          <a:latin typeface="No5" pitchFamily="50" charset="0"/>
                          <a:ea typeface="+mn-ea"/>
                          <a:cs typeface="Arial" pitchFamily="34" charset="0"/>
                        </a:rPr>
                        <a:t> arbejde mod at ”fællesgøre” indsatser og materialer – det er ”vores” i projektet </a:t>
                      </a:r>
                    </a:p>
                    <a:p>
                      <a:pPr marL="342900" marR="0" lvl="0" indent="-342900" algn="l" defTabSz="609585" rtl="0" eaLnBrk="1" fontAlgn="auto" latinLnBrk="0" hangingPunct="1">
                        <a:lnSpc>
                          <a:spcPct val="100000"/>
                        </a:lnSpc>
                        <a:spcBef>
                          <a:spcPts val="600"/>
                        </a:spcBef>
                        <a:spcAft>
                          <a:spcPts val="0"/>
                        </a:spcAft>
                        <a:buClr>
                          <a:prstClr val="black"/>
                        </a:buClr>
                        <a:buSzTx/>
                        <a:buFont typeface="Arial" panose="020B0604020202020204" pitchFamily="34" charset="0"/>
                        <a:buAutoNum type="arabicParenR"/>
                        <a:tabLst/>
                        <a:defRPr/>
                      </a:pPr>
                      <a:r>
                        <a:rPr kumimoji="0" lang="da-DK" sz="1400" b="0" i="0" u="none" strike="noStrike" kern="1200" cap="none" spc="0" normalizeH="0" baseline="0" noProof="0">
                          <a:ln>
                            <a:noFill/>
                          </a:ln>
                          <a:solidFill>
                            <a:prstClr val="black"/>
                          </a:solidFill>
                          <a:effectLst/>
                          <a:uLnTx/>
                          <a:uFillTx/>
                          <a:latin typeface="No5" pitchFamily="50" charset="0"/>
                          <a:ea typeface="+mn-ea"/>
                          <a:cs typeface="Arial" pitchFamily="34" charset="0"/>
                        </a:rPr>
                        <a:t>øge fokus på at </a:t>
                      </a:r>
                      <a:r>
                        <a:rPr kumimoji="0" lang="da-DK" sz="1400" b="0" i="0" u="none" strike="noStrike" kern="1200" cap="none" spc="0" normalizeH="0" baseline="0" noProof="0">
                          <a:ln>
                            <a:noFill/>
                          </a:ln>
                          <a:solidFill>
                            <a:prstClr val="black"/>
                          </a:solidFill>
                          <a:effectLst/>
                          <a:uLnTx/>
                          <a:uFillTx/>
                          <a:latin typeface="No5" pitchFamily="50" charset="0"/>
                          <a:ea typeface="+mn-ea"/>
                          <a:cs typeface="Arial"/>
                        </a:rPr>
                        <a:t>KP-fageksperter er garant for kvaliteten og således justerer og udvikler den relevante e-læring</a:t>
                      </a:r>
                      <a:r>
                        <a:rPr kumimoji="0" lang="da-DK" sz="1400" b="0" i="0" u="none" strike="noStrike" kern="1200" cap="none" spc="0" normalizeH="0" baseline="0" noProof="0">
                          <a:ln>
                            <a:noFill/>
                          </a:ln>
                          <a:solidFill>
                            <a:prstClr val="black"/>
                          </a:solidFill>
                          <a:effectLst/>
                          <a:uLnTx/>
                          <a:uFillTx/>
                          <a:latin typeface="No5" pitchFamily="50" charset="0"/>
                          <a:ea typeface="+mn-ea"/>
                          <a:cs typeface="Arial"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33990"/>
                  </a:ext>
                </a:extLst>
              </a:tr>
            </a:tbl>
          </a:graphicData>
        </a:graphic>
      </p:graphicFrame>
      <p:graphicFrame>
        <p:nvGraphicFramePr>
          <p:cNvPr id="4" name="Tabel 3">
            <a:extLst>
              <a:ext uri="{FF2B5EF4-FFF2-40B4-BE49-F238E27FC236}">
                <a16:creationId xmlns:a16="http://schemas.microsoft.com/office/drawing/2014/main" id="{342B9B82-E30D-F582-B326-B75E1DA14E3D}"/>
              </a:ext>
            </a:extLst>
          </p:cNvPr>
          <p:cNvGraphicFramePr>
            <a:graphicFrameLocks noGrp="1"/>
          </p:cNvGraphicFramePr>
          <p:nvPr/>
        </p:nvGraphicFramePr>
        <p:xfrm>
          <a:off x="261343" y="2858840"/>
          <a:ext cx="7695246" cy="518160"/>
        </p:xfrm>
        <a:graphic>
          <a:graphicData uri="http://schemas.openxmlformats.org/drawingml/2006/table">
            <a:tbl>
              <a:tblPr firstRow="1" bandRow="1">
                <a:tableStyleId>{5940675A-B579-460E-94D1-54222C63F5DA}</a:tableStyleId>
              </a:tblPr>
              <a:tblGrid>
                <a:gridCol w="3443515">
                  <a:extLst>
                    <a:ext uri="{9D8B030D-6E8A-4147-A177-3AD203B41FA5}">
                      <a16:colId xmlns:a16="http://schemas.microsoft.com/office/drawing/2014/main" val="3445329732"/>
                    </a:ext>
                  </a:extLst>
                </a:gridCol>
                <a:gridCol w="4251731">
                  <a:extLst>
                    <a:ext uri="{9D8B030D-6E8A-4147-A177-3AD203B41FA5}">
                      <a16:colId xmlns:a16="http://schemas.microsoft.com/office/drawing/2014/main" val="4060082299"/>
                    </a:ext>
                  </a:extLst>
                </a:gridCol>
              </a:tblGrid>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a:latin typeface="No5" pitchFamily="50" charset="0"/>
                        </a:rPr>
                        <a:t>Bedre tid på de fælles aktiviteter til faglige oplæg fra KP fageksperter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a:latin typeface="No5" pitchFamily="50" charset="0"/>
                        </a:rPr>
                        <a:t>Undersøge hvilke faglig viden der er central for at kunne anvende indsatser og materialer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326418"/>
                  </a:ext>
                </a:extLst>
              </a:tr>
            </a:tbl>
          </a:graphicData>
        </a:graphic>
      </p:graphicFrame>
      <p:graphicFrame>
        <p:nvGraphicFramePr>
          <p:cNvPr id="7" name="Tabel 6">
            <a:extLst>
              <a:ext uri="{FF2B5EF4-FFF2-40B4-BE49-F238E27FC236}">
                <a16:creationId xmlns:a16="http://schemas.microsoft.com/office/drawing/2014/main" id="{69AED187-9F39-CA67-3E08-1190CE7E23F5}"/>
              </a:ext>
            </a:extLst>
          </p:cNvPr>
          <p:cNvGraphicFramePr>
            <a:graphicFrameLocks noGrp="1"/>
          </p:cNvGraphicFramePr>
          <p:nvPr>
            <p:extLst>
              <p:ext uri="{D42A27DB-BD31-4B8C-83A1-F6EECF244321}">
                <p14:modId xmlns:p14="http://schemas.microsoft.com/office/powerpoint/2010/main" val="2694544235"/>
              </p:ext>
            </p:extLst>
          </p:nvPr>
        </p:nvGraphicFramePr>
        <p:xfrm>
          <a:off x="272502" y="5334413"/>
          <a:ext cx="7695246" cy="518160"/>
        </p:xfrm>
        <a:graphic>
          <a:graphicData uri="http://schemas.openxmlformats.org/drawingml/2006/table">
            <a:tbl>
              <a:tblPr firstRow="1" bandRow="1">
                <a:tableStyleId>{5940675A-B579-460E-94D1-54222C63F5DA}</a:tableStyleId>
              </a:tblPr>
              <a:tblGrid>
                <a:gridCol w="3443515">
                  <a:extLst>
                    <a:ext uri="{9D8B030D-6E8A-4147-A177-3AD203B41FA5}">
                      <a16:colId xmlns:a16="http://schemas.microsoft.com/office/drawing/2014/main" val="3445329732"/>
                    </a:ext>
                  </a:extLst>
                </a:gridCol>
                <a:gridCol w="4251731">
                  <a:extLst>
                    <a:ext uri="{9D8B030D-6E8A-4147-A177-3AD203B41FA5}">
                      <a16:colId xmlns:a16="http://schemas.microsoft.com/office/drawing/2014/main" val="4060082299"/>
                    </a:ext>
                  </a:extLst>
                </a:gridCol>
              </a:tblGrid>
              <a:tr h="370840">
                <a:tc>
                  <a:txBody>
                    <a:bodyPr/>
                    <a:lstStyle/>
                    <a:p>
                      <a:r>
                        <a:rPr lang="da-DK" sz="1400">
                          <a:latin typeface="No5" pitchFamily="50" charset="0"/>
                        </a:rPr>
                        <a:t>Afprøvningsperioden fra august til november 2025 har udfordret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No5" pitchFamily="50" charset="0"/>
                          <a:ea typeface="+mn-ea"/>
                          <a:cs typeface="+mn-cs"/>
                        </a:rPr>
                        <a:t>Perioden ændret til maj til oktober 2026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768686"/>
                  </a:ext>
                </a:extLst>
              </a:tr>
            </a:tbl>
          </a:graphicData>
        </a:graphic>
      </p:graphicFrame>
    </p:spTree>
    <p:extLst>
      <p:ext uri="{BB962C8B-B14F-4D97-AF65-F5344CB8AC3E}">
        <p14:creationId xmlns:p14="http://schemas.microsoft.com/office/powerpoint/2010/main" val="228198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575B7-5860-F22E-8D6B-D2A7F97CEBFE}"/>
              </a:ext>
            </a:extLst>
          </p:cNvPr>
          <p:cNvSpPr>
            <a:spLocks noGrp="1"/>
          </p:cNvSpPr>
          <p:nvPr>
            <p:ph type="title"/>
          </p:nvPr>
        </p:nvSpPr>
        <p:spPr>
          <a:xfrm>
            <a:off x="1030817" y="836084"/>
            <a:ext cx="6079067" cy="1631950"/>
          </a:xfrm>
        </p:spPr>
        <p:txBody>
          <a:bodyPr anchor="t">
            <a:normAutofit/>
          </a:bodyPr>
          <a:lstStyle/>
          <a:p>
            <a:pPr algn="ctr"/>
            <a:r>
              <a:rPr lang="da-DK"/>
              <a:t>”Speeddating” </a:t>
            </a:r>
            <a:br>
              <a:rPr lang="da-DK"/>
            </a:br>
            <a:br>
              <a:rPr lang="da-DK"/>
            </a:br>
            <a:r>
              <a:rPr lang="da-DK"/>
              <a:t>Op og stå </a:t>
            </a:r>
            <a:br>
              <a:rPr lang="da-DK"/>
            </a:br>
            <a:r>
              <a:rPr lang="da-DK"/>
              <a:t>2 og 2 i 2x2 min </a:t>
            </a:r>
          </a:p>
        </p:txBody>
      </p:sp>
      <p:sp>
        <p:nvSpPr>
          <p:cNvPr id="3" name="Pladsholder til tekst 2">
            <a:extLst>
              <a:ext uri="{FF2B5EF4-FFF2-40B4-BE49-F238E27FC236}">
                <a16:creationId xmlns:a16="http://schemas.microsoft.com/office/drawing/2014/main" id="{EF582874-ED8A-0212-B53C-4274B3DF9204}"/>
              </a:ext>
            </a:extLst>
          </p:cNvPr>
          <p:cNvSpPr>
            <a:spLocks noGrp="1"/>
          </p:cNvSpPr>
          <p:nvPr>
            <p:ph type="body" sz="quarter" idx="11"/>
          </p:nvPr>
        </p:nvSpPr>
        <p:spPr>
          <a:xfrm>
            <a:off x="1030817" y="2951018"/>
            <a:ext cx="6079068" cy="2639101"/>
          </a:xfrm>
        </p:spPr>
        <p:txBody>
          <a:bodyPr>
            <a:normAutofit/>
          </a:bodyPr>
          <a:lstStyle/>
          <a:p>
            <a:r>
              <a:rPr lang="da-DK" sz="2000"/>
              <a:t>Hvad er pt din største motivation ift. at deltage i dette projekt?</a:t>
            </a:r>
          </a:p>
          <a:p>
            <a:endParaRPr lang="da-DK" sz="2000"/>
          </a:p>
          <a:p>
            <a:r>
              <a:rPr lang="da-DK" sz="2000"/>
              <a:t>Hvad særligt hæftede du dig ved?</a:t>
            </a:r>
          </a:p>
          <a:p>
            <a:endParaRPr lang="da-DK" sz="2000"/>
          </a:p>
          <a:p>
            <a:endParaRPr lang="da-DK" sz="2000"/>
          </a:p>
        </p:txBody>
      </p:sp>
      <p:pic>
        <p:nvPicPr>
          <p:cNvPr id="5" name="Picture 4" descr="Seks knappenåle på flere steder på et landkort">
            <a:extLst>
              <a:ext uri="{FF2B5EF4-FFF2-40B4-BE49-F238E27FC236}">
                <a16:creationId xmlns:a16="http://schemas.microsoft.com/office/drawing/2014/main" id="{6FBB29B1-F90E-D11F-B7C1-492E1532EA51}"/>
              </a:ext>
            </a:extLst>
          </p:cNvPr>
          <p:cNvPicPr>
            <a:picLocks noChangeAspect="1"/>
          </p:cNvPicPr>
          <p:nvPr/>
        </p:nvPicPr>
        <p:blipFill>
          <a:blip r:embed="rId2"/>
          <a:srcRect l="23066" r="27926" b="-2"/>
          <a:stretch>
            <a:fillRect/>
          </a:stretch>
        </p:blipFill>
        <p:spPr>
          <a:xfrm>
            <a:off x="7670800" y="836085"/>
            <a:ext cx="3490384" cy="4754033"/>
          </a:xfrm>
          <a:prstGeom prst="rect">
            <a:avLst/>
          </a:prstGeom>
          <a:noFill/>
        </p:spPr>
      </p:pic>
    </p:spTree>
    <p:extLst>
      <p:ext uri="{BB962C8B-B14F-4D97-AF65-F5344CB8AC3E}">
        <p14:creationId xmlns:p14="http://schemas.microsoft.com/office/powerpoint/2010/main" val="33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17401-E2E2-75A6-A3C2-3FFCC108D6DD}"/>
              </a:ext>
            </a:extLst>
          </p:cNvPr>
          <p:cNvSpPr>
            <a:spLocks noGrp="1"/>
          </p:cNvSpPr>
          <p:nvPr>
            <p:ph type="title"/>
          </p:nvPr>
        </p:nvSpPr>
        <p:spPr>
          <a:xfrm>
            <a:off x="976389" y="836084"/>
            <a:ext cx="10130367" cy="1153583"/>
          </a:xfrm>
        </p:spPr>
        <p:txBody>
          <a:bodyPr anchor="t">
            <a:normAutofit fontScale="90000"/>
          </a:bodyPr>
          <a:lstStyle/>
          <a:p>
            <a:r>
              <a:rPr lang="da-DK" err="1"/>
              <a:t>Videnoplæg</a:t>
            </a:r>
            <a:r>
              <a:rPr lang="da-DK"/>
              <a:t> kl. 9.30-10.30: </a:t>
            </a:r>
            <a:br>
              <a:rPr lang="da-DK"/>
            </a:br>
            <a:br>
              <a:rPr lang="da-DK"/>
            </a:br>
            <a:r>
              <a:rPr lang="da-DK"/>
              <a:t>Tværfagligt samarbejde v/ Iben og Inger-Lise</a:t>
            </a:r>
            <a:br>
              <a:rPr lang="da-DK"/>
            </a:br>
            <a:endParaRPr lang="da-DK"/>
          </a:p>
        </p:txBody>
      </p:sp>
      <p:pic>
        <p:nvPicPr>
          <p:cNvPr id="5" name="Pladsholder til indhold 4" descr="Nærbillede af hunde, der bærer pind på strand">
            <a:extLst>
              <a:ext uri="{FF2B5EF4-FFF2-40B4-BE49-F238E27FC236}">
                <a16:creationId xmlns:a16="http://schemas.microsoft.com/office/drawing/2014/main" id="{33BBCD82-2602-F3BD-C3AE-134903ADA39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99603" y="2103438"/>
            <a:ext cx="2998469" cy="3748087"/>
          </a:xfrm>
        </p:spPr>
      </p:pic>
      <p:pic>
        <p:nvPicPr>
          <p:cNvPr id="7" name="Pladsholder til indhold 6" descr="Nærbillede af hunde, der bærer pind på strand">
            <a:extLst>
              <a:ext uri="{FF2B5EF4-FFF2-40B4-BE49-F238E27FC236}">
                <a16:creationId xmlns:a16="http://schemas.microsoft.com/office/drawing/2014/main" id="{5552C0E5-D403-E906-66D5-C355B45DC32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93928" y="2103438"/>
            <a:ext cx="2998469" cy="3748087"/>
          </a:xfrm>
        </p:spPr>
      </p:pic>
    </p:spTree>
    <p:extLst>
      <p:ext uri="{BB962C8B-B14F-4D97-AF65-F5344CB8AC3E}">
        <p14:creationId xmlns:p14="http://schemas.microsoft.com/office/powerpoint/2010/main" val="2921083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2E80A-6236-4EF2-483C-EB092931C2DB}"/>
              </a:ext>
            </a:extLst>
          </p:cNvPr>
          <p:cNvSpPr>
            <a:spLocks noGrp="1"/>
          </p:cNvSpPr>
          <p:nvPr>
            <p:ph type="title"/>
          </p:nvPr>
        </p:nvSpPr>
        <p:spPr>
          <a:xfrm>
            <a:off x="911075" y="836084"/>
            <a:ext cx="10130365" cy="1153583"/>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Tværfagligt samarbejde – definitioner</a:t>
            </a:r>
          </a:p>
        </p:txBody>
      </p:sp>
      <p:sp>
        <p:nvSpPr>
          <p:cNvPr id="3" name="Pladsholder til tekst 2">
            <a:extLst>
              <a:ext uri="{FF2B5EF4-FFF2-40B4-BE49-F238E27FC236}">
                <a16:creationId xmlns:a16="http://schemas.microsoft.com/office/drawing/2014/main" id="{61CF00C2-F75A-7A51-77B7-A502BE1B080C}"/>
              </a:ext>
            </a:extLst>
          </p:cNvPr>
          <p:cNvSpPr>
            <a:spLocks noGrp="1"/>
          </p:cNvSpPr>
          <p:nvPr>
            <p:ph type="body" sz="quarter" idx="11"/>
          </p:nvPr>
        </p:nvSpPr>
        <p:spPr>
          <a:xfrm>
            <a:off x="856383" y="1871287"/>
            <a:ext cx="10130367" cy="3122085"/>
          </a:xfrm>
        </p:spPr>
        <p:txBody>
          <a:bodyPr lIns="0" tIns="0" rIns="0" bIns="0" anchor="t"/>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a:t>…”tværfagligt samarbejde forstås som en </a:t>
            </a:r>
            <a:r>
              <a:rPr lang="da-DK">
                <a:solidFill>
                  <a:srgbClr val="FF0000"/>
                </a:solidFill>
              </a:rPr>
              <a:t>mulighed for læring og udvikling</a:t>
            </a:r>
            <a:r>
              <a:rPr lang="da-DK"/>
              <a:t> (Engeström 2001), og at ny fælles kundskab og forståelse kan skabe grundlag for </a:t>
            </a:r>
            <a:r>
              <a:rPr lang="da-DK">
                <a:solidFill>
                  <a:srgbClr val="FF0000"/>
                </a:solidFill>
              </a:rPr>
              <a:t>nye handlingsmuligheder</a:t>
            </a:r>
            <a:r>
              <a:rPr lang="da-DK"/>
              <a:t>”.</a:t>
            </a:r>
          </a:p>
          <a:p>
            <a:endParaRPr lang="da-DK"/>
          </a:p>
          <a:p>
            <a:r>
              <a:rPr lang="da-DK"/>
              <a:t>….”et samarbejde mellem personer med forskellige faglige udgangspunkter”</a:t>
            </a:r>
          </a:p>
          <a:p>
            <a:endParaRPr lang="da-DK"/>
          </a:p>
          <a:p>
            <a:r>
              <a:rPr lang="da-DK"/>
              <a:t>(Ikke bare god å snakke med, 2024, kap.11,s 226: </a:t>
            </a:r>
            <a:r>
              <a:rPr lang="da-DK" err="1"/>
              <a:t>Tverrfaglig</a:t>
            </a:r>
            <a:r>
              <a:rPr lang="da-DK"/>
              <a:t> </a:t>
            </a:r>
            <a:r>
              <a:rPr lang="da-DK" err="1"/>
              <a:t>samarbeid</a:t>
            </a:r>
            <a:r>
              <a:rPr lang="da-DK"/>
              <a:t> om </a:t>
            </a:r>
            <a:r>
              <a:rPr lang="da-DK" err="1"/>
              <a:t>karriereveiledning</a:t>
            </a:r>
            <a:r>
              <a:rPr lang="da-DK"/>
              <a:t>)</a:t>
            </a:r>
          </a:p>
          <a:p>
            <a:endParaRPr lang="da-DK"/>
          </a:p>
        </p:txBody>
      </p:sp>
      <p:sp>
        <p:nvSpPr>
          <p:cNvPr id="4" name="Pladsholder til dato 3">
            <a:extLst>
              <a:ext uri="{FF2B5EF4-FFF2-40B4-BE49-F238E27FC236}">
                <a16:creationId xmlns:a16="http://schemas.microsoft.com/office/drawing/2014/main" id="{B8E3006C-B64C-5912-2534-8C37AA312450}"/>
              </a:ext>
            </a:extLst>
          </p:cNvPr>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33671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030818" y="825198"/>
            <a:ext cx="10130365" cy="1153583"/>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Risiko ved ”siloarbejde”</a:t>
            </a:r>
          </a:p>
        </p:txBody>
      </p:sp>
      <p:sp>
        <p:nvSpPr>
          <p:cNvPr id="14" name="Pladsholder til tekst 13"/>
          <p:cNvSpPr>
            <a:spLocks noGrp="1"/>
          </p:cNvSpPr>
          <p:nvPr>
            <p:ph type="body" sz="quarter" idx="11"/>
          </p:nvPr>
        </p:nvSpPr>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lvl="0" indent="-380990">
              <a:buFont typeface="Arial" panose="020B0604020202020204" pitchFamily="34" charset="0"/>
              <a:buChar char="•"/>
            </a:pPr>
            <a:r>
              <a:rPr lang="da-DK"/>
              <a:t>De ordblinde elever får modstridende beskeder</a:t>
            </a:r>
          </a:p>
          <a:p>
            <a:pPr marL="380990" lvl="0" indent="-380990">
              <a:buFont typeface="Arial" panose="020B0604020202020204" pitchFamily="34" charset="0"/>
              <a:buChar char="•"/>
            </a:pPr>
            <a:r>
              <a:rPr lang="da-DK"/>
              <a:t>Hjælpemidler bliver ikke brugt i undervisningen</a:t>
            </a:r>
          </a:p>
          <a:p>
            <a:pPr marL="380990" lvl="0" indent="-380990">
              <a:buFont typeface="Arial" panose="020B0604020202020204" pitchFamily="34" charset="0"/>
              <a:buChar char="•"/>
            </a:pPr>
            <a:r>
              <a:rPr lang="da-DK"/>
              <a:t>Den faglige og den uddannelses- og karriererettede vejledning hænger ikke sammen med undervisningspraksis</a:t>
            </a:r>
          </a:p>
          <a:p>
            <a:pPr marL="380990" lvl="0" indent="-380990">
              <a:buFont typeface="Arial" panose="020B0604020202020204" pitchFamily="34" charset="0"/>
              <a:buChar char="•"/>
            </a:pPr>
            <a:r>
              <a:rPr lang="da-DK"/>
              <a:t>Potentielt </a:t>
            </a:r>
            <a:r>
              <a:rPr lang="da-DK" err="1"/>
              <a:t>videnstab</a:t>
            </a:r>
            <a:r>
              <a:rPr lang="da-DK"/>
              <a:t> i overgange</a:t>
            </a:r>
          </a:p>
          <a:p>
            <a:pPr lvl="0"/>
            <a:endParaRPr lang="da-DK"/>
          </a:p>
          <a:p>
            <a:pPr lvl="0"/>
            <a:endParaRPr lang="da-DK"/>
          </a:p>
          <a:p>
            <a:pPr marL="380990" indent="-380990">
              <a:buFont typeface="Arial" panose="020B0604020202020204" pitchFamily="34" charset="0"/>
              <a:buChar char="•"/>
            </a:pPr>
            <a:endParaRPr lang="da-DK"/>
          </a:p>
        </p:txBody>
      </p:sp>
      <p:sp>
        <p:nvSpPr>
          <p:cNvPr id="15" name="Pladsholder til dato 14"/>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r>
              <a:rPr lang="en-GB"/>
              <a:t>   </a:t>
            </a:r>
          </a:p>
        </p:txBody>
      </p:sp>
    </p:spTree>
    <p:custDataLst>
      <p:custData r:id="rId1"/>
      <p:custData r:id="rId2"/>
      <p:tags r:id="rId3"/>
    </p:custDataLst>
    <p:extLst>
      <p:ext uri="{BB962C8B-B14F-4D97-AF65-F5344CB8AC3E}">
        <p14:creationId xmlns:p14="http://schemas.microsoft.com/office/powerpoint/2010/main" val="197395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78417" y="836084"/>
            <a:ext cx="10130367" cy="1153583"/>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Typisk involverede fagprofessionelle omkring de ordblinde elever</a:t>
            </a:r>
          </a:p>
        </p:txBody>
      </p:sp>
      <p:sp>
        <p:nvSpPr>
          <p:cNvPr id="6" name="Pladsholder til tekst 5"/>
          <p:cNvSpPr>
            <a:spLocks noGrp="1"/>
          </p:cNvSpPr>
          <p:nvPr>
            <p:ph type="body" sz="quarter" idx="11"/>
          </p:nvPr>
        </p:nvSpPr>
        <p:spPr>
          <a:xfrm>
            <a:off x="1027896" y="1865624"/>
            <a:ext cx="4762677" cy="4156291"/>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da-DK"/>
              <a:t>Læsevejleder</a:t>
            </a:r>
          </a:p>
          <a:p>
            <a:pPr lvl="0"/>
            <a:r>
              <a:rPr lang="da-DK"/>
              <a:t>Studievejleder/UU-vejleder</a:t>
            </a:r>
          </a:p>
          <a:p>
            <a:pPr lvl="0"/>
            <a:r>
              <a:rPr lang="da-DK"/>
              <a:t>Faglærere</a:t>
            </a:r>
          </a:p>
          <a:p>
            <a:pPr lvl="0"/>
            <a:r>
              <a:rPr lang="da-DK"/>
              <a:t>SPS-vejleder</a:t>
            </a:r>
          </a:p>
          <a:p>
            <a:pPr lvl="0"/>
            <a:r>
              <a:rPr lang="da-DK"/>
              <a:t>Mentor</a:t>
            </a:r>
          </a:p>
          <a:p>
            <a:pPr lvl="0"/>
            <a:r>
              <a:rPr lang="da-DK"/>
              <a:t>Ledelse</a:t>
            </a:r>
          </a:p>
          <a:p>
            <a:pPr lvl="0"/>
            <a:r>
              <a:rPr lang="da-DK"/>
              <a:t>PPR (i nogle tilfælde)</a:t>
            </a:r>
          </a:p>
          <a:p>
            <a:pPr lvl="0"/>
            <a:r>
              <a:rPr lang="da-DK"/>
              <a:t>De nye fagprofessionelle i overgangen</a:t>
            </a:r>
          </a:p>
          <a:p>
            <a:endParaRPr lang="da-DK"/>
          </a:p>
        </p:txBody>
      </p:sp>
      <p:sp>
        <p:nvSpPr>
          <p:cNvPr id="8" name="Pladsholder til indhold 7"/>
          <p:cNvSpPr>
            <a:spLocks noGrp="1"/>
          </p:cNvSpPr>
          <p:nvPr>
            <p:ph sz="quarter" idx="12"/>
          </p:nvPr>
        </p:nvSpPr>
        <p:spPr>
          <a:xfrm>
            <a:off x="6493236" y="3046419"/>
            <a:ext cx="4762677" cy="3120000"/>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a:t>……og så er det også værd at indtænke de ordblinde elevers forældre</a:t>
            </a:r>
          </a:p>
        </p:txBody>
      </p:sp>
      <p:sp>
        <p:nvSpPr>
          <p:cNvPr id="9" name="Pladsholder til dato 8"/>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endParaRPr lang="en-GB"/>
          </a:p>
        </p:txBody>
      </p:sp>
    </p:spTree>
    <p:custDataLst>
      <p:custData r:id="rId1"/>
      <p:custData r:id="rId2"/>
      <p:tags r:id="rId3"/>
    </p:custDataLst>
    <p:extLst>
      <p:ext uri="{BB962C8B-B14F-4D97-AF65-F5344CB8AC3E}">
        <p14:creationId xmlns:p14="http://schemas.microsoft.com/office/powerpoint/2010/main" val="403334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AB46DD-E350-3893-E934-7B96C09CB322}"/>
              </a:ext>
            </a:extLst>
          </p:cNvPr>
          <p:cNvSpPr>
            <a:spLocks noGrp="1"/>
          </p:cNvSpPr>
          <p:nvPr>
            <p:ph type="title"/>
          </p:nvPr>
        </p:nvSpPr>
        <p:spPr>
          <a:xfrm>
            <a:off x="818117" y="737301"/>
            <a:ext cx="9985011" cy="1314909"/>
          </a:xfrm>
        </p:spPr>
        <p:txBody>
          <a:bodyPr vert="horz" lIns="0" tIns="0" rIns="0" bIns="0" rtlCol="0" anchor="t" anchorCtr="0">
            <a:no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Relationel </a:t>
            </a:r>
            <a:r>
              <a:rPr lang="da-DK" sz="3200" err="1">
                <a:latin typeface="No5 Demibold" pitchFamily="50" charset="0"/>
              </a:rPr>
              <a:t>agency</a:t>
            </a:r>
            <a:r>
              <a:rPr lang="da-DK" sz="3200">
                <a:latin typeface="No5 Demibold" pitchFamily="50" charset="0"/>
              </a:rPr>
              <a:t> </a:t>
            </a:r>
            <a:br>
              <a:rPr lang="da-DK" sz="2250"/>
            </a:br>
            <a:br>
              <a:rPr lang="da-DK" sz="2250"/>
            </a:br>
            <a:r>
              <a:rPr lang="da-DK" sz="2250" b="0"/>
              <a:t>”en evne til at tilpasse egne tanker og handlinger til andres, når vi tolker og responderer på vor omverden”(Edwards, 2006)</a:t>
            </a:r>
          </a:p>
        </p:txBody>
      </p:sp>
      <p:sp>
        <p:nvSpPr>
          <p:cNvPr id="3" name="Pladsholder til tekst 2">
            <a:extLst>
              <a:ext uri="{FF2B5EF4-FFF2-40B4-BE49-F238E27FC236}">
                <a16:creationId xmlns:a16="http://schemas.microsoft.com/office/drawing/2014/main" id="{6D16B0F8-9015-1D2A-CF01-1734C5F73043}"/>
              </a:ext>
            </a:extLst>
          </p:cNvPr>
          <p:cNvSpPr>
            <a:spLocks noGrp="1"/>
          </p:cNvSpPr>
          <p:nvPr>
            <p:ph type="body" sz="quarter" idx="11"/>
          </p:nvPr>
        </p:nvSpPr>
        <p:spPr>
          <a:xfrm>
            <a:off x="751875" y="2302118"/>
            <a:ext cx="4800000" cy="3456517"/>
          </a:xfrm>
        </p:spPr>
        <p:txBody>
          <a:bodyPr lIns="0" tIns="0" rIns="0" bIns="0"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365" indent="-380365">
              <a:buFont typeface="Arial" panose="020B0604020202020204" pitchFamily="34" charset="0"/>
              <a:buChar char="•"/>
            </a:pPr>
            <a:r>
              <a:rPr lang="da-DK"/>
              <a:t>Nødvendig kompetence i det tværfaglige samarbejde:</a:t>
            </a:r>
            <a:endParaRPr lang="en-US"/>
          </a:p>
          <a:p>
            <a:pPr marL="380365" indent="-380365">
              <a:buFont typeface="Arial" panose="020B0604020202020204" pitchFamily="34" charset="0"/>
              <a:buChar char="•"/>
            </a:pPr>
            <a:r>
              <a:rPr lang="da-DK"/>
              <a:t>At kunne få øje på  egne og andre professionelles </a:t>
            </a:r>
            <a:r>
              <a:rPr lang="da-DK">
                <a:solidFill>
                  <a:srgbClr val="FF0000"/>
                </a:solidFill>
              </a:rPr>
              <a:t>kompetencer, ressourcer perspektiver og bidrag</a:t>
            </a:r>
            <a:endParaRPr lang="da-DK">
              <a:solidFill>
                <a:srgbClr val="FF0000"/>
              </a:solidFill>
              <a:cs typeface="Arial" panose="020B0604020202020204"/>
            </a:endParaRPr>
          </a:p>
          <a:p>
            <a:r>
              <a:rPr lang="da-DK" sz="1400"/>
              <a:t>(Ikke bare god å snakke med, 2024, kap.11: </a:t>
            </a:r>
            <a:r>
              <a:rPr lang="da-DK" sz="1400" err="1"/>
              <a:t>tverrfaglig</a:t>
            </a:r>
            <a:r>
              <a:rPr lang="da-DK" sz="1400"/>
              <a:t> </a:t>
            </a:r>
            <a:r>
              <a:rPr lang="da-DK" sz="1400" err="1"/>
              <a:t>samarbeid</a:t>
            </a:r>
            <a:r>
              <a:rPr lang="da-DK" sz="1400"/>
              <a:t> om </a:t>
            </a:r>
            <a:r>
              <a:rPr lang="da-DK" sz="1400" err="1"/>
              <a:t>karriereveiledning</a:t>
            </a:r>
            <a:r>
              <a:rPr lang="da-DK" sz="1400"/>
              <a:t>)</a:t>
            </a:r>
            <a:endParaRPr lang="da-DK" sz="1400">
              <a:cs typeface="Arial"/>
            </a:endParaRPr>
          </a:p>
        </p:txBody>
      </p:sp>
      <p:pic>
        <p:nvPicPr>
          <p:cNvPr id="7" name="Pladsholder til indhold 6" descr="Gruppe af personer, der kigger på to mænd på kontoret">
            <a:extLst>
              <a:ext uri="{FF2B5EF4-FFF2-40B4-BE49-F238E27FC236}">
                <a16:creationId xmlns:a16="http://schemas.microsoft.com/office/drawing/2014/main" id="{FC5ADA1F-2CF9-1646-A89C-6F15D3780FF8}"/>
              </a:ext>
            </a:extLst>
          </p:cNvPr>
          <p:cNvPicPr>
            <a:picLocks noGrp="1" noChangeAspect="1"/>
          </p:cNvPicPr>
          <p:nvPr>
            <p:ph sz="quarter" idx="12"/>
          </p:nvPr>
        </p:nvPicPr>
        <p:blipFill>
          <a:blip r:embed="rId2"/>
          <a:srcRect l="8027" r="-3" b="-3"/>
          <a:stretch>
            <a:fillRect/>
          </a:stretch>
        </p:blipFill>
        <p:spPr>
          <a:xfrm>
            <a:off x="6239934" y="2421467"/>
            <a:ext cx="4762677" cy="3456517"/>
          </a:xfrm>
          <a:noFill/>
        </p:spPr>
      </p:pic>
      <p:sp>
        <p:nvSpPr>
          <p:cNvPr id="5" name="Pladsholder til dato 4">
            <a:extLst>
              <a:ext uri="{FF2B5EF4-FFF2-40B4-BE49-F238E27FC236}">
                <a16:creationId xmlns:a16="http://schemas.microsoft.com/office/drawing/2014/main" id="{A0C15668-6D42-5B83-A93B-B687A43C569B}"/>
              </a:ext>
            </a:extLst>
          </p:cNvPr>
          <p:cNvSpPr>
            <a:spLocks noGrp="1"/>
          </p:cNvSpPr>
          <p:nvPr>
            <p:ph type="dt" sz="half" idx="2"/>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endParaRPr lang="en-GB"/>
          </a:p>
        </p:txBody>
      </p:sp>
    </p:spTree>
    <p:extLst>
      <p:ext uri="{BB962C8B-B14F-4D97-AF65-F5344CB8AC3E}">
        <p14:creationId xmlns:p14="http://schemas.microsoft.com/office/powerpoint/2010/main" val="428083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F381-E105-5231-EBCB-FF96130A41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AB2BEE-64BB-DE29-C8C3-ADDEA1653B22}"/>
              </a:ext>
            </a:extLst>
          </p:cNvPr>
          <p:cNvSpPr>
            <a:spLocks noGrp="1"/>
          </p:cNvSpPr>
          <p:nvPr>
            <p:ph type="title"/>
          </p:nvPr>
        </p:nvSpPr>
        <p:spPr>
          <a:xfrm>
            <a:off x="858382" y="471150"/>
            <a:ext cx="10302802" cy="523265"/>
          </a:xfrm>
        </p:spPr>
        <p:txBody>
          <a:bodyPr/>
          <a:lstStyle/>
          <a:p>
            <a:pPr fontAlgn="base"/>
            <a:r>
              <a:rPr lang="da-DK"/>
              <a:t>Program  kl. 9-15 i lokale K4.17</a:t>
            </a:r>
            <a:endParaRPr lang="da-DK">
              <a:latin typeface="No5 Demibold" pitchFamily="2" charset="77"/>
            </a:endParaRPr>
          </a:p>
        </p:txBody>
      </p:sp>
      <p:pic>
        <p:nvPicPr>
          <p:cNvPr id="10" name="Grafik 9">
            <a:extLst>
              <a:ext uri="{FF2B5EF4-FFF2-40B4-BE49-F238E27FC236}">
                <a16:creationId xmlns:a16="http://schemas.microsoft.com/office/drawing/2014/main" id="{E1DEB621-ADEF-0FC8-EA2D-E29C14417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1182" y="6129338"/>
            <a:ext cx="410513" cy="215900"/>
          </a:xfrm>
          <a:prstGeom prst="rect">
            <a:avLst/>
          </a:prstGeom>
        </p:spPr>
      </p:pic>
      <p:graphicFrame>
        <p:nvGraphicFramePr>
          <p:cNvPr id="4" name="Tabel 3">
            <a:extLst>
              <a:ext uri="{FF2B5EF4-FFF2-40B4-BE49-F238E27FC236}">
                <a16:creationId xmlns:a16="http://schemas.microsoft.com/office/drawing/2014/main" id="{71C10660-ACE6-8607-9931-08F4CE55CE4F}"/>
              </a:ext>
            </a:extLst>
          </p:cNvPr>
          <p:cNvGraphicFramePr>
            <a:graphicFrameLocks noGrp="1"/>
          </p:cNvGraphicFramePr>
          <p:nvPr>
            <p:extLst>
              <p:ext uri="{D42A27DB-BD31-4B8C-83A1-F6EECF244321}">
                <p14:modId xmlns:p14="http://schemas.microsoft.com/office/powerpoint/2010/main" val="2740965861"/>
              </p:ext>
            </p:extLst>
          </p:nvPr>
        </p:nvGraphicFramePr>
        <p:xfrm>
          <a:off x="858382" y="1157353"/>
          <a:ext cx="10954680" cy="4813680"/>
        </p:xfrm>
        <a:graphic>
          <a:graphicData uri="http://schemas.openxmlformats.org/drawingml/2006/table">
            <a:tbl>
              <a:tblPr firstRow="1" bandRow="1">
                <a:tableStyleId>{5940675A-B579-460E-94D1-54222C63F5DA}</a:tableStyleId>
              </a:tblPr>
              <a:tblGrid>
                <a:gridCol w="1484619">
                  <a:extLst>
                    <a:ext uri="{9D8B030D-6E8A-4147-A177-3AD203B41FA5}">
                      <a16:colId xmlns:a16="http://schemas.microsoft.com/office/drawing/2014/main" val="559013412"/>
                    </a:ext>
                  </a:extLst>
                </a:gridCol>
                <a:gridCol w="9470061">
                  <a:extLst>
                    <a:ext uri="{9D8B030D-6E8A-4147-A177-3AD203B41FA5}">
                      <a16:colId xmlns:a16="http://schemas.microsoft.com/office/drawing/2014/main" val="638192847"/>
                    </a:ext>
                  </a:extLst>
                </a:gridCol>
              </a:tblGrid>
              <a:tr h="396000">
                <a:tc>
                  <a:txBody>
                    <a:bodyPr/>
                    <a:lstStyle/>
                    <a:p>
                      <a:pPr algn="ctr"/>
                      <a:r>
                        <a:rPr lang="da-DK" sz="1400" b="1">
                          <a:latin typeface="No5 "/>
                        </a:rPr>
                        <a:t>9.00-9.10</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No5 "/>
                        </a:rPr>
                        <a:t>Velkomst – afstemme program og formål med projektet v/ Thea Thøgersen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237213"/>
                  </a:ext>
                </a:extLst>
              </a:tr>
              <a:tr h="396000">
                <a:tc>
                  <a:txBody>
                    <a:bodyPr/>
                    <a:lstStyle/>
                    <a:p>
                      <a:pPr algn="ctr"/>
                      <a:r>
                        <a:rPr lang="da-DK" sz="1400" b="1">
                          <a:latin typeface="No5 "/>
                        </a:rPr>
                        <a:t>9.10-9.30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No5 "/>
                        </a:rPr>
                        <a:t>Præsentation v/Thea af:</a:t>
                      </a:r>
                      <a:endParaRPr kumimoji="0" lang="da-DK" sz="1400" i="0" u="none" strike="noStrike" kern="1200" cap="none" spc="0" normalizeH="0" baseline="0" noProof="0">
                        <a:ln>
                          <a:noFill/>
                        </a:ln>
                        <a:solidFill>
                          <a:prstClr val="black"/>
                        </a:solidFill>
                        <a:effectLst/>
                        <a:uLnTx/>
                        <a:uFillTx/>
                        <a:latin typeface="No5 "/>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i="0" u="none" strike="noStrike" kern="1200" cap="none" spc="0" normalizeH="0" baseline="0" noProof="0">
                          <a:ln>
                            <a:noFill/>
                          </a:ln>
                          <a:solidFill>
                            <a:prstClr val="black"/>
                          </a:solidFill>
                          <a:effectLst/>
                          <a:uLnTx/>
                          <a:uFillTx/>
                          <a:latin typeface="No5 "/>
                        </a:rPr>
                        <a:t>- Tidsperiode og deltagernes rolle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i="0" u="none" strike="noStrike" kern="1200" cap="none" spc="0" normalizeH="0" baseline="0" noProof="0">
                          <a:ln>
                            <a:noFill/>
                          </a:ln>
                          <a:solidFill>
                            <a:prstClr val="black"/>
                          </a:solidFill>
                          <a:effectLst/>
                          <a:uLnTx/>
                          <a:uFillTx/>
                          <a:latin typeface="No5 "/>
                        </a:rPr>
                        <a:t>- Erfaringer fra 2025 </a:t>
                      </a:r>
                      <a:r>
                        <a:rPr kumimoji="0" lang="da-DK" sz="1400" i="0" u="none" strike="noStrike" kern="1200" cap="none" spc="0" normalizeH="0" baseline="0" noProof="0">
                          <a:ln>
                            <a:noFill/>
                          </a:ln>
                          <a:solidFill>
                            <a:schemeClr val="tx1"/>
                          </a:solidFill>
                          <a:effectLst/>
                          <a:uLnTx/>
                          <a:uFillTx/>
                          <a:latin typeface="No5 "/>
                        </a:rPr>
                        <a:t>+ ”Speeddating”</a:t>
                      </a:r>
                      <a:endParaRPr kumimoji="0" lang="da-DK" sz="1400" i="0" u="none" strike="noStrike" kern="1200" cap="none" spc="0" normalizeH="0" baseline="0" noProof="0">
                        <a:ln>
                          <a:noFill/>
                        </a:ln>
                        <a:solidFill>
                          <a:prstClr val="black"/>
                        </a:solidFill>
                        <a:effectLst/>
                        <a:uLnTx/>
                        <a:uFillTx/>
                        <a:latin typeface="No5 "/>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3215216"/>
                  </a:ext>
                </a:extLst>
              </a:tr>
              <a:tr h="396000">
                <a:tc>
                  <a:txBody>
                    <a:bodyPr/>
                    <a:lstStyle/>
                    <a:p>
                      <a:pPr algn="ctr"/>
                      <a:r>
                        <a:rPr lang="da-DK" sz="1400" b="1">
                          <a:latin typeface="No5 "/>
                        </a:rPr>
                        <a:t>9.30-10.30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a:solidFill>
                            <a:prstClr val="black"/>
                          </a:solidFill>
                          <a:latin typeface="No5 "/>
                        </a:rPr>
                        <a:t>Vid</a:t>
                      </a:r>
                      <a:r>
                        <a:rPr lang="da-DK" sz="1400" b="1">
                          <a:solidFill>
                            <a:prstClr val="black"/>
                          </a:solidFill>
                          <a:latin typeface="No5 "/>
                        </a:rPr>
                        <a:t>enoplæg: </a:t>
                      </a:r>
                      <a:r>
                        <a:rPr lang="da-DK" sz="1400">
                          <a:solidFill>
                            <a:prstClr val="black"/>
                          </a:solidFill>
                          <a:latin typeface="No5 "/>
                        </a:rPr>
                        <a:t>Tværfagligt samarbejde v/ Iben og Inger-Lise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670411"/>
                  </a:ext>
                </a:extLst>
              </a:tr>
              <a:tr h="396000">
                <a:tc>
                  <a:txBody>
                    <a:bodyPr/>
                    <a:lstStyle/>
                    <a:p>
                      <a:pPr algn="ctr"/>
                      <a:r>
                        <a:rPr lang="da-DK" sz="1400" b="1">
                          <a:solidFill>
                            <a:schemeClr val="tx1"/>
                          </a:solidFill>
                          <a:latin typeface="No5 "/>
                        </a:rPr>
                        <a:t>10.30-10.45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b="1">
                          <a:solidFill>
                            <a:schemeClr val="tx1"/>
                          </a:solidFill>
                          <a:latin typeface="No5 "/>
                        </a:rPr>
                        <a:t>PAUSE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1355"/>
                  </a:ext>
                </a:extLst>
              </a:tr>
              <a:tr h="396000">
                <a:tc>
                  <a:txBody>
                    <a:bodyPr/>
                    <a:lstStyle/>
                    <a:p>
                      <a:pPr algn="ctr"/>
                      <a:r>
                        <a:rPr lang="da-DK" sz="1400" b="1">
                          <a:latin typeface="No5 "/>
                        </a:rPr>
                        <a:t>10.45-11.00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b="1">
                          <a:latin typeface="No5 "/>
                        </a:rPr>
                        <a:t>Indledende præsentation </a:t>
                      </a:r>
                      <a:r>
                        <a:rPr lang="da-DK" sz="1400" b="0">
                          <a:latin typeface="No5 "/>
                        </a:rPr>
                        <a:t>af hvordan vi arbejder i projektet v/ Thea</a:t>
                      </a:r>
                      <a:endParaRPr lang="da-DK" sz="1400" b="0">
                        <a:solidFill>
                          <a:srgbClr val="FF0000"/>
                        </a:solidFill>
                        <a:latin typeface="No5 "/>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135365"/>
                  </a:ext>
                </a:extLst>
              </a:tr>
              <a:tr h="396000">
                <a:tc>
                  <a:txBody>
                    <a:bodyPr/>
                    <a:lstStyle/>
                    <a:p>
                      <a:pPr algn="ctr"/>
                      <a:r>
                        <a:rPr lang="da-DK" sz="1400" b="1">
                          <a:latin typeface="No5 "/>
                        </a:rPr>
                        <a:t>11.00-11.45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b="1">
                          <a:solidFill>
                            <a:prstClr val="black"/>
                          </a:solidFill>
                          <a:latin typeface="No5 "/>
                        </a:rPr>
                        <a:t>Korte præsentationer af afprøvede indsatser og materialer - </a:t>
                      </a:r>
                      <a:r>
                        <a:rPr lang="da-DK" sz="1400">
                          <a:solidFill>
                            <a:prstClr val="black"/>
                          </a:solidFill>
                          <a:latin typeface="No5 "/>
                        </a:rPr>
                        <a:t>5 indsatser v/ Martin &amp; Trine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5556525"/>
                  </a:ext>
                </a:extLst>
              </a:tr>
              <a:tr h="396000">
                <a:tc>
                  <a:txBody>
                    <a:bodyPr/>
                    <a:lstStyle/>
                    <a:p>
                      <a:pPr algn="ctr"/>
                      <a:r>
                        <a:rPr lang="da-DK" sz="1400" b="1">
                          <a:latin typeface="No5 "/>
                        </a:rPr>
                        <a:t>11.45-12.30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No5 "/>
                        </a:rPr>
                        <a:t>Frokost</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5617552"/>
                  </a:ext>
                </a:extLst>
              </a:tr>
              <a:tr h="396000">
                <a:tc>
                  <a:txBody>
                    <a:bodyPr/>
                    <a:lstStyle/>
                    <a:p>
                      <a:pPr algn="ctr"/>
                      <a:r>
                        <a:rPr lang="da-DK" sz="1400" b="1">
                          <a:latin typeface="No5 "/>
                        </a:rPr>
                        <a:t>12.30-13.15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b="1">
                          <a:solidFill>
                            <a:prstClr val="black"/>
                          </a:solidFill>
                          <a:latin typeface="No5 "/>
                        </a:rPr>
                        <a:t>Korte præsentation</a:t>
                      </a:r>
                      <a:r>
                        <a:rPr lang="da-DK" sz="1400">
                          <a:solidFill>
                            <a:prstClr val="black"/>
                          </a:solidFill>
                          <a:latin typeface="No5 "/>
                        </a:rPr>
                        <a:t> af afprøvede indsatser og materialer - 6 indsatser v/ Iben og Inger-Lise</a:t>
                      </a:r>
                      <a:r>
                        <a:rPr lang="da-DK" sz="1400">
                          <a:solidFill>
                            <a:srgbClr val="FF0000"/>
                          </a:solidFill>
                          <a:latin typeface="No5 "/>
                        </a:rPr>
                        <a:t> </a:t>
                      </a:r>
                      <a:endParaRPr lang="da-DK" sz="1400">
                        <a:solidFill>
                          <a:prstClr val="black"/>
                        </a:solidFill>
                        <a:latin typeface="No5 "/>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3713903"/>
                  </a:ext>
                </a:extLst>
              </a:tr>
              <a:tr h="396000">
                <a:tc>
                  <a:txBody>
                    <a:bodyPr/>
                    <a:lstStyle/>
                    <a:p>
                      <a:pPr algn="ctr"/>
                      <a:r>
                        <a:rPr lang="da-DK" sz="1400" b="1">
                          <a:latin typeface="No5 "/>
                        </a:rPr>
                        <a:t>13.15-14.00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400" b="0">
                          <a:solidFill>
                            <a:prstClr val="black"/>
                          </a:solidFill>
                          <a:latin typeface="No5 "/>
                        </a:rPr>
                        <a:t>Bazar: ”Videndeling mellem tidligere og nye deltagere” + </a:t>
                      </a:r>
                      <a:r>
                        <a:rPr lang="da-DK" sz="1400" b="0">
                          <a:solidFill>
                            <a:schemeClr val="tx1"/>
                          </a:solidFill>
                          <a:latin typeface="No5 "/>
                        </a:rPr>
                        <a:t> </a:t>
                      </a:r>
                      <a:r>
                        <a:rPr kumimoji="0" lang="da-DK" sz="1400" b="1" i="0" u="none" strike="noStrike" kern="1200" cap="none" spc="0" normalizeH="0" baseline="0" noProof="0">
                          <a:ln>
                            <a:noFill/>
                          </a:ln>
                          <a:solidFill>
                            <a:prstClr val="black"/>
                          </a:solidFill>
                          <a:effectLst/>
                          <a:uLnTx/>
                          <a:uFillTx/>
                          <a:latin typeface="No5 "/>
                        </a:rPr>
                        <a:t>PAUSE efter behov med snack og kaffe/te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9299990"/>
                  </a:ext>
                </a:extLst>
              </a:tr>
              <a:tr h="396000">
                <a:tc>
                  <a:txBody>
                    <a:bodyPr/>
                    <a:lstStyle/>
                    <a:p>
                      <a:pPr algn="ctr"/>
                      <a:r>
                        <a:rPr lang="da-DK" sz="1400" b="1">
                          <a:latin typeface="No5 "/>
                        </a:rPr>
                        <a:t>14.00-14.50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No5 "/>
                        </a:rPr>
                        <a:t>Gruppedrøftelse:</a:t>
                      </a:r>
                      <a:r>
                        <a:rPr kumimoji="0" lang="da-DK" sz="1400" i="0" u="none" strike="noStrike" kern="1200" cap="none" spc="0" normalizeH="0" baseline="0" noProof="0">
                          <a:ln>
                            <a:noFill/>
                          </a:ln>
                          <a:solidFill>
                            <a:prstClr val="black"/>
                          </a:solidFill>
                          <a:effectLst/>
                          <a:uLnTx/>
                          <a:uFillTx/>
                          <a:latin typeface="No5 "/>
                        </a:rPr>
                        <a:t> Fokus på indledende at etablere og afstemme samarbejder KP-personer facilitere gruppedannelse og skriftliggør gruppernes arbejde</a:t>
                      </a:r>
                      <a:endParaRPr kumimoji="0" lang="da-DK" sz="1400" i="0" u="none" strike="noStrike" kern="1200" cap="none" spc="0" normalizeH="0" baseline="0" noProof="0">
                        <a:ln>
                          <a:noFill/>
                        </a:ln>
                        <a:solidFill>
                          <a:srgbClr val="FF0000"/>
                        </a:solidFill>
                        <a:effectLst/>
                        <a:uLnTx/>
                        <a:uFillTx/>
                        <a:latin typeface="No5 "/>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5812126"/>
                  </a:ext>
                </a:extLst>
              </a:tr>
              <a:tr h="396000">
                <a:tc>
                  <a:txBody>
                    <a:bodyPr/>
                    <a:lstStyle/>
                    <a:p>
                      <a:pPr algn="ctr"/>
                      <a:r>
                        <a:rPr lang="da-DK" sz="1400" b="1">
                          <a:latin typeface="No5 "/>
                        </a:rPr>
                        <a:t>14.50-15.00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No5 "/>
                        </a:rPr>
                        <a:t>Afrunding</a:t>
                      </a:r>
                      <a:r>
                        <a:rPr kumimoji="0" lang="da-DK" sz="1400" i="0" u="none" strike="noStrike" kern="1200" cap="none" spc="0" normalizeH="0" baseline="0" noProof="0">
                          <a:ln>
                            <a:noFill/>
                          </a:ln>
                          <a:solidFill>
                            <a:prstClr val="black"/>
                          </a:solidFill>
                          <a:effectLst/>
                          <a:uLnTx/>
                          <a:uFillTx/>
                          <a:latin typeface="No5 "/>
                        </a:rPr>
                        <a:t> </a:t>
                      </a:r>
                      <a:endParaRPr kumimoji="0" lang="da-DK" sz="1400" i="0" u="none" strike="noStrike" kern="1200" cap="none" spc="0" normalizeH="0" baseline="0" noProof="0">
                        <a:ln>
                          <a:noFill/>
                        </a:ln>
                        <a:solidFill>
                          <a:srgbClr val="FF0000"/>
                        </a:solidFill>
                        <a:effectLst/>
                        <a:uLnTx/>
                        <a:uFillTx/>
                        <a:latin typeface="No5 "/>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5695955"/>
                  </a:ext>
                </a:extLst>
              </a:tr>
            </a:tbl>
          </a:graphicData>
        </a:graphic>
      </p:graphicFrame>
    </p:spTree>
    <p:extLst>
      <p:ext uri="{BB962C8B-B14F-4D97-AF65-F5344CB8AC3E}">
        <p14:creationId xmlns:p14="http://schemas.microsoft.com/office/powerpoint/2010/main" val="2318881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F9C90-A177-8152-A5F0-BB4C377CD7F8}"/>
              </a:ext>
            </a:extLst>
          </p:cNvPr>
          <p:cNvSpPr>
            <a:spLocks noGrp="1"/>
          </p:cNvSpPr>
          <p:nvPr>
            <p:ph type="title"/>
          </p:nvPr>
        </p:nvSpPr>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Relationelt (for)handlingsrum</a:t>
            </a:r>
          </a:p>
        </p:txBody>
      </p:sp>
      <p:sp>
        <p:nvSpPr>
          <p:cNvPr id="3" name="Pladsholder til tekst 2">
            <a:extLst>
              <a:ext uri="{FF2B5EF4-FFF2-40B4-BE49-F238E27FC236}">
                <a16:creationId xmlns:a16="http://schemas.microsoft.com/office/drawing/2014/main" id="{F33C5CAF-7919-B28B-E524-12F311F86B3D}"/>
              </a:ext>
            </a:extLst>
          </p:cNvPr>
          <p:cNvSpPr>
            <a:spLocks noGrp="1"/>
          </p:cNvSpPr>
          <p:nvPr>
            <p:ph type="body" sz="quarter" idx="11"/>
          </p:nvPr>
        </p:nvSpPr>
        <p:spPr>
          <a:xfrm>
            <a:off x="854238" y="1613721"/>
            <a:ext cx="4800000" cy="3456517"/>
          </a:xfrm>
        </p:spPr>
        <p:txBody>
          <a:bodyPr lIns="0" tIns="0" rIns="0" bIns="0" anchor="t"/>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365" indent="-380365">
              <a:buFont typeface="Arial" panose="020B0604020202020204" pitchFamily="34" charset="0"/>
              <a:buChar char="•"/>
            </a:pPr>
            <a:r>
              <a:rPr lang="da-DK"/>
              <a:t>”…..det relationelle (for)handlingsrum bliver en arena for at arbejde mod en fælles forståelse af hvad karrierevejledning (ordblindhed) i skolen er og skal være, og hvordan hvert enkelt subjekt ser sit eget bidrag i dette”</a:t>
            </a:r>
            <a:endParaRPr lang="en-US"/>
          </a:p>
          <a:p>
            <a:pPr marL="380990" indent="-380990">
              <a:buFont typeface="Arial" panose="020B0604020202020204" pitchFamily="34" charset="0"/>
              <a:buChar char="•"/>
            </a:pPr>
            <a:endParaRPr lang="da-DK"/>
          </a:p>
          <a:p>
            <a:r>
              <a:rPr lang="da-DK" sz="1400"/>
              <a:t>(Ikke bare god å snakke med, 2024, kap.11, s. 236: </a:t>
            </a:r>
            <a:r>
              <a:rPr lang="da-DK" sz="1400" err="1"/>
              <a:t>tverrfaglig</a:t>
            </a:r>
            <a:r>
              <a:rPr lang="da-DK" sz="1400"/>
              <a:t> </a:t>
            </a:r>
            <a:r>
              <a:rPr lang="da-DK" sz="1400" err="1"/>
              <a:t>samarbeid</a:t>
            </a:r>
            <a:r>
              <a:rPr lang="da-DK" sz="1400"/>
              <a:t> om </a:t>
            </a:r>
            <a:r>
              <a:rPr lang="da-DK" sz="1400" err="1"/>
              <a:t>karriereveiledning</a:t>
            </a:r>
            <a:r>
              <a:rPr lang="da-DK" sz="1400"/>
              <a:t>)</a:t>
            </a:r>
            <a:endParaRPr lang="da-DK" sz="1400">
              <a:cs typeface="Arial"/>
            </a:endParaRPr>
          </a:p>
          <a:p>
            <a:endParaRPr lang="da-DK"/>
          </a:p>
        </p:txBody>
      </p:sp>
      <p:sp>
        <p:nvSpPr>
          <p:cNvPr id="4" name="Pladsholder til indhold 3">
            <a:extLst>
              <a:ext uri="{FF2B5EF4-FFF2-40B4-BE49-F238E27FC236}">
                <a16:creationId xmlns:a16="http://schemas.microsoft.com/office/drawing/2014/main" id="{5EB7C455-9FDC-B0FD-E937-0EEB9B404759}"/>
              </a:ext>
            </a:extLst>
          </p:cNvPr>
          <p:cNvSpPr>
            <a:spLocks noGrp="1"/>
          </p:cNvSpPr>
          <p:nvPr>
            <p:ph sz="quarter" idx="12"/>
          </p:nvPr>
        </p:nvSpPr>
        <p:spPr>
          <a:xfrm>
            <a:off x="6511598" y="1871286"/>
            <a:ext cx="4762677" cy="3120000"/>
          </a:xfrm>
        </p:spPr>
        <p:txBody>
          <a:bodyPr lIns="91440" tIns="45720" rIns="91440" bIns="45720" anchor="t"/>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365" indent="-380365">
              <a:buFont typeface="Arial" panose="020B0604020202020204" pitchFamily="34" charset="0"/>
              <a:buChar char="•"/>
            </a:pPr>
            <a:r>
              <a:rPr lang="da-DK"/>
              <a:t>For at kunne indgå i et relationelt (for)handlingsrum er det </a:t>
            </a:r>
            <a:r>
              <a:rPr lang="da-DK">
                <a:solidFill>
                  <a:srgbClr val="FF0000"/>
                </a:solidFill>
              </a:rPr>
              <a:t>afgørende at kende sit eget fag.</a:t>
            </a:r>
            <a:r>
              <a:rPr lang="da-DK"/>
              <a:t> </a:t>
            </a:r>
            <a:endParaRPr lang="en-US"/>
          </a:p>
          <a:p>
            <a:pPr marL="380365" indent="-380365">
              <a:buFont typeface="Arial" panose="020B0604020202020204" pitchFamily="34" charset="0"/>
              <a:buChar char="•"/>
            </a:pPr>
            <a:r>
              <a:rPr lang="da-DK">
                <a:solidFill>
                  <a:srgbClr val="FF0000"/>
                </a:solidFill>
              </a:rPr>
              <a:t>Hvad kan jeg byde ind med?</a:t>
            </a:r>
          </a:p>
          <a:p>
            <a:pPr>
              <a:buClr>
                <a:srgbClr val="000000"/>
              </a:buClr>
            </a:pPr>
            <a:r>
              <a:rPr lang="da-DK" sz="1400">
                <a:cs typeface="Arial"/>
              </a:rPr>
              <a:t>(Professionel vejledning, 2025, s.15-42)</a:t>
            </a:r>
          </a:p>
        </p:txBody>
      </p:sp>
      <p:sp>
        <p:nvSpPr>
          <p:cNvPr id="5" name="Pladsholder til dato 4">
            <a:extLst>
              <a:ext uri="{FF2B5EF4-FFF2-40B4-BE49-F238E27FC236}">
                <a16:creationId xmlns:a16="http://schemas.microsoft.com/office/drawing/2014/main" id="{10145357-6C50-F691-D6A6-C649C0F9180B}"/>
              </a:ext>
            </a:extLst>
          </p:cNvPr>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4068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0E2CED7-AE49-3EB3-EDD9-882968BD94A3}"/>
              </a:ext>
            </a:extLst>
          </p:cNvPr>
          <p:cNvPicPr>
            <a:picLocks noGrp="1" noChangeAspect="1"/>
          </p:cNvPicPr>
          <p:nvPr>
            <p:ph sz="half" idx="2"/>
          </p:nvPr>
        </p:nvPicPr>
        <p:blipFill rotWithShape="1">
          <a:blip r:embed="rId2"/>
          <a:srcRect r="38"/>
          <a:stretch/>
        </p:blipFill>
        <p:spPr>
          <a:xfrm>
            <a:off x="22" y="10"/>
            <a:ext cx="6392647" cy="6857991"/>
          </a:xfrm>
          <a:prstGeom prst="rect">
            <a:avLst/>
          </a:prstGeom>
        </p:spPr>
      </p:pic>
      <p:sp>
        <p:nvSpPr>
          <p:cNvPr id="2" name="Titel 1">
            <a:extLst>
              <a:ext uri="{FF2B5EF4-FFF2-40B4-BE49-F238E27FC236}">
                <a16:creationId xmlns:a16="http://schemas.microsoft.com/office/drawing/2014/main" id="{14B7B4B1-9951-5CE4-69FC-01D033A036E1}"/>
              </a:ext>
            </a:extLst>
          </p:cNvPr>
          <p:cNvSpPr>
            <a:spLocks noGrp="1"/>
          </p:cNvSpPr>
          <p:nvPr>
            <p:ph type="title"/>
          </p:nvPr>
        </p:nvSpPr>
        <p:spPr>
          <a:xfrm>
            <a:off x="6926373" y="366124"/>
            <a:ext cx="4472921" cy="1371600"/>
          </a:xfrm>
        </p:spPr>
        <p:txBody>
          <a:bodyPr vert="horz" lIns="91440" tIns="45720" rIns="91440" bIns="45720" rtlCol="0" anchor="ctr" anchorCtr="0">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2800" noProof="0">
                <a:latin typeface="No5 Demibold" pitchFamily="50" charset="0"/>
              </a:rPr>
              <a:t>Samarbejdet med “andre”…</a:t>
            </a:r>
          </a:p>
        </p:txBody>
      </p:sp>
      <p:sp>
        <p:nvSpPr>
          <p:cNvPr id="3" name="Pladsholder til indhold 2">
            <a:extLst>
              <a:ext uri="{FF2B5EF4-FFF2-40B4-BE49-F238E27FC236}">
                <a16:creationId xmlns:a16="http://schemas.microsoft.com/office/drawing/2014/main" id="{E29E8D3E-EC98-EBE5-C155-6626946D23D0}"/>
              </a:ext>
            </a:extLst>
          </p:cNvPr>
          <p:cNvSpPr>
            <a:spLocks noGrp="1"/>
          </p:cNvSpPr>
          <p:nvPr>
            <p:ph sz="half" idx="1"/>
          </p:nvPr>
        </p:nvSpPr>
        <p:spPr>
          <a:xfrm>
            <a:off x="7146707" y="1758712"/>
            <a:ext cx="4472923" cy="3931920"/>
          </a:xfrm>
        </p:spPr>
        <p:txBody>
          <a:bodyPr vert="horz" lIns="91440" tIns="45720" rIns="91440" bIns="45720" rtlCol="0">
            <a:normAutofit fontScale="62500" lnSpcReduction="20000"/>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da-DK" noProof="0" err="1">
                <a:latin typeface="No5" pitchFamily="50" charset="0"/>
              </a:rPr>
              <a:t>Højholdt</a:t>
            </a:r>
            <a:r>
              <a:rPr lang="da-DK" noProof="0">
                <a:latin typeface="No5" pitchFamily="50" charset="0"/>
              </a:rPr>
              <a:t> skelner mellem samarbejde som</a:t>
            </a:r>
          </a:p>
          <a:p>
            <a:pPr marL="380990" indent="-380990">
              <a:lnSpc>
                <a:spcPct val="120000"/>
              </a:lnSpc>
              <a:buFontTx/>
              <a:buChar char="-"/>
            </a:pPr>
            <a:r>
              <a:rPr lang="da-DK" noProof="0">
                <a:latin typeface="No5" pitchFamily="50" charset="0"/>
              </a:rPr>
              <a:t>Flerfagligt</a:t>
            </a:r>
          </a:p>
          <a:p>
            <a:pPr marL="380990" indent="-380990">
              <a:lnSpc>
                <a:spcPct val="120000"/>
              </a:lnSpc>
              <a:buFontTx/>
              <a:buChar char="-"/>
            </a:pPr>
            <a:r>
              <a:rPr lang="da-DK" noProof="0">
                <a:latin typeface="No5" pitchFamily="50" charset="0"/>
              </a:rPr>
              <a:t>Tværfagligt</a:t>
            </a:r>
          </a:p>
          <a:p>
            <a:pPr marL="380990" indent="-380990">
              <a:lnSpc>
                <a:spcPct val="120000"/>
              </a:lnSpc>
              <a:buFontTx/>
              <a:buChar char="-"/>
            </a:pPr>
            <a:r>
              <a:rPr lang="da-DK" noProof="0">
                <a:latin typeface="No5" pitchFamily="50" charset="0"/>
              </a:rPr>
              <a:t>Tværprofessionelt</a:t>
            </a:r>
          </a:p>
          <a:p>
            <a:pPr marL="380990" indent="-380990">
              <a:lnSpc>
                <a:spcPct val="120000"/>
              </a:lnSpc>
              <a:buFontTx/>
              <a:buChar char="-"/>
            </a:pPr>
            <a:endParaRPr lang="da-DK" noProof="0">
              <a:latin typeface="No5" pitchFamily="50" charset="0"/>
            </a:endParaRPr>
          </a:p>
          <a:p>
            <a:pPr>
              <a:lnSpc>
                <a:spcPct val="120000"/>
              </a:lnSpc>
            </a:pPr>
            <a:r>
              <a:rPr lang="da-DK" noProof="0">
                <a:latin typeface="No5" pitchFamily="50" charset="0"/>
              </a:rPr>
              <a:t>Tværprofessionelt samarbejde er det mest “overskridende” i forhold til overlapper hinanden.</a:t>
            </a:r>
          </a:p>
          <a:p>
            <a:pPr>
              <a:lnSpc>
                <a:spcPct val="120000"/>
              </a:lnSpc>
            </a:pPr>
            <a:r>
              <a:rPr lang="da-DK" noProof="0">
                <a:latin typeface="No5" pitchFamily="50" charset="0"/>
              </a:rPr>
              <a:t>I overgangsprojektet kan brug af fælles samtaleskemaer eller fælles forberedelse og afvikling af temadage være afsæt for at </a:t>
            </a:r>
            <a:r>
              <a:rPr lang="da-DK" noProof="0" err="1">
                <a:latin typeface="No5" pitchFamily="50" charset="0"/>
              </a:rPr>
              <a:t>at</a:t>
            </a:r>
            <a:r>
              <a:rPr lang="da-DK" noProof="0">
                <a:latin typeface="No5" pitchFamily="50" charset="0"/>
              </a:rPr>
              <a:t> arbejde tværprofessionelt.</a:t>
            </a:r>
          </a:p>
          <a:p>
            <a:pPr marL="380990" indent="-380990">
              <a:lnSpc>
                <a:spcPct val="120000"/>
              </a:lnSpc>
              <a:buFontTx/>
              <a:buChar char="-"/>
            </a:pPr>
            <a:endParaRPr lang="da-DK" noProof="0">
              <a:latin typeface="No5" pitchFamily="50" charset="0"/>
            </a:endParaRPr>
          </a:p>
          <a:p>
            <a:pPr>
              <a:lnSpc>
                <a:spcPct val="120000"/>
              </a:lnSpc>
            </a:pPr>
            <a:endParaRPr lang="da-DK" noProof="0">
              <a:latin typeface="No5" pitchFamily="50" charset="0"/>
            </a:endParaRPr>
          </a:p>
          <a:p>
            <a:pPr>
              <a:lnSpc>
                <a:spcPct val="120000"/>
              </a:lnSpc>
            </a:pPr>
            <a:endParaRPr lang="da-DK" noProof="0">
              <a:latin typeface="No5" pitchFamily="50" charset="0"/>
            </a:endParaRPr>
          </a:p>
        </p:txBody>
      </p:sp>
    </p:spTree>
    <p:extLst>
      <p:ext uri="{BB962C8B-B14F-4D97-AF65-F5344CB8AC3E}">
        <p14:creationId xmlns:p14="http://schemas.microsoft.com/office/powerpoint/2010/main" val="200970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F267BD5-6885-A32B-746A-E676D7A695BB}"/>
              </a:ext>
            </a:extLst>
          </p:cNvPr>
          <p:cNvSpPr>
            <a:spLocks noGrp="1"/>
          </p:cNvSpPr>
          <p:nvPr>
            <p:ph idx="1"/>
          </p:nvPr>
        </p:nvSpPr>
        <p:spPr>
          <a:xfrm>
            <a:off x="605542" y="2099457"/>
            <a:ext cx="2312479" cy="3854197"/>
          </a:xfrm>
        </p:spPr>
        <p:txBody>
          <a:bodyPr>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1400" noProof="0">
                <a:solidFill>
                  <a:schemeClr val="tx1">
                    <a:lumMod val="85000"/>
                    <a:lumOff val="15000"/>
                  </a:schemeClr>
                </a:solidFill>
                <a:latin typeface="No5" pitchFamily="50" charset="0"/>
              </a:rPr>
              <a:t>Andy </a:t>
            </a:r>
            <a:r>
              <a:rPr lang="da-DK" sz="1400" noProof="0" err="1">
                <a:solidFill>
                  <a:schemeClr val="tx1">
                    <a:lumMod val="85000"/>
                    <a:lumOff val="15000"/>
                  </a:schemeClr>
                </a:solidFill>
                <a:latin typeface="No5" pitchFamily="50" charset="0"/>
              </a:rPr>
              <a:t>Højholdt</a:t>
            </a:r>
            <a:r>
              <a:rPr lang="da-DK" sz="1400" noProof="0">
                <a:solidFill>
                  <a:schemeClr val="tx1">
                    <a:lumMod val="85000"/>
                    <a:lumOff val="15000"/>
                  </a:schemeClr>
                </a:solidFill>
                <a:latin typeface="No5" pitchFamily="50" charset="0"/>
              </a:rPr>
              <a:t> introducerer 5 måder at samarbejde på (jf. Video)</a:t>
            </a:r>
          </a:p>
          <a:p>
            <a:endParaRPr lang="da-DK" sz="1400" noProof="0">
              <a:solidFill>
                <a:schemeClr val="tx1">
                  <a:lumMod val="85000"/>
                  <a:lumOff val="15000"/>
                </a:schemeClr>
              </a:solidFill>
              <a:latin typeface="No5" pitchFamily="50" charset="0"/>
            </a:endParaRPr>
          </a:p>
        </p:txBody>
      </p:sp>
      <p:pic>
        <p:nvPicPr>
          <p:cNvPr id="4" name="Pladsholder til indhold 3">
            <a:extLst>
              <a:ext uri="{FF2B5EF4-FFF2-40B4-BE49-F238E27FC236}">
                <a16:creationId xmlns:a16="http://schemas.microsoft.com/office/drawing/2014/main" id="{7212183A-687B-66FC-22D1-257027CEE826}"/>
              </a:ext>
            </a:extLst>
          </p:cNvPr>
          <p:cNvPicPr>
            <a:picLocks noChangeAspect="1"/>
          </p:cNvPicPr>
          <p:nvPr/>
        </p:nvPicPr>
        <p:blipFill rotWithShape="1">
          <a:blip r:embed="rId2"/>
          <a:srcRect t="6297" b="4219"/>
          <a:stretch/>
        </p:blipFill>
        <p:spPr>
          <a:xfrm>
            <a:off x="3731231" y="1279122"/>
            <a:ext cx="7880157" cy="5112327"/>
          </a:xfrm>
          <a:prstGeom prst="rect">
            <a:avLst/>
          </a:prstGeom>
        </p:spPr>
      </p:pic>
      <p:sp>
        <p:nvSpPr>
          <p:cNvPr id="5" name="Tekstfelt 4">
            <a:extLst>
              <a:ext uri="{FF2B5EF4-FFF2-40B4-BE49-F238E27FC236}">
                <a16:creationId xmlns:a16="http://schemas.microsoft.com/office/drawing/2014/main" id="{40423E8A-8169-259F-4095-2FCFC4400D6E}"/>
              </a:ext>
            </a:extLst>
          </p:cNvPr>
          <p:cNvSpPr txBox="1"/>
          <p:nvPr/>
        </p:nvSpPr>
        <p:spPr>
          <a:xfrm>
            <a:off x="10467248" y="5348054"/>
            <a:ext cx="1156083" cy="1047404"/>
          </a:xfrm>
          <a:prstGeom prst="rect">
            <a:avLst/>
          </a:prstGeom>
          <a:solidFill>
            <a:schemeClr val="tx1"/>
          </a:solidFill>
        </p:spPr>
        <p:txBody>
          <a:bodyPr wrap="square" rtlCol="0">
            <a:sp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da-DK" sz="1800"/>
          </a:p>
        </p:txBody>
      </p:sp>
      <p:sp>
        <p:nvSpPr>
          <p:cNvPr id="2" name="Titel 1">
            <a:extLst>
              <a:ext uri="{FF2B5EF4-FFF2-40B4-BE49-F238E27FC236}">
                <a16:creationId xmlns:a16="http://schemas.microsoft.com/office/drawing/2014/main" id="{0B735876-BF61-60C0-2EC3-CBF552D5E023}"/>
              </a:ext>
            </a:extLst>
          </p:cNvPr>
          <p:cNvSpPr>
            <a:spLocks noGrp="1"/>
          </p:cNvSpPr>
          <p:nvPr>
            <p:ph type="title"/>
          </p:nvPr>
        </p:nvSpPr>
        <p:spPr>
          <a:xfrm>
            <a:off x="546835" y="696686"/>
            <a:ext cx="4057822" cy="1121228"/>
          </a:xfrm>
        </p:spPr>
        <p:txBody>
          <a:bodyPr anchor="b">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pitchFamily="50" charset="0"/>
              </a:rPr>
              <a:t>Tværprofessionelt samarbejde</a:t>
            </a:r>
          </a:p>
        </p:txBody>
      </p:sp>
    </p:spTree>
    <p:extLst>
      <p:ext uri="{BB962C8B-B14F-4D97-AF65-F5344CB8AC3E}">
        <p14:creationId xmlns:p14="http://schemas.microsoft.com/office/powerpoint/2010/main" val="43515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6B933-5725-7B59-8CEE-3C39B1AFFD7F}"/>
              </a:ext>
            </a:extLst>
          </p:cNvPr>
          <p:cNvSpPr>
            <a:spLocks noGrp="1"/>
          </p:cNvSpPr>
          <p:nvPr>
            <p:ph type="title"/>
          </p:nvPr>
        </p:nvSpPr>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Robådssamarbejde</a:t>
            </a:r>
          </a:p>
        </p:txBody>
      </p:sp>
      <p:sp>
        <p:nvSpPr>
          <p:cNvPr id="3" name="Pladsholder til tekst 2">
            <a:extLst>
              <a:ext uri="{FF2B5EF4-FFF2-40B4-BE49-F238E27FC236}">
                <a16:creationId xmlns:a16="http://schemas.microsoft.com/office/drawing/2014/main" id="{0E7B9618-AC31-3F2A-7A58-1120B87A22E7}"/>
              </a:ext>
            </a:extLst>
          </p:cNvPr>
          <p:cNvSpPr>
            <a:spLocks noGrp="1"/>
          </p:cNvSpPr>
          <p:nvPr>
            <p:ph type="body" sz="quarter" idx="11"/>
          </p:nvPr>
        </p:nvSpPr>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a:t>“Vi ror i samme retning”</a:t>
            </a:r>
          </a:p>
          <a:p>
            <a:r>
              <a:rPr lang="da-DK"/>
              <a:t>Kendetegn: Alle er fra samme profession og arbejder på samme måde og i samme tempo.</a:t>
            </a:r>
          </a:p>
          <a:p>
            <a:r>
              <a:rPr lang="da-DK"/>
              <a:t>Der er faste rutiner, fælles standarder og næsten ingen improvisation.</a:t>
            </a:r>
          </a:p>
          <a:p>
            <a:r>
              <a:rPr lang="da-DK"/>
              <a:t>Et meget stabilt samarbejde. </a:t>
            </a:r>
          </a:p>
        </p:txBody>
      </p:sp>
      <p:pic>
        <p:nvPicPr>
          <p:cNvPr id="8" name="Pladsholder til indhold 7" descr="Mennesker i bådillustration">
            <a:extLst>
              <a:ext uri="{FF2B5EF4-FFF2-40B4-BE49-F238E27FC236}">
                <a16:creationId xmlns:a16="http://schemas.microsoft.com/office/drawing/2014/main" id="{D14EDB7C-9521-BC95-7AD2-0AC548601373}"/>
              </a:ext>
            </a:extLst>
          </p:cNvPr>
          <p:cNvPicPr>
            <a:picLocks noGrp="1" noChangeAspect="1"/>
          </p:cNvPicPr>
          <p:nvPr>
            <p:ph sz="quarter" idx="12"/>
          </p:nvPr>
        </p:nvPicPr>
        <p:blipFill>
          <a:blip r:embed="rId2"/>
          <a:stretch>
            <a:fillRect/>
          </a:stretch>
        </p:blipFill>
        <p:spPr>
          <a:xfrm>
            <a:off x="6239934" y="2528764"/>
            <a:ext cx="4762500" cy="3241923"/>
          </a:xfrm>
        </p:spPr>
      </p:pic>
      <p:sp>
        <p:nvSpPr>
          <p:cNvPr id="5" name="Pladsholder til dato 4">
            <a:extLst>
              <a:ext uri="{FF2B5EF4-FFF2-40B4-BE49-F238E27FC236}">
                <a16:creationId xmlns:a16="http://schemas.microsoft.com/office/drawing/2014/main" id="{9B42DA7E-44F2-0288-A6A9-47FA0176F862}"/>
              </a:ext>
            </a:extLst>
          </p:cNvPr>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23067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9F762-1772-A4AC-217C-5D67D6B1AD77}"/>
              </a:ext>
            </a:extLst>
          </p:cNvPr>
          <p:cNvSpPr>
            <a:spLocks noGrp="1"/>
          </p:cNvSpPr>
          <p:nvPr>
            <p:ph type="title"/>
          </p:nvPr>
        </p:nvSpPr>
        <p:spPr>
          <a:xfrm>
            <a:off x="1017600" y="884718"/>
            <a:ext cx="9985011" cy="1314909"/>
          </a:xfrm>
        </p:spPr>
        <p:txBody>
          <a:bodyPr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Holdsports-samarbejde</a:t>
            </a:r>
          </a:p>
        </p:txBody>
      </p:sp>
      <p:sp>
        <p:nvSpPr>
          <p:cNvPr id="3" name="Pladsholder til tekst 2">
            <a:extLst>
              <a:ext uri="{FF2B5EF4-FFF2-40B4-BE49-F238E27FC236}">
                <a16:creationId xmlns:a16="http://schemas.microsoft.com/office/drawing/2014/main" id="{899B921D-FD30-9091-FAC8-D4643BD35783}"/>
              </a:ext>
            </a:extLst>
          </p:cNvPr>
          <p:cNvSpPr>
            <a:spLocks noGrp="1"/>
          </p:cNvSpPr>
          <p:nvPr>
            <p:ph type="body" sz="quarter" idx="11"/>
          </p:nvPr>
        </p:nvSpPr>
        <p:spPr>
          <a:xfrm>
            <a:off x="972332" y="2339171"/>
            <a:ext cx="4800000" cy="3456517"/>
          </a:xfrm>
        </p:spPr>
        <p:txBody>
          <a:bodyPr>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2000"/>
              <a:t>“De rigtige spillere på banen”</a:t>
            </a:r>
          </a:p>
          <a:p>
            <a:r>
              <a:rPr lang="da-DK" sz="2000"/>
              <a:t>Hver profession har sin egen rolle – ligesom spillere på et hold. </a:t>
            </a:r>
          </a:p>
          <a:p>
            <a:r>
              <a:rPr lang="da-DK" sz="2000"/>
              <a:t>Fokus på, hvem der er med, hvem der mangler, og hvordan man spiller sammen.</a:t>
            </a:r>
          </a:p>
          <a:p>
            <a:r>
              <a:rPr lang="da-DK" sz="2000"/>
              <a:t>Roller og funktioner er afgørende. </a:t>
            </a:r>
          </a:p>
          <a:p>
            <a:r>
              <a:rPr lang="da-DK" sz="2000"/>
              <a:t>Fx Et tværfagligt rehabiliteringsteam med ergoterapeut, fysioterapeut, sygeplejerske og socialrådgiver — alle udfører hver deres rolle for borgerens samlede forløb.</a:t>
            </a:r>
          </a:p>
        </p:txBody>
      </p:sp>
      <p:pic>
        <p:nvPicPr>
          <p:cNvPr id="9" name="Pladsholder til indhold 8" descr="Amerikansk fodbold-bane med spillere">
            <a:extLst>
              <a:ext uri="{FF2B5EF4-FFF2-40B4-BE49-F238E27FC236}">
                <a16:creationId xmlns:a16="http://schemas.microsoft.com/office/drawing/2014/main" id="{038432CF-F406-98E2-00B7-FC44C627A2C6}"/>
              </a:ext>
            </a:extLst>
          </p:cNvPr>
          <p:cNvPicPr>
            <a:picLocks noGrp="1" noChangeAspect="1"/>
          </p:cNvPicPr>
          <p:nvPr>
            <p:ph sz="quarter" idx="12"/>
          </p:nvPr>
        </p:nvPicPr>
        <p:blipFill>
          <a:blip r:embed="rId2"/>
          <a:stretch>
            <a:fillRect/>
          </a:stretch>
        </p:blipFill>
        <p:spPr>
          <a:xfrm>
            <a:off x="6419670" y="2339170"/>
            <a:ext cx="4403207" cy="3456517"/>
          </a:xfrm>
          <a:noFill/>
        </p:spPr>
      </p:pic>
      <p:sp>
        <p:nvSpPr>
          <p:cNvPr id="5" name="Pladsholder til dato 4">
            <a:extLst>
              <a:ext uri="{FF2B5EF4-FFF2-40B4-BE49-F238E27FC236}">
                <a16:creationId xmlns:a16="http://schemas.microsoft.com/office/drawing/2014/main" id="{804AB595-67CD-0335-5790-08453AC85791}"/>
              </a:ext>
            </a:extLst>
          </p:cNvPr>
          <p:cNvSpPr>
            <a:spLocks noGrp="1"/>
          </p:cNvSpPr>
          <p:nvPr>
            <p:ph type="dt" sz="half" idx="2"/>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endParaRPr lang="en-GB"/>
          </a:p>
        </p:txBody>
      </p:sp>
    </p:spTree>
    <p:extLst>
      <p:ext uri="{BB962C8B-B14F-4D97-AF65-F5344CB8AC3E}">
        <p14:creationId xmlns:p14="http://schemas.microsoft.com/office/powerpoint/2010/main" val="1905326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B2752-8B06-65B2-6A21-25909BA1A6D7}"/>
              </a:ext>
            </a:extLst>
          </p:cNvPr>
          <p:cNvSpPr>
            <a:spLocks noGrp="1"/>
          </p:cNvSpPr>
          <p:nvPr>
            <p:ph type="title"/>
          </p:nvPr>
        </p:nvSpPr>
        <p:spPr>
          <a:xfrm>
            <a:off x="1030817" y="846970"/>
            <a:ext cx="10130367" cy="644373"/>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Fleksible team-samarbejder</a:t>
            </a:r>
          </a:p>
        </p:txBody>
      </p:sp>
      <p:sp>
        <p:nvSpPr>
          <p:cNvPr id="3" name="Pladsholder til tekst 2">
            <a:extLst>
              <a:ext uri="{FF2B5EF4-FFF2-40B4-BE49-F238E27FC236}">
                <a16:creationId xmlns:a16="http://schemas.microsoft.com/office/drawing/2014/main" id="{4CE82488-76CF-6224-FCE0-66BEBAFA0103}"/>
              </a:ext>
            </a:extLst>
          </p:cNvPr>
          <p:cNvSpPr>
            <a:spLocks noGrp="1"/>
          </p:cNvSpPr>
          <p:nvPr>
            <p:ph type="body" sz="quarter" idx="11"/>
          </p:nvPr>
        </p:nvSpPr>
        <p:spPr>
          <a:xfrm>
            <a:off x="1027896" y="1590203"/>
            <a:ext cx="4762677" cy="3122084"/>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a:t>”Vi samles om en opgave og opløses igen”</a:t>
            </a:r>
          </a:p>
          <a:p>
            <a:r>
              <a:rPr lang="da-DK"/>
              <a:t>Kortvarigt, intensivt og med fokus på en konkret opgave</a:t>
            </a:r>
          </a:p>
          <a:p>
            <a:r>
              <a:rPr lang="da-DK"/>
              <a:t>Fx En akut kriseindsats, et hurtigt projekt eller en fælles borgerindsats.</a:t>
            </a:r>
          </a:p>
          <a:p>
            <a:r>
              <a:rPr lang="da-DK"/>
              <a:t>Når opgaven er løst, opløses samarbejdet igen.</a:t>
            </a:r>
          </a:p>
          <a:p>
            <a:r>
              <a:rPr lang="da-DK"/>
              <a:t>Kræver klar forståelse af roller og mål. </a:t>
            </a:r>
          </a:p>
        </p:txBody>
      </p:sp>
      <p:pic>
        <p:nvPicPr>
          <p:cNvPr id="10" name="Pladsholder til indhold 9" descr="Cirkulære mønstre i grøn farve">
            <a:extLst>
              <a:ext uri="{FF2B5EF4-FFF2-40B4-BE49-F238E27FC236}">
                <a16:creationId xmlns:a16="http://schemas.microsoft.com/office/drawing/2014/main" id="{42801863-4F6C-C419-B22F-A19333AC2EA2}"/>
              </a:ext>
            </a:extLst>
          </p:cNvPr>
          <p:cNvPicPr>
            <a:picLocks noGrp="1" noChangeAspect="1"/>
          </p:cNvPicPr>
          <p:nvPr>
            <p:ph sz="quarter" idx="12"/>
          </p:nvPr>
        </p:nvPicPr>
        <p:blipFill>
          <a:blip r:embed="rId2"/>
          <a:stretch>
            <a:fillRect/>
          </a:stretch>
        </p:blipFill>
        <p:spPr>
          <a:xfrm>
            <a:off x="6239934" y="2482851"/>
            <a:ext cx="4762500" cy="3333749"/>
          </a:xfrm>
        </p:spPr>
      </p:pic>
      <p:sp>
        <p:nvSpPr>
          <p:cNvPr id="5" name="Pladsholder til dato 4">
            <a:extLst>
              <a:ext uri="{FF2B5EF4-FFF2-40B4-BE49-F238E27FC236}">
                <a16:creationId xmlns:a16="http://schemas.microsoft.com/office/drawing/2014/main" id="{A0DF9DA7-D74E-4688-380B-E737C490CD1F}"/>
              </a:ext>
            </a:extLst>
          </p:cNvPr>
          <p:cNvSpPr>
            <a:spLocks noGrp="1"/>
          </p:cNvSpPr>
          <p:nvPr>
            <p:ph type="dt" sz="half" idx="2"/>
          </p:nvPr>
        </p:nvSpPr>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800281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30837-9536-ABC3-343A-80A2B0B9D83B}"/>
              </a:ext>
            </a:extLst>
          </p:cNvPr>
          <p:cNvSpPr>
            <a:spLocks noGrp="1"/>
          </p:cNvSpPr>
          <p:nvPr>
            <p:ph type="title"/>
          </p:nvPr>
        </p:nvSpPr>
        <p:spPr>
          <a:xfrm>
            <a:off x="724553" y="688322"/>
            <a:ext cx="9985011" cy="842537"/>
          </a:xfrm>
        </p:spPr>
        <p:txBody>
          <a:bodyPr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Overleveringssamarbejde</a:t>
            </a:r>
          </a:p>
        </p:txBody>
      </p:sp>
      <p:sp>
        <p:nvSpPr>
          <p:cNvPr id="3" name="Pladsholder til tekst 2">
            <a:extLst>
              <a:ext uri="{FF2B5EF4-FFF2-40B4-BE49-F238E27FC236}">
                <a16:creationId xmlns:a16="http://schemas.microsoft.com/office/drawing/2014/main" id="{DAEBAD3A-1912-15E4-6C56-5F4F2EFAC761}"/>
              </a:ext>
            </a:extLst>
          </p:cNvPr>
          <p:cNvSpPr>
            <a:spLocks noGrp="1"/>
          </p:cNvSpPr>
          <p:nvPr>
            <p:ph type="body" sz="quarter" idx="11"/>
          </p:nvPr>
        </p:nvSpPr>
        <p:spPr>
          <a:xfrm>
            <a:off x="724553" y="1700741"/>
            <a:ext cx="4800000" cy="3456517"/>
          </a:xfrm>
        </p:spPr>
        <p:txBody>
          <a:bodyPr>
            <a:normAutofit fontScale="92500" lnSpcReduction="10000"/>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a:t>“Stafetten gives videre”</a:t>
            </a:r>
          </a:p>
          <a:p>
            <a:r>
              <a:rPr lang="da-DK"/>
              <a:t>Bruges fx ved indskrivning, udskrivning, møder og andre overgange.</a:t>
            </a:r>
          </a:p>
          <a:p>
            <a:r>
              <a:rPr lang="da-DK"/>
              <a:t>Fokus på at videregive korrekt og meningsfuld viden uden tab. </a:t>
            </a:r>
          </a:p>
          <a:p>
            <a:r>
              <a:rPr lang="da-DK"/>
              <a:t>Formidling er helt afgørende. </a:t>
            </a:r>
          </a:p>
          <a:p>
            <a:r>
              <a:rPr lang="da-DK"/>
              <a:t>Fx En socialrådgiver overleverer en sag til en kollega eller et andet fagteam.</a:t>
            </a:r>
          </a:p>
        </p:txBody>
      </p:sp>
      <p:pic>
        <p:nvPicPr>
          <p:cNvPr id="8" name="Pladsholder til indhold 7" descr="Orm-visning af fødderne på en person, der kører på farten">
            <a:extLst>
              <a:ext uri="{FF2B5EF4-FFF2-40B4-BE49-F238E27FC236}">
                <a16:creationId xmlns:a16="http://schemas.microsoft.com/office/drawing/2014/main" id="{F71F944A-B443-AA0C-8FCB-7B0533A3065D}"/>
              </a:ext>
            </a:extLst>
          </p:cNvPr>
          <p:cNvPicPr>
            <a:picLocks noGrp="1" noChangeAspect="1"/>
          </p:cNvPicPr>
          <p:nvPr>
            <p:ph sz="quarter" idx="12"/>
          </p:nvPr>
        </p:nvPicPr>
        <p:blipFill>
          <a:blip r:embed="rId2"/>
          <a:srcRect l="12160" r="-2" b="-2"/>
          <a:stretch>
            <a:fillRect/>
          </a:stretch>
        </p:blipFill>
        <p:spPr>
          <a:xfrm>
            <a:off x="6411723" y="1870624"/>
            <a:ext cx="4762677" cy="3456517"/>
          </a:xfrm>
          <a:noFill/>
        </p:spPr>
      </p:pic>
      <p:sp>
        <p:nvSpPr>
          <p:cNvPr id="5" name="Pladsholder til dato 4">
            <a:extLst>
              <a:ext uri="{FF2B5EF4-FFF2-40B4-BE49-F238E27FC236}">
                <a16:creationId xmlns:a16="http://schemas.microsoft.com/office/drawing/2014/main" id="{4ADBBBBB-7750-2672-56B5-32C0DA4F6D74}"/>
              </a:ext>
            </a:extLst>
          </p:cNvPr>
          <p:cNvSpPr>
            <a:spLocks noGrp="1"/>
          </p:cNvSpPr>
          <p:nvPr>
            <p:ph type="dt" sz="half" idx="2"/>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endParaRPr lang="en-GB"/>
          </a:p>
        </p:txBody>
      </p:sp>
    </p:spTree>
    <p:extLst>
      <p:ext uri="{BB962C8B-B14F-4D97-AF65-F5344CB8AC3E}">
        <p14:creationId xmlns:p14="http://schemas.microsoft.com/office/powerpoint/2010/main" val="3515595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1EAA1-9D2A-EFB7-11FD-8AB4C21F4D5E}"/>
              </a:ext>
            </a:extLst>
          </p:cNvPr>
          <p:cNvSpPr>
            <a:spLocks noGrp="1"/>
          </p:cNvSpPr>
          <p:nvPr>
            <p:ph type="title"/>
          </p:nvPr>
        </p:nvSpPr>
        <p:spPr>
          <a:xfrm>
            <a:off x="832541" y="884718"/>
            <a:ext cx="9985011" cy="1314909"/>
          </a:xfrm>
        </p:spPr>
        <p:txBody>
          <a:bodyPr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Løst netværkssamarbejde</a:t>
            </a:r>
          </a:p>
        </p:txBody>
      </p:sp>
      <p:sp>
        <p:nvSpPr>
          <p:cNvPr id="3" name="Pladsholder til tekst 2">
            <a:extLst>
              <a:ext uri="{FF2B5EF4-FFF2-40B4-BE49-F238E27FC236}">
                <a16:creationId xmlns:a16="http://schemas.microsoft.com/office/drawing/2014/main" id="{29EA986C-3D84-5EDF-A8A1-41D1AA883335}"/>
              </a:ext>
            </a:extLst>
          </p:cNvPr>
          <p:cNvSpPr>
            <a:spLocks noGrp="1"/>
          </p:cNvSpPr>
          <p:nvPr>
            <p:ph type="body" sz="quarter" idx="11"/>
          </p:nvPr>
        </p:nvSpPr>
        <p:spPr>
          <a:xfrm>
            <a:off x="816140" y="1989842"/>
            <a:ext cx="4800000" cy="3456517"/>
          </a:xfrm>
        </p:spPr>
        <p:txBody>
          <a:bodyPr>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2000"/>
              <a:t>“Vi bruger hinanden som ressourcer”</a:t>
            </a:r>
          </a:p>
          <a:p>
            <a:r>
              <a:rPr lang="da-DK" sz="2000"/>
              <a:t>Relationer, nysgerrighed og videndeling på tværs er centrale.</a:t>
            </a:r>
          </a:p>
          <a:p>
            <a:r>
              <a:rPr lang="da-DK" sz="2000"/>
              <a:t>Understøttes af fælles rum og uformel sparring.</a:t>
            </a:r>
          </a:p>
          <a:p>
            <a:r>
              <a:rPr lang="da-DK" sz="2000"/>
              <a:t>Man kontakter hinanden, rådgiver og lærer af hinanden. </a:t>
            </a:r>
          </a:p>
          <a:p>
            <a:r>
              <a:rPr lang="da-DK" sz="2000"/>
              <a:t>Fx En lærer ringer til en pædagog eller psykolog for sparring om en elev — uden at det kræver et formelt teammøde.</a:t>
            </a:r>
          </a:p>
        </p:txBody>
      </p:sp>
      <p:pic>
        <p:nvPicPr>
          <p:cNvPr id="8" name="Pladsholder til indhold 7" descr="Blå og grønne linjer er tilsluttet">
            <a:extLst>
              <a:ext uri="{FF2B5EF4-FFF2-40B4-BE49-F238E27FC236}">
                <a16:creationId xmlns:a16="http://schemas.microsoft.com/office/drawing/2014/main" id="{EA58529E-8998-57EB-A2A8-0E972D9D22B5}"/>
              </a:ext>
            </a:extLst>
          </p:cNvPr>
          <p:cNvPicPr>
            <a:picLocks noGrp="1" noChangeAspect="1"/>
          </p:cNvPicPr>
          <p:nvPr>
            <p:ph sz="quarter" idx="12"/>
          </p:nvPr>
        </p:nvPicPr>
        <p:blipFill>
          <a:blip r:embed="rId2"/>
          <a:srcRect l="22494" r="2" b="2"/>
          <a:stretch>
            <a:fillRect/>
          </a:stretch>
        </p:blipFill>
        <p:spPr>
          <a:xfrm>
            <a:off x="6239934" y="2040468"/>
            <a:ext cx="4762677" cy="3456517"/>
          </a:xfrm>
          <a:noFill/>
        </p:spPr>
      </p:pic>
      <p:sp>
        <p:nvSpPr>
          <p:cNvPr id="5" name="Pladsholder til dato 4">
            <a:extLst>
              <a:ext uri="{FF2B5EF4-FFF2-40B4-BE49-F238E27FC236}">
                <a16:creationId xmlns:a16="http://schemas.microsoft.com/office/drawing/2014/main" id="{813D7AF8-5B5F-8DE7-D1ED-4CA742D6F1AA}"/>
              </a:ext>
            </a:extLst>
          </p:cNvPr>
          <p:cNvSpPr>
            <a:spLocks noGrp="1"/>
          </p:cNvSpPr>
          <p:nvPr>
            <p:ph type="dt" sz="half" idx="2"/>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endParaRPr lang="en-GB"/>
          </a:p>
        </p:txBody>
      </p:sp>
    </p:spTree>
    <p:extLst>
      <p:ext uri="{BB962C8B-B14F-4D97-AF65-F5344CB8AC3E}">
        <p14:creationId xmlns:p14="http://schemas.microsoft.com/office/powerpoint/2010/main" val="102983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35286" y="721434"/>
            <a:ext cx="6962668" cy="960107"/>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Principper for et godt tværfagligt og tværprofessionelt samarbejde</a:t>
            </a:r>
          </a:p>
        </p:txBody>
      </p:sp>
      <p:sp>
        <p:nvSpPr>
          <p:cNvPr id="3" name="Pladsholder til tekst 2"/>
          <p:cNvSpPr>
            <a:spLocks noGrp="1"/>
          </p:cNvSpPr>
          <p:nvPr>
            <p:ph type="body" sz="quarter" idx="11"/>
          </p:nvPr>
        </p:nvSpPr>
        <p:spPr>
          <a:xfrm>
            <a:off x="4896383" y="1916527"/>
            <a:ext cx="3157671" cy="4778187"/>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da-DK" sz="2000" b="1"/>
              <a:t>Tydelige roller</a:t>
            </a:r>
            <a:endParaRPr lang="da-DK" sz="2000"/>
          </a:p>
          <a:p>
            <a:r>
              <a:rPr lang="da-DK" sz="2000"/>
              <a:t>Hvem gør hvad – og hvornår?</a:t>
            </a:r>
          </a:p>
          <a:p>
            <a:r>
              <a:rPr lang="da-DK" sz="2000"/>
              <a:t>Fx:</a:t>
            </a:r>
          </a:p>
          <a:p>
            <a:pPr lvl="0"/>
            <a:r>
              <a:rPr lang="da-DK" sz="2000" b="1"/>
              <a:t>Læsevejleder</a:t>
            </a:r>
            <a:r>
              <a:rPr lang="da-DK" sz="2000"/>
              <a:t>: strategi og teknologi</a:t>
            </a:r>
          </a:p>
          <a:p>
            <a:pPr lvl="0"/>
            <a:r>
              <a:rPr lang="da-DK" sz="2000" b="1"/>
              <a:t>Faglærer</a:t>
            </a:r>
            <a:r>
              <a:rPr lang="da-DK" sz="2000"/>
              <a:t>: didaktisk tilpasning</a:t>
            </a:r>
          </a:p>
          <a:p>
            <a:pPr lvl="0"/>
            <a:r>
              <a:rPr lang="da-DK" sz="2000" b="1"/>
              <a:t>Vejleder</a:t>
            </a:r>
            <a:r>
              <a:rPr lang="da-DK" sz="2000"/>
              <a:t>: uddannelses-perspektiv og agenthed</a:t>
            </a:r>
          </a:p>
          <a:p>
            <a:endParaRPr lang="da-DK" sz="2000"/>
          </a:p>
        </p:txBody>
      </p:sp>
      <p:sp>
        <p:nvSpPr>
          <p:cNvPr id="4" name="Pladsholder til tekst 3"/>
          <p:cNvSpPr>
            <a:spLocks noGrp="1"/>
          </p:cNvSpPr>
          <p:nvPr>
            <p:ph type="body" sz="quarter" idx="12"/>
          </p:nvPr>
        </p:nvSpPr>
        <p:spPr>
          <a:xfrm>
            <a:off x="8507625" y="2004907"/>
            <a:ext cx="3157671" cy="3456517"/>
          </a:xfrm>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2000" b="1"/>
              <a:t>Mentor</a:t>
            </a:r>
            <a:r>
              <a:rPr lang="da-DK" sz="2000"/>
              <a:t>: struktur og fastholdelse</a:t>
            </a:r>
          </a:p>
          <a:p>
            <a:r>
              <a:rPr lang="da-DK" sz="2000" b="1"/>
              <a:t>Ledelse</a:t>
            </a:r>
            <a:r>
              <a:rPr lang="da-DK" sz="2000"/>
              <a:t>: årshjul for samarbejde og ordblinde-indsatser</a:t>
            </a:r>
          </a:p>
          <a:p>
            <a:endParaRPr lang="da-DK" sz="2000"/>
          </a:p>
          <a:p>
            <a:endParaRPr lang="da-DK" sz="2000"/>
          </a:p>
        </p:txBody>
      </p:sp>
      <p:sp>
        <p:nvSpPr>
          <p:cNvPr id="5" name="Pladsholder til tekst 4"/>
          <p:cNvSpPr>
            <a:spLocks noGrp="1"/>
          </p:cNvSpPr>
          <p:nvPr>
            <p:ph type="body" sz="quarter" idx="13"/>
          </p:nvPr>
        </p:nvSpPr>
        <p:spPr/>
        <p:txBody>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da-DK" b="1"/>
              <a:t>Fælles forståelse</a:t>
            </a:r>
            <a:endParaRPr lang="da-DK"/>
          </a:p>
          <a:p>
            <a:r>
              <a:rPr lang="da-DK"/>
              <a:t>Hvordan taler vi om ordblindhed?</a:t>
            </a:r>
            <a:br>
              <a:rPr lang="da-DK"/>
            </a:br>
            <a:r>
              <a:rPr lang="da-DK"/>
              <a:t>Er det et fx problem, en barriere eller en læringsbetingelse?</a:t>
            </a:r>
          </a:p>
          <a:p>
            <a:endParaRPr lang="da-DK"/>
          </a:p>
          <a:p>
            <a:endParaRPr lang="da-DK"/>
          </a:p>
          <a:p>
            <a:r>
              <a:rPr lang="da-DK"/>
              <a:t>Samarbejde kræver:</a:t>
            </a:r>
          </a:p>
          <a:p>
            <a:pPr lvl="0"/>
            <a:r>
              <a:rPr lang="da-DK"/>
              <a:t>-Mødestruktur</a:t>
            </a:r>
          </a:p>
          <a:p>
            <a:pPr lvl="0"/>
            <a:r>
              <a:rPr lang="da-DK"/>
              <a:t>-Klar dokumentation</a:t>
            </a:r>
          </a:p>
          <a:p>
            <a:pPr lvl="0"/>
            <a:r>
              <a:rPr lang="da-DK"/>
              <a:t>-Opfølgning</a:t>
            </a:r>
          </a:p>
          <a:p>
            <a:br>
              <a:rPr lang="da-DK"/>
            </a:br>
            <a:endParaRPr lang="da-DK"/>
          </a:p>
          <a:p>
            <a:endParaRPr lang="da-DK"/>
          </a:p>
          <a:p>
            <a:br>
              <a:rPr lang="da-DK"/>
            </a:br>
            <a:endParaRPr lang="da-DK"/>
          </a:p>
          <a:p>
            <a:pPr>
              <a:buClr>
                <a:schemeClr val="bg1"/>
              </a:buClr>
            </a:pPr>
            <a:endParaRPr lang="da-DK"/>
          </a:p>
        </p:txBody>
      </p:sp>
      <p:pic>
        <p:nvPicPr>
          <p:cNvPr id="7" name="Grafik 6" descr="Håndtryk med massiv udfyldning">
            <a:extLst>
              <a:ext uri="{FF2B5EF4-FFF2-40B4-BE49-F238E27FC236}">
                <a16:creationId xmlns:a16="http://schemas.microsoft.com/office/drawing/2014/main" id="{CACBF04B-04D4-109E-D8E6-33B99EA163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918" y="1578433"/>
            <a:ext cx="2862938" cy="2862938"/>
          </a:xfrm>
          <a:prstGeom prst="rect">
            <a:avLst/>
          </a:prstGeom>
        </p:spPr>
      </p:pic>
    </p:spTree>
    <p:custDataLst>
      <p:custData r:id="rId1"/>
      <p:custData r:id="rId2"/>
      <p:tags r:id="rId3"/>
    </p:custDataLst>
    <p:extLst>
      <p:ext uri="{BB962C8B-B14F-4D97-AF65-F5344CB8AC3E}">
        <p14:creationId xmlns:p14="http://schemas.microsoft.com/office/powerpoint/2010/main" val="140066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04DD3-FE88-7949-A7A5-1D979103404A}"/>
              </a:ext>
            </a:extLst>
          </p:cNvPr>
          <p:cNvSpPr>
            <a:spLocks noGrp="1"/>
          </p:cNvSpPr>
          <p:nvPr>
            <p:ph type="title"/>
          </p:nvPr>
        </p:nvSpPr>
        <p:spPr>
          <a:xfrm>
            <a:off x="689636" y="424891"/>
            <a:ext cx="10312975" cy="631736"/>
          </a:xfrm>
        </p:spPr>
        <p:txBody>
          <a:bodyPr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cs typeface="Arial"/>
              </a:rPr>
              <a:t>Spørgsmål om samarbejdsformer - bordsnak</a:t>
            </a:r>
          </a:p>
        </p:txBody>
      </p:sp>
      <p:sp>
        <p:nvSpPr>
          <p:cNvPr id="3" name="Pladsholder til indhold 2">
            <a:extLst>
              <a:ext uri="{FF2B5EF4-FFF2-40B4-BE49-F238E27FC236}">
                <a16:creationId xmlns:a16="http://schemas.microsoft.com/office/drawing/2014/main" id="{5B7142F5-FA9E-2D3B-6672-1F1F33E4200E}"/>
              </a:ext>
            </a:extLst>
          </p:cNvPr>
          <p:cNvSpPr>
            <a:spLocks noGrp="1"/>
          </p:cNvSpPr>
          <p:nvPr>
            <p:ph type="body" sz="quarter" idx="11"/>
          </p:nvPr>
        </p:nvSpPr>
        <p:spPr>
          <a:xfrm>
            <a:off x="689636" y="1236056"/>
            <a:ext cx="5700278" cy="4783447"/>
          </a:xfrm>
        </p:spPr>
        <p:txBody>
          <a:bodyPr lIns="0" tIns="0" rIns="0" bIns="0" anchor="t">
            <a:no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1867" b="1">
                <a:cs typeface="Arial"/>
              </a:rPr>
              <a:t>1. Giv eksempler </a:t>
            </a:r>
            <a:r>
              <a:rPr lang="da-DK" sz="1867">
                <a:cs typeface="Arial"/>
              </a:rPr>
              <a:t>på jeres nuværende samarbejdsformer omkring ordblinde unge i forhold til de fem grundforståelser? (der kan godt være flere former i spil i forskellige sammenhænge)</a:t>
            </a:r>
          </a:p>
          <a:p>
            <a:r>
              <a:rPr lang="da-DK" sz="1867" b="1">
                <a:cs typeface="Arial"/>
              </a:rPr>
              <a:t>2. Kommentér hinandens eksempler: </a:t>
            </a:r>
            <a:r>
              <a:rPr lang="da-DK" sz="1867">
                <a:cs typeface="Arial"/>
              </a:rPr>
              <a:t>Er der nogle situationer, hvor det måske ville være bedre at udvikle sig hen imod en anden form for samarbejde?</a:t>
            </a:r>
          </a:p>
          <a:p>
            <a:r>
              <a:rPr lang="da-DK" sz="1867">
                <a:cs typeface="Arial"/>
              </a:rPr>
              <a:t>Hvad ville det kræve? </a:t>
            </a:r>
          </a:p>
          <a:p>
            <a:pPr lvl="1"/>
            <a:r>
              <a:rPr lang="da-DK" sz="1867">
                <a:cs typeface="Arial"/>
              </a:rPr>
              <a:t>Af jer?</a:t>
            </a:r>
          </a:p>
          <a:p>
            <a:pPr lvl="1"/>
            <a:r>
              <a:rPr lang="da-DK" sz="1867">
                <a:cs typeface="Arial"/>
              </a:rPr>
              <a:t>Af kollegaerne?</a:t>
            </a:r>
          </a:p>
          <a:p>
            <a:pPr lvl="1"/>
            <a:r>
              <a:rPr lang="da-DK" sz="1867">
                <a:cs typeface="Arial"/>
              </a:rPr>
              <a:t>Ledelsesmæssigt?</a:t>
            </a:r>
          </a:p>
          <a:p>
            <a:r>
              <a:rPr lang="da-DK" sz="1867" b="1">
                <a:cs typeface="Arial"/>
              </a:rPr>
              <a:t>3. Giv hinanden idéer til</a:t>
            </a:r>
            <a:r>
              <a:rPr lang="da-DK" sz="1867">
                <a:cs typeface="Arial"/>
              </a:rPr>
              <a:t>, hvordan kommende afprøvninger kan arbejde med også at udvikle </a:t>
            </a:r>
            <a:r>
              <a:rPr lang="da-DK" sz="1867" i="1">
                <a:cs typeface="Arial"/>
              </a:rPr>
              <a:t>samarbejdet </a:t>
            </a:r>
            <a:r>
              <a:rPr lang="da-DK" sz="1867">
                <a:cs typeface="Arial"/>
              </a:rPr>
              <a:t>omkring den ordblinde unge?</a:t>
            </a:r>
          </a:p>
          <a:p>
            <a:endParaRPr lang="da-DK" sz="1600"/>
          </a:p>
        </p:txBody>
      </p:sp>
      <p:pic>
        <p:nvPicPr>
          <p:cNvPr id="5" name="Billede 4" descr="Tre universitets studerende kvinder taler og smiler, mens de sidder">
            <a:extLst>
              <a:ext uri="{FF2B5EF4-FFF2-40B4-BE49-F238E27FC236}">
                <a16:creationId xmlns:a16="http://schemas.microsoft.com/office/drawing/2014/main" id="{9ACD96CF-4439-DD19-D9E1-D588ABB5F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58" r="-1" b="40046"/>
          <a:stretch>
            <a:fillRect/>
          </a:stretch>
        </p:blipFill>
        <p:spPr>
          <a:xfrm>
            <a:off x="6881202" y="1838507"/>
            <a:ext cx="4981372" cy="3615235"/>
          </a:xfrm>
          <a:prstGeom prst="rect">
            <a:avLst/>
          </a:prstGeom>
          <a:noFill/>
        </p:spPr>
      </p:pic>
      <p:sp>
        <p:nvSpPr>
          <p:cNvPr id="10" name="Date Placeholder 4">
            <a:extLst>
              <a:ext uri="{FF2B5EF4-FFF2-40B4-BE49-F238E27FC236}">
                <a16:creationId xmlns:a16="http://schemas.microsoft.com/office/drawing/2014/main" id="{C0C51D29-F00B-ADAA-2373-199C10E91518}"/>
              </a:ext>
            </a:extLst>
          </p:cNvPr>
          <p:cNvSpPr>
            <a:spLocks noGrp="1"/>
          </p:cNvSpPr>
          <p:nvPr>
            <p:ph type="dt" sz="half" idx="2"/>
          </p:nvPr>
        </p:nvSpPr>
        <p:spPr>
          <a:xfrm>
            <a:off x="4415813" y="6376837"/>
            <a:ext cx="3407683" cy="184665"/>
          </a:xfrm>
        </p:spPr>
        <p:txBody>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endParaRPr lang="en-GB"/>
          </a:p>
        </p:txBody>
      </p:sp>
    </p:spTree>
    <p:extLst>
      <p:ext uri="{BB962C8B-B14F-4D97-AF65-F5344CB8AC3E}">
        <p14:creationId xmlns:p14="http://schemas.microsoft.com/office/powerpoint/2010/main" val="236223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CE31A4-FA55-9B0E-BA7B-06FEBE3E5759}"/>
              </a:ext>
            </a:extLst>
          </p:cNvPr>
          <p:cNvPicPr>
            <a:picLocks noGrp="1" noChangeAspect="1" noChangeArrowheads="1"/>
          </p:cNvPicPr>
          <p:nvPr>
            <p:ph type="pic" sz="quarter" idx="12"/>
          </p:nvPr>
        </p:nvPicPr>
        <p:blipFill>
          <a:blip r:embed="rId2">
            <a:alphaModFix amt="50000"/>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33" b="78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315A031-6423-BD07-1A15-6B5037AD53CE}"/>
              </a:ext>
            </a:extLst>
          </p:cNvPr>
          <p:cNvSpPr>
            <a:spLocks noGrp="1"/>
          </p:cNvSpPr>
          <p:nvPr>
            <p:ph type="title"/>
          </p:nvPr>
        </p:nvSpPr>
        <p:spPr/>
        <p:txBody>
          <a:bodyPr/>
          <a:lstStyle/>
          <a:p>
            <a:r>
              <a:rPr lang="da-DK"/>
              <a:t>Derfor gør vi det …</a:t>
            </a:r>
          </a:p>
        </p:txBody>
      </p:sp>
      <p:pic>
        <p:nvPicPr>
          <p:cNvPr id="5" name="Billede 7">
            <a:extLst>
              <a:ext uri="{FF2B5EF4-FFF2-40B4-BE49-F238E27FC236}">
                <a16:creationId xmlns:a16="http://schemas.microsoft.com/office/drawing/2014/main" id="{BF42E6A8-2921-8C50-8675-860567220A6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3682" y="6016942"/>
            <a:ext cx="2634047" cy="445324"/>
          </a:xfrm>
          <a:prstGeom prst="rect">
            <a:avLst/>
          </a:prstGeom>
        </p:spPr>
      </p:pic>
      <p:sp>
        <p:nvSpPr>
          <p:cNvPr id="3" name="Pladsholder til tekst 2">
            <a:extLst>
              <a:ext uri="{FF2B5EF4-FFF2-40B4-BE49-F238E27FC236}">
                <a16:creationId xmlns:a16="http://schemas.microsoft.com/office/drawing/2014/main" id="{0F0C9EC0-83CC-5599-801A-75D9A9442B01}"/>
              </a:ext>
            </a:extLst>
          </p:cNvPr>
          <p:cNvSpPr>
            <a:spLocks noGrp="1"/>
          </p:cNvSpPr>
          <p:nvPr>
            <p:ph type="body" sz="quarter" idx="11"/>
          </p:nvPr>
        </p:nvSpPr>
        <p:spPr>
          <a:xfrm>
            <a:off x="947062" y="3189514"/>
            <a:ext cx="9361709" cy="1915886"/>
          </a:xfrm>
        </p:spPr>
        <p:txBody>
          <a:bodyPr lIns="0" tIns="0" rIns="0" bIns="0">
            <a:normAutofit/>
          </a:bodyPr>
          <a:lstStyle/>
          <a:p>
            <a:r>
              <a:rPr lang="da-DK" sz="2000" b="1"/>
              <a:t>Projektets mål </a:t>
            </a:r>
            <a:r>
              <a:rPr lang="da-DK"/>
              <a:t>er, at udvikle uddannelses-vejledning og samarbejdsindsatser, som støtter ordblinde unges handlekompetence i uddannelsesvalg og overgange fra grundskole til ungdomsuddannelse og beskæftigelse. </a:t>
            </a:r>
          </a:p>
          <a:p>
            <a:endParaRPr lang="da-DK"/>
          </a:p>
        </p:txBody>
      </p:sp>
      <p:sp>
        <p:nvSpPr>
          <p:cNvPr id="4" name="Tekstfelt 3">
            <a:extLst>
              <a:ext uri="{FF2B5EF4-FFF2-40B4-BE49-F238E27FC236}">
                <a16:creationId xmlns:a16="http://schemas.microsoft.com/office/drawing/2014/main" id="{DE2DABD6-D7D7-3043-2986-0D2C8A17D190}"/>
              </a:ext>
            </a:extLst>
          </p:cNvPr>
          <p:cNvSpPr txBox="1"/>
          <p:nvPr/>
        </p:nvSpPr>
        <p:spPr>
          <a:xfrm>
            <a:off x="1057588" y="1458686"/>
            <a:ext cx="9970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No5" pitchFamily="50" charset="0"/>
                <a:ea typeface="+mn-ea"/>
                <a:cs typeface="+mn-cs"/>
              </a:rPr>
              <a:t>Vi vil med dette udviklingsprojekt sikre, at alle unge får lige muligheder for uddannelse og en lys fremtid, uanset deres ordblindhed.</a:t>
            </a:r>
            <a:endParaRPr kumimoji="0" lang="da-DK" sz="1600" b="1" i="0" u="none" strike="noStrike" kern="1200" cap="none" spc="0" normalizeH="0" baseline="0" noProof="0">
              <a:ln>
                <a:noFill/>
              </a:ln>
              <a:solidFill>
                <a:prstClr val="black"/>
              </a:solidFill>
              <a:effectLst/>
              <a:uLnTx/>
              <a:uFillTx/>
              <a:latin typeface="No5" pitchFamily="50" charset="0"/>
              <a:ea typeface="+mn-ea"/>
              <a:cs typeface="Arial Bold"/>
            </a:endParaRPr>
          </a:p>
        </p:txBody>
      </p:sp>
    </p:spTree>
    <p:extLst>
      <p:ext uri="{BB962C8B-B14F-4D97-AF65-F5344CB8AC3E}">
        <p14:creationId xmlns:p14="http://schemas.microsoft.com/office/powerpoint/2010/main" val="145189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BAD2F-7DDC-FE68-261E-8671597CB20A}"/>
              </a:ext>
            </a:extLst>
          </p:cNvPr>
          <p:cNvSpPr>
            <a:spLocks noGrp="1"/>
          </p:cNvSpPr>
          <p:nvPr>
            <p:ph type="title"/>
          </p:nvPr>
        </p:nvSpPr>
        <p:spPr>
          <a:xfrm>
            <a:off x="892630" y="884718"/>
            <a:ext cx="10109982" cy="1314909"/>
          </a:xfrm>
        </p:spPr>
        <p:txBody>
          <a:bodyPr anchor="t">
            <a:normAutofit/>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Konkrete greb i samarbejdet om ordblinde unge kunne være:</a:t>
            </a:r>
          </a:p>
        </p:txBody>
      </p:sp>
      <p:sp>
        <p:nvSpPr>
          <p:cNvPr id="3" name="Pladsholder til tekst 2">
            <a:extLst>
              <a:ext uri="{FF2B5EF4-FFF2-40B4-BE49-F238E27FC236}">
                <a16:creationId xmlns:a16="http://schemas.microsoft.com/office/drawing/2014/main" id="{8089FAA8-FDE7-A731-5910-5910569B91F3}"/>
              </a:ext>
            </a:extLst>
          </p:cNvPr>
          <p:cNvSpPr>
            <a:spLocks noGrp="1"/>
          </p:cNvSpPr>
          <p:nvPr>
            <p:ph sz="half" idx="1"/>
          </p:nvPr>
        </p:nvSpPr>
        <p:spPr>
          <a:xfrm>
            <a:off x="892630" y="2103119"/>
            <a:ext cx="5047533" cy="3937879"/>
          </a:xfrm>
        </p:spPr>
        <p:txBody>
          <a:bodyPr>
            <a:normAutofit fontScale="92500"/>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da-DK" sz="1867"/>
              <a:t>Overordnet plan for ordblindeindsatsen i kommunen</a:t>
            </a:r>
          </a:p>
          <a:p>
            <a:pPr lvl="0"/>
            <a:r>
              <a:rPr lang="da-DK" sz="1867"/>
              <a:t>Fælles handleplansskabelon</a:t>
            </a:r>
          </a:p>
          <a:p>
            <a:pPr lvl="0"/>
            <a:r>
              <a:rPr lang="da-DK" sz="1867"/>
              <a:t>Kvartalsvise koordineringsmøder</a:t>
            </a:r>
          </a:p>
          <a:p>
            <a:pPr lvl="0"/>
            <a:r>
              <a:rPr lang="da-DK" sz="1867"/>
              <a:t>Fælles introduktion til ordblindhed for alle lærere</a:t>
            </a:r>
          </a:p>
          <a:p>
            <a:pPr lvl="0"/>
            <a:r>
              <a:rPr lang="da-DK" sz="1867"/>
              <a:t>Tydelig procedure ved opstart af ny elev</a:t>
            </a:r>
          </a:p>
          <a:p>
            <a:pPr lvl="0"/>
            <a:r>
              <a:rPr lang="da-DK" sz="1867"/>
              <a:t>Fast opfølgning på hjælpemiddelbrug</a:t>
            </a:r>
          </a:p>
          <a:p>
            <a:pPr lvl="0"/>
            <a:r>
              <a:rPr lang="da-DK" sz="1867"/>
              <a:t>Aftale om hvem der støtter den ordblinde unge i overgangen til ungdomsuddannelsen</a:t>
            </a:r>
          </a:p>
          <a:p>
            <a:br>
              <a:rPr lang="da-DK" sz="1867"/>
            </a:br>
            <a:endParaRPr lang="da-DK" sz="1867"/>
          </a:p>
          <a:p>
            <a:endParaRPr lang="da-DK" sz="1600"/>
          </a:p>
        </p:txBody>
      </p:sp>
      <p:pic>
        <p:nvPicPr>
          <p:cNvPr id="8" name="Pladsholder til indhold 7" descr="Topview af Mintgrøn grønt arbejdsområde med bærbar, kaffe, bærbar, pen, briller og mus">
            <a:extLst>
              <a:ext uri="{FF2B5EF4-FFF2-40B4-BE49-F238E27FC236}">
                <a16:creationId xmlns:a16="http://schemas.microsoft.com/office/drawing/2014/main" id="{9829475C-0F0D-0E05-CF41-901F60AD89E7}"/>
              </a:ext>
            </a:extLst>
          </p:cNvPr>
          <p:cNvPicPr>
            <a:picLocks noGrp="1" noChangeAspect="1"/>
          </p:cNvPicPr>
          <p:nvPr>
            <p:ph sz="half" idx="2"/>
          </p:nvPr>
        </p:nvPicPr>
        <p:blipFill>
          <a:blip r:embed="rId2"/>
          <a:srcRect r="16969"/>
          <a:stretch>
            <a:fillRect/>
          </a:stretch>
        </p:blipFill>
        <p:spPr>
          <a:xfrm>
            <a:off x="6461760" y="2103120"/>
            <a:ext cx="4663440" cy="3749040"/>
          </a:xfrm>
          <a:prstGeom prst="rect">
            <a:avLst/>
          </a:prstGeom>
          <a:noFill/>
        </p:spPr>
      </p:pic>
      <p:sp>
        <p:nvSpPr>
          <p:cNvPr id="6" name="Pladsholder til dato 5">
            <a:extLst>
              <a:ext uri="{FF2B5EF4-FFF2-40B4-BE49-F238E27FC236}">
                <a16:creationId xmlns:a16="http://schemas.microsoft.com/office/drawing/2014/main" id="{F0ED2EFF-A835-71FD-0EE3-1B00D3ADEF1A}"/>
              </a:ext>
            </a:extLst>
          </p:cNvPr>
          <p:cNvSpPr>
            <a:spLocks noGrp="1"/>
          </p:cNvSpPr>
          <p:nvPr>
            <p:ph type="dt" sz="half" idx="10"/>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fld id="{F115F6EA-8070-43BF-B157-EA22CCCC4732}" type="datetime3">
              <a:rPr lang="en-GB" smtClean="0"/>
              <a:pPr>
                <a:spcAft>
                  <a:spcPts val="800"/>
                </a:spcAft>
              </a:pPr>
              <a:t>3 March, 2026</a:t>
            </a:fld>
            <a:endParaRPr lang="en-GB"/>
          </a:p>
        </p:txBody>
      </p:sp>
    </p:spTree>
    <p:extLst>
      <p:ext uri="{BB962C8B-B14F-4D97-AF65-F5344CB8AC3E}">
        <p14:creationId xmlns:p14="http://schemas.microsoft.com/office/powerpoint/2010/main" val="76830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BC0C7-7681-89E9-7881-01F4333ADE7C}"/>
              </a:ext>
            </a:extLst>
          </p:cNvPr>
          <p:cNvSpPr>
            <a:spLocks noGrp="1"/>
          </p:cNvSpPr>
          <p:nvPr>
            <p:ph type="title"/>
          </p:nvPr>
        </p:nvSpPr>
        <p:spPr>
          <a:xfrm>
            <a:off x="643128" y="884719"/>
            <a:ext cx="10993701" cy="878768"/>
          </a:xfrm>
        </p:spPr>
        <p:txBody>
          <a:bodyPr anchor="t">
            <a:normAutofit fontScale="90000"/>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da-DK" sz="3200">
                <a:latin typeface="No5 Demibold" pitchFamily="50" charset="0"/>
              </a:rPr>
              <a:t>Afprøvninger 2.0 med blik for det tværprofessionelle samarbejde</a:t>
            </a:r>
          </a:p>
        </p:txBody>
      </p:sp>
      <p:sp>
        <p:nvSpPr>
          <p:cNvPr id="3" name="Pladsholder til tekst 2">
            <a:extLst>
              <a:ext uri="{FF2B5EF4-FFF2-40B4-BE49-F238E27FC236}">
                <a16:creationId xmlns:a16="http://schemas.microsoft.com/office/drawing/2014/main" id="{937E6AD7-0B45-FC02-800E-E1A769ADAF70}"/>
              </a:ext>
            </a:extLst>
          </p:cNvPr>
          <p:cNvSpPr>
            <a:spLocks noGrp="1"/>
          </p:cNvSpPr>
          <p:nvPr>
            <p:ph type="body" sz="quarter" idx="11"/>
          </p:nvPr>
        </p:nvSpPr>
        <p:spPr>
          <a:xfrm>
            <a:off x="795528" y="1947673"/>
            <a:ext cx="5022588" cy="3930312"/>
          </a:xfrm>
        </p:spPr>
        <p:txBody>
          <a:bodyPr>
            <a:normAutofit fontScale="85000" lnSpcReduction="20000"/>
          </a:bodyPr>
          <a:ls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10000"/>
              </a:lnSpc>
            </a:pPr>
            <a:r>
              <a:rPr lang="da-DK">
                <a:latin typeface="No5" pitchFamily="50" charset="0"/>
              </a:rPr>
              <a:t>Prøv i de kommende rul af afprøvninger at tale om og lave aftaler om:</a:t>
            </a:r>
          </a:p>
          <a:p>
            <a:pPr>
              <a:lnSpc>
                <a:spcPct val="110000"/>
              </a:lnSpc>
            </a:pPr>
            <a:endParaRPr lang="da-DK">
              <a:latin typeface="No5" pitchFamily="50" charset="0"/>
            </a:endParaRPr>
          </a:p>
          <a:p>
            <a:pPr marL="380990" indent="-380990">
              <a:lnSpc>
                <a:spcPct val="110000"/>
              </a:lnSpc>
              <a:buFont typeface="Arial" panose="020B0604020202020204" pitchFamily="34" charset="0"/>
              <a:buChar char="•"/>
            </a:pPr>
            <a:r>
              <a:rPr lang="da-DK">
                <a:latin typeface="No5" pitchFamily="50" charset="0"/>
              </a:rPr>
              <a:t>Hvilken samarbejdsform er der tale om i min/vores afprøvning?</a:t>
            </a:r>
          </a:p>
          <a:p>
            <a:pPr marL="380990" indent="-380990">
              <a:lnSpc>
                <a:spcPct val="110000"/>
              </a:lnSpc>
              <a:buFont typeface="Arial" panose="020B0604020202020204" pitchFamily="34" charset="0"/>
              <a:buChar char="•"/>
            </a:pPr>
            <a:r>
              <a:rPr lang="da-DK">
                <a:latin typeface="No5" pitchFamily="50" charset="0"/>
              </a:rPr>
              <a:t>Hvad bør vi konkret gøre for at udvikle på samarbejde, så det bliver bedst muligt?</a:t>
            </a:r>
          </a:p>
          <a:p>
            <a:pPr marL="380990" indent="-380990">
              <a:lnSpc>
                <a:spcPct val="110000"/>
              </a:lnSpc>
              <a:buFont typeface="Arial" panose="020B0604020202020204" pitchFamily="34" charset="0"/>
              <a:buChar char="•"/>
            </a:pPr>
            <a:r>
              <a:rPr lang="da-DK">
                <a:latin typeface="No5" pitchFamily="50" charset="0"/>
              </a:rPr>
              <a:t>Nedfæld de aftaler omkring samarbejdet, som I kan lave, inden i går i gang.</a:t>
            </a:r>
          </a:p>
        </p:txBody>
      </p:sp>
      <p:pic>
        <p:nvPicPr>
          <p:cNvPr id="7" name="Pladsholder til indhold 6" descr="Knytnæve">
            <a:extLst>
              <a:ext uri="{FF2B5EF4-FFF2-40B4-BE49-F238E27FC236}">
                <a16:creationId xmlns:a16="http://schemas.microsoft.com/office/drawing/2014/main" id="{F96CC63B-9E3B-4863-699A-29EE4D547B29}"/>
              </a:ext>
            </a:extLst>
          </p:cNvPr>
          <p:cNvPicPr>
            <a:picLocks noGrp="1" noChangeAspect="1"/>
          </p:cNvPicPr>
          <p:nvPr>
            <p:ph sz="quarter" idx="12"/>
          </p:nvPr>
        </p:nvPicPr>
        <p:blipFill>
          <a:blip r:embed="rId3"/>
          <a:srcRect r="8023" b="-3"/>
          <a:stretch>
            <a:fillRect/>
          </a:stretch>
        </p:blipFill>
        <p:spPr>
          <a:xfrm>
            <a:off x="6239934" y="2421467"/>
            <a:ext cx="4762677" cy="3456517"/>
          </a:xfrm>
          <a:noFill/>
        </p:spPr>
      </p:pic>
      <p:sp>
        <p:nvSpPr>
          <p:cNvPr id="5" name="Pladsholder til dato 4">
            <a:extLst>
              <a:ext uri="{FF2B5EF4-FFF2-40B4-BE49-F238E27FC236}">
                <a16:creationId xmlns:a16="http://schemas.microsoft.com/office/drawing/2014/main" id="{95AB2E19-5EA1-ACB0-EA2C-34EC149B5148}"/>
              </a:ext>
            </a:extLst>
          </p:cNvPr>
          <p:cNvSpPr>
            <a:spLocks noGrp="1"/>
          </p:cNvSpPr>
          <p:nvPr>
            <p:ph type="dt" sz="half" idx="2"/>
          </p:nvPr>
        </p:nvSpPr>
        <p:spPr>
          <a:xfrm>
            <a:off x="4415813" y="6376837"/>
            <a:ext cx="3407683" cy="184665"/>
          </a:xfrm>
        </p:spPr>
        <p:txBody>
          <a:bodyPr>
            <a:normAutofit fontScale="25000" lnSpcReduction="20000"/>
          </a:bodyPr>
          <a:lstStyle>
            <a:defPPr>
              <a:defRPr lang="da-DK"/>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a:spcAft>
                <a:spcPts val="800"/>
              </a:spcAft>
            </a:pPr>
            <a:fld id="{4925302C-8CC1-4F8E-AADF-EF86B2FE2A7A}" type="datetime3">
              <a:rPr lang="en-GB" smtClean="0"/>
              <a:pPr>
                <a:spcAft>
                  <a:spcPts val="800"/>
                </a:spcAft>
              </a:pPr>
              <a:t>3 March, 2026</a:t>
            </a:fld>
            <a:endParaRPr lang="en-GB"/>
          </a:p>
        </p:txBody>
      </p:sp>
    </p:spTree>
    <p:extLst>
      <p:ext uri="{BB962C8B-B14F-4D97-AF65-F5344CB8AC3E}">
        <p14:creationId xmlns:p14="http://schemas.microsoft.com/office/powerpoint/2010/main" val="403156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7E60-EA59-5FCF-A74B-C92B515D6D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612818-780F-F816-4503-E24B0FE164A2}"/>
              </a:ext>
            </a:extLst>
          </p:cNvPr>
          <p:cNvSpPr>
            <a:spLocks noGrp="1"/>
          </p:cNvSpPr>
          <p:nvPr>
            <p:ph type="title"/>
          </p:nvPr>
        </p:nvSpPr>
        <p:spPr>
          <a:xfrm>
            <a:off x="571372" y="841059"/>
            <a:ext cx="11049255" cy="558247"/>
          </a:xfrm>
        </p:spPr>
        <p:txBody>
          <a:bodyPr/>
          <a:lstStyle/>
          <a:p>
            <a:pPr algn="ctr"/>
            <a:r>
              <a:rPr lang="da-DK">
                <a:solidFill>
                  <a:prstClr val="black"/>
                </a:solidFill>
                <a:latin typeface="No5 "/>
              </a:rPr>
              <a:t>PAUSE og derefter…</a:t>
            </a:r>
            <a:br>
              <a:rPr lang="da-DK">
                <a:solidFill>
                  <a:prstClr val="black"/>
                </a:solidFill>
                <a:latin typeface="No5 "/>
              </a:rPr>
            </a:br>
            <a:endParaRPr lang="da-DK"/>
          </a:p>
        </p:txBody>
      </p:sp>
      <p:sp>
        <p:nvSpPr>
          <p:cNvPr id="3" name="Pladsholder til tekst 2">
            <a:extLst>
              <a:ext uri="{FF2B5EF4-FFF2-40B4-BE49-F238E27FC236}">
                <a16:creationId xmlns:a16="http://schemas.microsoft.com/office/drawing/2014/main" id="{256B3491-6FC2-D201-8970-DAE0630153F1}"/>
              </a:ext>
            </a:extLst>
          </p:cNvPr>
          <p:cNvSpPr>
            <a:spLocks noGrp="1"/>
          </p:cNvSpPr>
          <p:nvPr>
            <p:ph type="body" sz="quarter" idx="11"/>
          </p:nvPr>
        </p:nvSpPr>
        <p:spPr>
          <a:xfrm>
            <a:off x="5569527" y="1662128"/>
            <a:ext cx="6051101" cy="4544707"/>
          </a:xfrm>
        </p:spPr>
        <p:txBody>
          <a:bodyPr/>
          <a:lstStyle/>
          <a:p>
            <a:r>
              <a:rPr lang="da-DK" sz="2400" b="1">
                <a:latin typeface="No5 "/>
              </a:rPr>
              <a:t>…Projektets indsatser og materialer </a:t>
            </a:r>
          </a:p>
          <a:p>
            <a:r>
              <a:rPr lang="da-DK" b="1">
                <a:latin typeface="No5 "/>
              </a:rPr>
              <a:t>Indledende præsentation af hvordan arbejder vi i projektet v/ Thea</a:t>
            </a:r>
            <a:r>
              <a:rPr lang="da-DK" b="1">
                <a:latin typeface="No5 "/>
                <a:sym typeface="Wingdings" panose="05000000000000000000" pitchFamily="2" charset="2"/>
              </a:rPr>
              <a:t></a:t>
            </a:r>
            <a:endParaRPr lang="da-DK" b="1">
              <a:latin typeface="No5 "/>
            </a:endParaRPr>
          </a:p>
          <a:p>
            <a:pPr marL="285750" indent="-285750">
              <a:buFont typeface="Wingdings" panose="05000000000000000000" pitchFamily="2" charset="2"/>
              <a:buChar char="à"/>
            </a:pPr>
            <a:r>
              <a:rPr lang="da-DK">
                <a:sym typeface="Wingdings" panose="05000000000000000000" pitchFamily="2" charset="2"/>
              </a:rPr>
              <a:t>Det handler om, at vi frem til oktober 2026 skal lave ”tilbygninger og tilretninger” af allerede fundne indsatser og materialer. </a:t>
            </a:r>
          </a:p>
          <a:p>
            <a:pPr marL="285750" indent="-285750">
              <a:buFont typeface="Wingdings" panose="05000000000000000000" pitchFamily="2" charset="2"/>
              <a:buChar char="à"/>
            </a:pPr>
            <a:r>
              <a:rPr lang="da-DK">
                <a:sym typeface="Wingdings" panose="05000000000000000000" pitchFamily="2" charset="2"/>
              </a:rPr>
              <a:t>Vi evaluerer ved spørgeskema og på fælles lokale evalueringsdage</a:t>
            </a:r>
          </a:p>
          <a:p>
            <a:pPr marL="285750" indent="-285750">
              <a:buFont typeface="Wingdings" panose="05000000000000000000" pitchFamily="2" charset="2"/>
              <a:buChar char="à"/>
            </a:pPr>
            <a:r>
              <a:rPr lang="da-DK">
                <a:sym typeface="Wingdings" panose="05000000000000000000" pitchFamily="2" charset="2"/>
              </a:rPr>
              <a:t>Vi arbejder systematisk med 4 opmærksomheder</a:t>
            </a:r>
          </a:p>
          <a:p>
            <a:pPr marL="285750" indent="-285750">
              <a:buFont typeface="Wingdings" panose="05000000000000000000" pitchFamily="2" charset="2"/>
              <a:buChar char="à"/>
            </a:pPr>
            <a:r>
              <a:rPr lang="da-DK">
                <a:latin typeface="No5 "/>
                <a:sym typeface="Wingdings" panose="05000000000000000000" pitchFamily="2" charset="2"/>
              </a:rPr>
              <a:t>Kommunernes ungepaneler er til rådighed </a:t>
            </a:r>
            <a:endParaRPr lang="da-DK">
              <a:latin typeface="No5 "/>
            </a:endParaRPr>
          </a:p>
          <a:p>
            <a:endParaRPr lang="da-DK"/>
          </a:p>
        </p:txBody>
      </p:sp>
      <p:pic>
        <p:nvPicPr>
          <p:cNvPr id="7" name="Billede 6" descr="To kopper kaffe på træbord">
            <a:extLst>
              <a:ext uri="{FF2B5EF4-FFF2-40B4-BE49-F238E27FC236}">
                <a16:creationId xmlns:a16="http://schemas.microsoft.com/office/drawing/2014/main" id="{1E5663E9-2824-F322-FACE-09CAC0499BAF}"/>
              </a:ext>
            </a:extLst>
          </p:cNvPr>
          <p:cNvPicPr>
            <a:picLocks noChangeAspect="1"/>
          </p:cNvPicPr>
          <p:nvPr/>
        </p:nvPicPr>
        <p:blipFill>
          <a:blip r:embed="rId3" cstate="print">
            <a:extLst>
              <a:ext uri="{28A0092B-C50C-407E-A947-70E740481C1C}">
                <a14:useLocalDpi xmlns:a14="http://schemas.microsoft.com/office/drawing/2010/main" val="0"/>
              </a:ext>
            </a:extLst>
          </a:blip>
          <a:srcRect l="5398" r="7465"/>
          <a:stretch>
            <a:fillRect/>
          </a:stretch>
        </p:blipFill>
        <p:spPr>
          <a:xfrm>
            <a:off x="571372" y="1868785"/>
            <a:ext cx="4693356" cy="3589909"/>
          </a:xfrm>
          <a:prstGeom prst="rect">
            <a:avLst/>
          </a:prstGeom>
        </p:spPr>
      </p:pic>
    </p:spTree>
    <p:extLst>
      <p:ext uri="{BB962C8B-B14F-4D97-AF65-F5344CB8AC3E}">
        <p14:creationId xmlns:p14="http://schemas.microsoft.com/office/powerpoint/2010/main" val="36626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F1191-489A-1155-92B6-6D6510F0EC3C}"/>
              </a:ext>
            </a:extLst>
          </p:cNvPr>
          <p:cNvSpPr>
            <a:spLocks noGrp="1"/>
          </p:cNvSpPr>
          <p:nvPr>
            <p:ph type="title"/>
          </p:nvPr>
        </p:nvSpPr>
        <p:spPr>
          <a:xfrm>
            <a:off x="1030818" y="564094"/>
            <a:ext cx="10130365" cy="1425573"/>
          </a:xfrm>
        </p:spPr>
        <p:txBody>
          <a:bodyPr/>
          <a:lstStyle/>
          <a:p>
            <a:pPr fontAlgn="base"/>
            <a:r>
              <a:rPr lang="da-DK"/>
              <a:t>I evalueringen ”måler” vi ud fra p</a:t>
            </a:r>
            <a:r>
              <a:rPr lang="da-DK">
                <a:latin typeface="No5 Demibold" pitchFamily="2" charset="77"/>
              </a:rPr>
              <a:t>rojektets tre delmål</a:t>
            </a:r>
          </a:p>
        </p:txBody>
      </p:sp>
      <p:sp>
        <p:nvSpPr>
          <p:cNvPr id="3" name="Pladsholder til tekst 2">
            <a:extLst>
              <a:ext uri="{FF2B5EF4-FFF2-40B4-BE49-F238E27FC236}">
                <a16:creationId xmlns:a16="http://schemas.microsoft.com/office/drawing/2014/main" id="{99EF3196-C31C-70FF-E72E-352F8A1A127D}"/>
              </a:ext>
            </a:extLst>
          </p:cNvPr>
          <p:cNvSpPr>
            <a:spLocks noGrp="1"/>
          </p:cNvSpPr>
          <p:nvPr>
            <p:ph type="body" sz="quarter" idx="11"/>
          </p:nvPr>
        </p:nvSpPr>
        <p:spPr>
          <a:xfrm>
            <a:off x="1030817" y="1345810"/>
            <a:ext cx="3120000" cy="3120000"/>
          </a:xfrm>
          <a:prstGeom prst="roundRect">
            <a:avLst>
              <a:gd name="adj" fmla="val 4819"/>
            </a:avLst>
          </a:prstGeom>
          <a:solidFill>
            <a:schemeClr val="accent1">
              <a:lumMod val="50000"/>
              <a:lumOff val="50000"/>
            </a:schemeClr>
          </a:solidFill>
        </p:spPr>
        <p:txBody>
          <a:bodyPr lIns="192000" tIns="192000" rIns="192000" bIns="192000"/>
          <a:lstStyle/>
          <a:p>
            <a:pPr fontAlgn="base"/>
            <a:r>
              <a:rPr lang="da-DK" sz="2400" b="1">
                <a:latin typeface="No5 Demibold" pitchFamily="2" charset="77"/>
              </a:rPr>
              <a:t>1. De Unge</a:t>
            </a:r>
          </a:p>
          <a:p>
            <a:pPr fontAlgn="base"/>
            <a:r>
              <a:rPr lang="da-DK">
                <a:latin typeface="No5" pitchFamily="2" charset="77"/>
              </a:rPr>
              <a:t>At den enkelte unge lærer at mestre egen ordblindhed i forhold til at udvide sit valg- og handleperspektiv.</a:t>
            </a:r>
          </a:p>
          <a:p>
            <a:pPr fontAlgn="base"/>
            <a:endParaRPr lang="da-DK">
              <a:latin typeface="No5" pitchFamily="2" charset="77"/>
            </a:endParaRPr>
          </a:p>
        </p:txBody>
      </p:sp>
      <p:sp>
        <p:nvSpPr>
          <p:cNvPr id="4" name="Pladsholder til tekst 2">
            <a:extLst>
              <a:ext uri="{FF2B5EF4-FFF2-40B4-BE49-F238E27FC236}">
                <a16:creationId xmlns:a16="http://schemas.microsoft.com/office/drawing/2014/main" id="{4686ECF8-1986-7C42-02D0-E01FA720BBDB}"/>
              </a:ext>
            </a:extLst>
          </p:cNvPr>
          <p:cNvSpPr txBox="1">
            <a:spLocks/>
          </p:cNvSpPr>
          <p:nvPr/>
        </p:nvSpPr>
        <p:spPr>
          <a:xfrm>
            <a:off x="4620684" y="2484967"/>
            <a:ext cx="3001435" cy="3122085"/>
          </a:xfrm>
          <a:prstGeom prst="rect">
            <a:avLst/>
          </a:prstGeom>
        </p:spPr>
        <p:txBody>
          <a:bodyPr lIns="0" tIns="0" rIns="0" bIns="0"/>
          <a:lstStyle>
            <a:lvl1pPr marL="0" indent="0" algn="l" defTabSz="457200" rtl="0" eaLnBrk="1" latinLnBrk="0" hangingPunct="1">
              <a:spcBef>
                <a:spcPts val="1000"/>
              </a:spcBef>
              <a:spcAft>
                <a:spcPts val="0"/>
              </a:spcAft>
              <a:buClr>
                <a:schemeClr val="tx1"/>
              </a:buClr>
              <a:buFont typeface="Arial" panose="020B0604020202020204" pitchFamily="34" charset="0"/>
              <a:buNone/>
              <a:defRPr sz="1400" kern="1200">
                <a:solidFill>
                  <a:schemeClr val="tx1"/>
                </a:solidFill>
                <a:latin typeface="+mn-lt"/>
                <a:ea typeface="+mn-ea"/>
                <a:cs typeface="Arial" pitchFamily="34" charset="0"/>
              </a:defRPr>
            </a:lvl1pPr>
            <a:lvl2pPr marL="180975"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2pPr>
            <a:lvl3pPr marL="361950"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3pPr>
            <a:lvl4pPr marL="534988"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4pPr>
            <a:lvl5pPr marL="715963"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1333"/>
              </a:spcBef>
              <a:spcAft>
                <a:spcPts val="0"/>
              </a:spcAft>
              <a:buClr>
                <a:prstClr val="black"/>
              </a:buClr>
              <a:buSzTx/>
              <a:buFont typeface="Arial" panose="020B0604020202020204" pitchFamily="34" charset="0"/>
              <a:buNone/>
              <a:tabLst/>
              <a:defRPr/>
            </a:pPr>
            <a:endParaRPr kumimoji="0" lang="da-DK" sz="1867" b="0" i="0" u="none" strike="noStrike" kern="1200" cap="none" spc="0" normalizeH="0" baseline="0" noProof="0">
              <a:ln>
                <a:noFill/>
              </a:ln>
              <a:solidFill>
                <a:prstClr val="black"/>
              </a:solidFill>
              <a:effectLst/>
              <a:uLnTx/>
              <a:uFillTx/>
              <a:latin typeface="No5" pitchFamily="2" charset="77"/>
              <a:ea typeface="+mn-ea"/>
              <a:cs typeface="Arial" pitchFamily="34" charset="0"/>
            </a:endParaRPr>
          </a:p>
        </p:txBody>
      </p:sp>
      <p:sp>
        <p:nvSpPr>
          <p:cNvPr id="5" name="Pladsholder til tekst 2">
            <a:extLst>
              <a:ext uri="{FF2B5EF4-FFF2-40B4-BE49-F238E27FC236}">
                <a16:creationId xmlns:a16="http://schemas.microsoft.com/office/drawing/2014/main" id="{57B123EA-F3EC-075F-B0A1-29F4D4A4D0E2}"/>
              </a:ext>
            </a:extLst>
          </p:cNvPr>
          <p:cNvSpPr txBox="1">
            <a:spLocks/>
          </p:cNvSpPr>
          <p:nvPr/>
        </p:nvSpPr>
        <p:spPr>
          <a:xfrm>
            <a:off x="8159751" y="2484967"/>
            <a:ext cx="3001435" cy="3122085"/>
          </a:xfrm>
          <a:prstGeom prst="rect">
            <a:avLst/>
          </a:prstGeom>
        </p:spPr>
        <p:txBody>
          <a:bodyPr lIns="0" tIns="0" rIns="0" bIns="0"/>
          <a:lstStyle>
            <a:lvl1pPr marL="0" indent="0" algn="l" defTabSz="457200" rtl="0" eaLnBrk="1" latinLnBrk="0" hangingPunct="1">
              <a:spcBef>
                <a:spcPts val="1000"/>
              </a:spcBef>
              <a:spcAft>
                <a:spcPts val="0"/>
              </a:spcAft>
              <a:buClr>
                <a:schemeClr val="tx1"/>
              </a:buClr>
              <a:buFont typeface="Arial" panose="020B0604020202020204" pitchFamily="34" charset="0"/>
              <a:buNone/>
              <a:defRPr sz="1400" kern="1200">
                <a:solidFill>
                  <a:schemeClr val="tx1"/>
                </a:solidFill>
                <a:latin typeface="+mn-lt"/>
                <a:ea typeface="+mn-ea"/>
                <a:cs typeface="Arial" pitchFamily="34" charset="0"/>
              </a:defRPr>
            </a:lvl1pPr>
            <a:lvl2pPr marL="180975"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2pPr>
            <a:lvl3pPr marL="361950"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3pPr>
            <a:lvl4pPr marL="534988"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4pPr>
            <a:lvl5pPr marL="715963"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1333"/>
              </a:spcBef>
              <a:spcAft>
                <a:spcPts val="0"/>
              </a:spcAft>
              <a:buClr>
                <a:prstClr val="black"/>
              </a:buClr>
              <a:buSzTx/>
              <a:buFont typeface="Arial" panose="020B0604020202020204" pitchFamily="34" charset="0"/>
              <a:buNone/>
              <a:tabLst/>
              <a:defRPr/>
            </a:pPr>
            <a:endParaRPr kumimoji="0" lang="da-DK" sz="1867" b="0" i="0" u="none" strike="noStrike" kern="1200" cap="none" spc="0" normalizeH="0" baseline="0" noProof="0">
              <a:ln>
                <a:noFill/>
              </a:ln>
              <a:solidFill>
                <a:prstClr val="black"/>
              </a:solidFill>
              <a:effectLst/>
              <a:uLnTx/>
              <a:uFillTx/>
              <a:latin typeface="No5" pitchFamily="2" charset="77"/>
              <a:ea typeface="+mn-ea"/>
              <a:cs typeface="Arial" pitchFamily="34" charset="0"/>
            </a:endParaRPr>
          </a:p>
        </p:txBody>
      </p:sp>
      <p:sp>
        <p:nvSpPr>
          <p:cNvPr id="7" name="Pladsholder til tekst 2">
            <a:extLst>
              <a:ext uri="{FF2B5EF4-FFF2-40B4-BE49-F238E27FC236}">
                <a16:creationId xmlns:a16="http://schemas.microsoft.com/office/drawing/2014/main" id="{E33F325E-E153-F241-8F30-7BAFA46CEAB3}"/>
              </a:ext>
            </a:extLst>
          </p:cNvPr>
          <p:cNvSpPr txBox="1">
            <a:spLocks/>
          </p:cNvSpPr>
          <p:nvPr/>
        </p:nvSpPr>
        <p:spPr>
          <a:xfrm>
            <a:off x="8161869" y="2468034"/>
            <a:ext cx="3001435" cy="3122085"/>
          </a:xfrm>
          <a:prstGeom prst="rect">
            <a:avLst/>
          </a:prstGeom>
        </p:spPr>
        <p:txBody>
          <a:bodyPr lIns="0" tIns="0" rIns="0" bIns="0"/>
          <a:lstStyle>
            <a:lvl1pPr marL="0" indent="0" algn="l" defTabSz="457200" rtl="0" eaLnBrk="1" latinLnBrk="0" hangingPunct="1">
              <a:spcBef>
                <a:spcPts val="1000"/>
              </a:spcBef>
              <a:spcAft>
                <a:spcPts val="0"/>
              </a:spcAft>
              <a:buClr>
                <a:schemeClr val="tx1"/>
              </a:buClr>
              <a:buFont typeface="Arial" panose="020B0604020202020204" pitchFamily="34" charset="0"/>
              <a:buNone/>
              <a:defRPr sz="1400" kern="1200">
                <a:solidFill>
                  <a:schemeClr val="tx1"/>
                </a:solidFill>
                <a:latin typeface="+mn-lt"/>
                <a:ea typeface="+mn-ea"/>
                <a:cs typeface="Arial" pitchFamily="34" charset="0"/>
              </a:defRPr>
            </a:lvl1pPr>
            <a:lvl2pPr marL="180975"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2pPr>
            <a:lvl3pPr marL="361950"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3pPr>
            <a:lvl4pPr marL="534988"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4pPr>
            <a:lvl5pPr marL="715963"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1333"/>
              </a:spcBef>
              <a:spcAft>
                <a:spcPts val="0"/>
              </a:spcAft>
              <a:buClr>
                <a:prstClr val="black"/>
              </a:buClr>
              <a:buSzTx/>
              <a:buFont typeface="Arial" panose="020B0604020202020204" pitchFamily="34" charset="0"/>
              <a:buNone/>
              <a:tabLst/>
              <a:defRPr/>
            </a:pPr>
            <a:endParaRPr kumimoji="0" lang="da-DK" sz="1867" b="0" i="0" u="none" strike="noStrike" kern="1200" cap="none" spc="0" normalizeH="0" baseline="0" noProof="0">
              <a:ln>
                <a:noFill/>
              </a:ln>
              <a:solidFill>
                <a:prstClr val="black"/>
              </a:solidFill>
              <a:effectLst/>
              <a:uLnTx/>
              <a:uFillTx/>
              <a:latin typeface="No5" pitchFamily="2" charset="77"/>
              <a:ea typeface="+mn-ea"/>
              <a:cs typeface="Arial" pitchFamily="34" charset="0"/>
            </a:endParaRPr>
          </a:p>
        </p:txBody>
      </p:sp>
      <p:sp>
        <p:nvSpPr>
          <p:cNvPr id="9" name="Pladsholder til tekst 2">
            <a:extLst>
              <a:ext uri="{FF2B5EF4-FFF2-40B4-BE49-F238E27FC236}">
                <a16:creationId xmlns:a16="http://schemas.microsoft.com/office/drawing/2014/main" id="{B55B2F38-B556-FCB0-9050-CF0B1001096B}"/>
              </a:ext>
            </a:extLst>
          </p:cNvPr>
          <p:cNvSpPr txBox="1">
            <a:spLocks/>
          </p:cNvSpPr>
          <p:nvPr/>
        </p:nvSpPr>
        <p:spPr>
          <a:xfrm>
            <a:off x="4536000" y="1359663"/>
            <a:ext cx="3120000" cy="3120000"/>
          </a:xfrm>
          <a:prstGeom prst="roundRect">
            <a:avLst>
              <a:gd name="adj" fmla="val 4819"/>
            </a:avLst>
          </a:prstGeom>
          <a:solidFill>
            <a:schemeClr val="accent2">
              <a:lumMod val="25000"/>
            </a:schemeClr>
          </a:solidFill>
        </p:spPr>
        <p:txBody>
          <a:bodyPr lIns="192000" tIns="192000" rIns="192000" bIns="192000"/>
          <a:lstStyle>
            <a:lvl1pPr marL="0" indent="0" algn="l" defTabSz="457200" rtl="0" eaLnBrk="1" latinLnBrk="0" hangingPunct="1">
              <a:spcBef>
                <a:spcPts val="1000"/>
              </a:spcBef>
              <a:spcAft>
                <a:spcPts val="0"/>
              </a:spcAft>
              <a:buClr>
                <a:schemeClr val="tx1"/>
              </a:buClr>
              <a:buFont typeface="Arial" panose="020B0604020202020204" pitchFamily="34" charset="0"/>
              <a:buNone/>
              <a:defRPr sz="1400" kern="1200">
                <a:solidFill>
                  <a:schemeClr val="tx1"/>
                </a:solidFill>
                <a:latin typeface="+mn-lt"/>
                <a:ea typeface="+mn-ea"/>
                <a:cs typeface="Arial" pitchFamily="34" charset="0"/>
              </a:defRPr>
            </a:lvl1pPr>
            <a:lvl2pPr marL="180975"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2pPr>
            <a:lvl3pPr marL="361950"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3pPr>
            <a:lvl4pPr marL="534988"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4pPr>
            <a:lvl5pPr marL="715963"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1333"/>
              </a:spcBef>
              <a:spcAft>
                <a:spcPts val="0"/>
              </a:spcAft>
              <a:buClr>
                <a:prstClr val="black"/>
              </a:buClr>
              <a:buSzTx/>
              <a:buFont typeface="Arial" panose="020B0604020202020204" pitchFamily="34" charset="0"/>
              <a:buNone/>
              <a:tabLst/>
              <a:defRPr/>
            </a:pPr>
            <a:r>
              <a:rPr kumimoji="0" lang="da-DK" sz="2400" b="1" i="0" u="none" strike="noStrike" kern="1200" cap="none" spc="0" normalizeH="0" baseline="0" noProof="0">
                <a:ln>
                  <a:noFill/>
                </a:ln>
                <a:solidFill>
                  <a:srgbClr val="005447">
                    <a:lumMod val="50000"/>
                    <a:lumOff val="50000"/>
                  </a:srgbClr>
                </a:solidFill>
                <a:effectLst/>
                <a:uLnTx/>
                <a:uFillTx/>
                <a:latin typeface="No5 Demibold" pitchFamily="2" charset="77"/>
                <a:ea typeface="+mn-ea"/>
                <a:cs typeface="Arial" pitchFamily="34" charset="0"/>
              </a:rPr>
              <a:t>2. Professionelle</a:t>
            </a:r>
          </a:p>
          <a:p>
            <a:pPr marL="0" marR="0" lvl="0" indent="0" algn="l" defTabSz="609585" rtl="0" eaLnBrk="1" fontAlgn="base" latinLnBrk="0" hangingPunct="1">
              <a:lnSpc>
                <a:spcPct val="100000"/>
              </a:lnSpc>
              <a:spcBef>
                <a:spcPts val="1333"/>
              </a:spcBef>
              <a:spcAft>
                <a:spcPts val="0"/>
              </a:spcAft>
              <a:buClr>
                <a:prstClr val="black"/>
              </a:buClr>
              <a:buSzTx/>
              <a:buFont typeface="Arial" panose="020B0604020202020204" pitchFamily="34" charset="0"/>
              <a:buNone/>
              <a:tabLst/>
              <a:defRPr/>
            </a:pPr>
            <a:r>
              <a:rPr kumimoji="0" lang="da-DK" sz="1867" b="0" i="0" u="none" strike="noStrike" kern="1200" cap="none" spc="0" normalizeH="0" baseline="0" noProof="0">
                <a:ln>
                  <a:noFill/>
                </a:ln>
                <a:solidFill>
                  <a:srgbClr val="005447">
                    <a:lumMod val="50000"/>
                    <a:lumOff val="50000"/>
                  </a:srgbClr>
                </a:solidFill>
                <a:effectLst/>
                <a:uLnTx/>
                <a:uFillTx/>
                <a:latin typeface="No5" pitchFamily="2" charset="77"/>
                <a:ea typeface="+mn-ea"/>
                <a:cs typeface="Arial" pitchFamily="34" charset="0"/>
              </a:rPr>
              <a:t>At KUI-vejledere og </a:t>
            </a:r>
            <a:r>
              <a:rPr lang="da-DK" sz="1867">
                <a:solidFill>
                  <a:srgbClr val="005447">
                    <a:lumMod val="50000"/>
                    <a:lumOff val="50000"/>
                  </a:srgbClr>
                </a:solidFill>
                <a:latin typeface="No5" pitchFamily="2" charset="77"/>
              </a:rPr>
              <a:t>LÆS-vejledere</a:t>
            </a:r>
            <a:r>
              <a:rPr kumimoji="0" lang="da-DK" sz="1867" b="0" i="0" u="none" strike="noStrike" kern="1200" cap="none" spc="0" normalizeH="0" baseline="0" noProof="0">
                <a:ln>
                  <a:noFill/>
                </a:ln>
                <a:solidFill>
                  <a:srgbClr val="005447">
                    <a:lumMod val="50000"/>
                    <a:lumOff val="50000"/>
                  </a:srgbClr>
                </a:solidFill>
                <a:effectLst/>
                <a:uLnTx/>
                <a:uFillTx/>
                <a:latin typeface="No5" pitchFamily="2" charset="77"/>
                <a:ea typeface="+mn-ea"/>
                <a:cs typeface="Arial" pitchFamily="34" charset="0"/>
              </a:rPr>
              <a:t>, som den unge møder i skole og uddannelse, sammen kan understøtte denne mestring.</a:t>
            </a:r>
          </a:p>
        </p:txBody>
      </p:sp>
      <p:sp>
        <p:nvSpPr>
          <p:cNvPr id="10" name="Pladsholder til tekst 2">
            <a:extLst>
              <a:ext uri="{FF2B5EF4-FFF2-40B4-BE49-F238E27FC236}">
                <a16:creationId xmlns:a16="http://schemas.microsoft.com/office/drawing/2014/main" id="{99E43FA2-6345-3847-D160-EF97E6E9C564}"/>
              </a:ext>
            </a:extLst>
          </p:cNvPr>
          <p:cNvSpPr txBox="1">
            <a:spLocks/>
          </p:cNvSpPr>
          <p:nvPr/>
        </p:nvSpPr>
        <p:spPr>
          <a:xfrm>
            <a:off x="8041182" y="1345810"/>
            <a:ext cx="3120000" cy="3120000"/>
          </a:xfrm>
          <a:prstGeom prst="roundRect">
            <a:avLst>
              <a:gd name="adj" fmla="val 4819"/>
            </a:avLst>
          </a:prstGeom>
          <a:solidFill>
            <a:schemeClr val="accent2"/>
          </a:solidFill>
        </p:spPr>
        <p:txBody>
          <a:bodyPr lIns="192000" tIns="192000" rIns="192000" bIns="192000"/>
          <a:lstStyle>
            <a:lvl1pPr marL="0" indent="0" algn="l" defTabSz="457200" rtl="0" eaLnBrk="1" latinLnBrk="0" hangingPunct="1">
              <a:spcBef>
                <a:spcPts val="1000"/>
              </a:spcBef>
              <a:spcAft>
                <a:spcPts val="0"/>
              </a:spcAft>
              <a:buClr>
                <a:schemeClr val="tx1"/>
              </a:buClr>
              <a:buFont typeface="Arial" panose="020B0604020202020204" pitchFamily="34" charset="0"/>
              <a:buNone/>
              <a:defRPr sz="1400" kern="1200">
                <a:solidFill>
                  <a:schemeClr val="tx1"/>
                </a:solidFill>
                <a:latin typeface="+mn-lt"/>
                <a:ea typeface="+mn-ea"/>
                <a:cs typeface="Arial" pitchFamily="34" charset="0"/>
              </a:defRPr>
            </a:lvl1pPr>
            <a:lvl2pPr marL="180975"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2pPr>
            <a:lvl3pPr marL="361950"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3pPr>
            <a:lvl4pPr marL="534988"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4pPr>
            <a:lvl5pPr marL="715963" indent="0" algn="l" defTabSz="457200" rtl="0" eaLnBrk="1" latinLnBrk="0" hangingPunct="1">
              <a:spcBef>
                <a:spcPts val="1000"/>
              </a:spcBef>
              <a:spcAft>
                <a:spcPts val="0"/>
              </a:spcAft>
              <a:buClr>
                <a:schemeClr val="tx1"/>
              </a:buClr>
              <a:buFont typeface="Wingdings" pitchFamily="2" charset="2"/>
              <a:buNone/>
              <a:defRPr sz="14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1333"/>
              </a:spcBef>
              <a:spcAft>
                <a:spcPts val="0"/>
              </a:spcAft>
              <a:buClr>
                <a:prstClr val="black"/>
              </a:buClr>
              <a:buSzTx/>
              <a:buFont typeface="Arial" panose="020B0604020202020204" pitchFamily="34" charset="0"/>
              <a:buNone/>
              <a:tabLst/>
              <a:defRPr/>
            </a:pPr>
            <a:r>
              <a:rPr kumimoji="0" lang="da-DK" sz="2400" b="1" i="0" u="none" strike="noStrike" kern="1200" cap="none" spc="0" normalizeH="0" baseline="0" noProof="0">
                <a:ln>
                  <a:noFill/>
                </a:ln>
                <a:solidFill>
                  <a:prstClr val="black"/>
                </a:solidFill>
                <a:effectLst/>
                <a:uLnTx/>
                <a:uFillTx/>
                <a:latin typeface="No5 Demibold" pitchFamily="2" charset="77"/>
                <a:ea typeface="+mn-ea"/>
                <a:cs typeface="Arial" pitchFamily="34" charset="0"/>
              </a:rPr>
              <a:t>3. Forældre</a:t>
            </a:r>
          </a:p>
          <a:p>
            <a:pPr marL="0" marR="0" lvl="0" indent="0" algn="l" defTabSz="609585" rtl="0" eaLnBrk="1" fontAlgn="base" latinLnBrk="0" hangingPunct="1">
              <a:lnSpc>
                <a:spcPct val="100000"/>
              </a:lnSpc>
              <a:spcBef>
                <a:spcPts val="1333"/>
              </a:spcBef>
              <a:spcAft>
                <a:spcPts val="0"/>
              </a:spcAft>
              <a:buClr>
                <a:prstClr val="black"/>
              </a:buClr>
              <a:buSzTx/>
              <a:buFont typeface="Arial" panose="020B0604020202020204" pitchFamily="34" charset="0"/>
              <a:buNone/>
              <a:tabLst/>
              <a:defRPr/>
            </a:pPr>
            <a:r>
              <a:rPr kumimoji="0" lang="da-DK" sz="1867" b="0" i="0" u="none" strike="noStrike" kern="1200" cap="none" spc="0" normalizeH="0" baseline="0" noProof="0">
                <a:ln>
                  <a:noFill/>
                </a:ln>
                <a:solidFill>
                  <a:prstClr val="black"/>
                </a:solidFill>
                <a:effectLst/>
                <a:uLnTx/>
                <a:uFillTx/>
                <a:latin typeface="No5" pitchFamily="2" charset="77"/>
                <a:ea typeface="+mn-ea"/>
                <a:cs typeface="Arial" pitchFamily="34" charset="0"/>
              </a:rPr>
              <a:t>At forældre får viden, indsigt og kompetencer til at være en ressource i den unges udviklingsproces.</a:t>
            </a:r>
          </a:p>
        </p:txBody>
      </p:sp>
      <p:sp>
        <p:nvSpPr>
          <p:cNvPr id="12" name="Taleboble: rektangel med afrundede hjørner 11">
            <a:extLst>
              <a:ext uri="{FF2B5EF4-FFF2-40B4-BE49-F238E27FC236}">
                <a16:creationId xmlns:a16="http://schemas.microsoft.com/office/drawing/2014/main" id="{2990165E-F61C-0B15-364A-C1B943946F71}"/>
              </a:ext>
            </a:extLst>
          </p:cNvPr>
          <p:cNvSpPr/>
          <p:nvPr/>
        </p:nvSpPr>
        <p:spPr>
          <a:xfrm>
            <a:off x="7477755" y="4839850"/>
            <a:ext cx="4409440" cy="1178560"/>
          </a:xfrm>
          <a:prstGeom prst="wedgeRoundRectCallout">
            <a:avLst>
              <a:gd name="adj1" fmla="val -61700"/>
              <a:gd name="adj2" fmla="val -47532"/>
              <a:gd name="adj3" fmla="val 16667"/>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da-DK" b="1" i="0" u="none" strike="noStrike" kern="1200" cap="none" spc="0" normalizeH="0" baseline="0" noProof="0">
                <a:ln>
                  <a:noFill/>
                </a:ln>
                <a:solidFill>
                  <a:prstClr val="black"/>
                </a:solidFill>
                <a:effectLst/>
                <a:uLnTx/>
                <a:uFillTx/>
                <a:latin typeface="No5 Demibold" pitchFamily="2" charset="77"/>
                <a:ea typeface="+mj-ea"/>
                <a:cs typeface="Arial" pitchFamily="34" charset="0"/>
              </a:rPr>
              <a:t>I vil modtage et spørgeskema i oktober</a:t>
            </a:r>
            <a:endParaRPr lang="da-DK" b="1">
              <a:solidFill>
                <a:prstClr val="black"/>
              </a:solidFill>
              <a:latin typeface="No5 Demibold" pitchFamily="2" charset="77"/>
              <a:ea typeface="+mj-ea"/>
              <a:cs typeface="Arial" pitchFamily="34" charset="0"/>
            </a:endParaRPr>
          </a:p>
          <a:p>
            <a:pPr algn="ctr"/>
            <a:r>
              <a:rPr lang="da-DK" b="1">
                <a:solidFill>
                  <a:prstClr val="black"/>
                </a:solidFill>
                <a:latin typeface="No5 Demibold" pitchFamily="2" charset="77"/>
                <a:ea typeface="+mj-ea"/>
                <a:cs typeface="Arial" pitchFamily="34" charset="0"/>
              </a:rPr>
              <a:t>Og I skal deltage i en lokal evalueringsdag i slut november</a:t>
            </a:r>
            <a:endParaRPr lang="da-DK" sz="1200"/>
          </a:p>
        </p:txBody>
      </p:sp>
      <p:pic>
        <p:nvPicPr>
          <p:cNvPr id="13" name="Grafik 12" descr="Ambition med massiv udfyldning">
            <a:extLst>
              <a:ext uri="{FF2B5EF4-FFF2-40B4-BE49-F238E27FC236}">
                <a16:creationId xmlns:a16="http://schemas.microsoft.com/office/drawing/2014/main" id="{72508F8B-D7DF-D7D2-7B0C-374C340C1D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3640" y="4125088"/>
            <a:ext cx="1893322" cy="1893322"/>
          </a:xfrm>
          <a:prstGeom prst="rect">
            <a:avLst/>
          </a:prstGeom>
        </p:spPr>
      </p:pic>
      <p:pic>
        <p:nvPicPr>
          <p:cNvPr id="17" name="Grafik 16" descr="Ternet flag med massiv udfyldning">
            <a:extLst>
              <a:ext uri="{FF2B5EF4-FFF2-40B4-BE49-F238E27FC236}">
                <a16:creationId xmlns:a16="http://schemas.microsoft.com/office/drawing/2014/main" id="{DFAA0332-BDF7-0748-0B0B-0395E80962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365" y="4405185"/>
            <a:ext cx="1531917" cy="1531917"/>
          </a:xfrm>
          <a:prstGeom prst="rect">
            <a:avLst/>
          </a:prstGeom>
        </p:spPr>
      </p:pic>
      <p:pic>
        <p:nvPicPr>
          <p:cNvPr id="19" name="Grafik 18" descr="Ambition med massiv udfyldning">
            <a:extLst>
              <a:ext uri="{FF2B5EF4-FFF2-40B4-BE49-F238E27FC236}">
                <a16:creationId xmlns:a16="http://schemas.microsoft.com/office/drawing/2014/main" id="{21D1F5EC-7452-DFE3-066E-C2DF11CCE1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581" y="4528743"/>
            <a:ext cx="1679138" cy="1679138"/>
          </a:xfrm>
          <a:prstGeom prst="rect">
            <a:avLst/>
          </a:prstGeom>
        </p:spPr>
      </p:pic>
      <p:pic>
        <p:nvPicPr>
          <p:cNvPr id="20" name="Grafik 19" descr="Ambition med massiv udfyldning">
            <a:extLst>
              <a:ext uri="{FF2B5EF4-FFF2-40B4-BE49-F238E27FC236}">
                <a16:creationId xmlns:a16="http://schemas.microsoft.com/office/drawing/2014/main" id="{85C22CB7-9F93-EF44-7098-855E2041A8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8154" y="3953154"/>
            <a:ext cx="2217656" cy="2217656"/>
          </a:xfrm>
          <a:prstGeom prst="rect">
            <a:avLst/>
          </a:prstGeom>
        </p:spPr>
      </p:pic>
    </p:spTree>
    <p:extLst>
      <p:ext uri="{BB962C8B-B14F-4D97-AF65-F5344CB8AC3E}">
        <p14:creationId xmlns:p14="http://schemas.microsoft.com/office/powerpoint/2010/main" val="1351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9">
                                            <p:bg/>
                                          </p:spTgt>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additive="base">
                                        <p:cTn id="2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anim calcmode="lin" valueType="num">
                                      <p:cBhvr additive="base">
                                        <p:cTn id="35"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
                                            <p:bg/>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additive="base">
                                        <p:cTn id="3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0">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 calcmode="lin" valueType="num">
                                      <p:cBhvr additive="base">
                                        <p:cTn id="4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9" grpId="0" build="allAtOnce" animBg="1"/>
      <p:bldP spid="10" grpId="0" build="allAtOnce"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Række af grå sten med hvid stribe">
            <a:extLst>
              <a:ext uri="{FF2B5EF4-FFF2-40B4-BE49-F238E27FC236}">
                <a16:creationId xmlns:a16="http://schemas.microsoft.com/office/drawing/2014/main" id="{0AE2CD8F-B111-312C-63DE-7A2C184F4F9D}"/>
              </a:ext>
            </a:extLst>
          </p:cNvPr>
          <p:cNvPicPr>
            <a:picLocks noChangeAspect="1"/>
          </p:cNvPicPr>
          <p:nvPr/>
        </p:nvPicPr>
        <p:blipFill>
          <a:blip r:embed="rId2" cstate="print">
            <a:duotone>
              <a:schemeClr val="accent4">
                <a:shade val="45000"/>
                <a:satMod val="135000"/>
              </a:schemeClr>
              <a:prstClr val="white"/>
            </a:duotone>
            <a:alphaModFix amt="85000"/>
            <a:extLst>
              <a:ext uri="{28A0092B-C50C-407E-A947-70E740481C1C}">
                <a14:useLocalDpi xmlns:a14="http://schemas.microsoft.com/office/drawing/2010/main" val="0"/>
              </a:ext>
            </a:extLst>
          </a:blip>
          <a:srcRect t="11840" r="4" b="4331"/>
          <a:stretch>
            <a:fillRect/>
          </a:stretch>
        </p:blipFill>
        <p:spPr>
          <a:xfrm>
            <a:off x="-46996" y="-5"/>
            <a:ext cx="12255685" cy="6858005"/>
          </a:xfrm>
          <a:prstGeom prst="rect">
            <a:avLst/>
          </a:prstGeom>
          <a:noFill/>
        </p:spPr>
      </p:pic>
      <p:sp>
        <p:nvSpPr>
          <p:cNvPr id="6" name="Titel 5">
            <a:extLst>
              <a:ext uri="{FF2B5EF4-FFF2-40B4-BE49-F238E27FC236}">
                <a16:creationId xmlns:a16="http://schemas.microsoft.com/office/drawing/2014/main" id="{F495345D-5C5D-D8FA-F957-9900FECAC63C}"/>
              </a:ext>
            </a:extLst>
          </p:cNvPr>
          <p:cNvSpPr>
            <a:spLocks noGrp="1"/>
          </p:cNvSpPr>
          <p:nvPr>
            <p:ph type="title"/>
          </p:nvPr>
        </p:nvSpPr>
        <p:spPr>
          <a:xfrm>
            <a:off x="731520" y="497841"/>
            <a:ext cx="10429665" cy="601134"/>
          </a:xfrm>
        </p:spPr>
        <p:txBody>
          <a:bodyPr/>
          <a:lstStyle/>
          <a:p>
            <a:r>
              <a:rPr lang="da-DK">
                <a:solidFill>
                  <a:prstClr val="black"/>
                </a:solidFill>
                <a:latin typeface="No5 Demibold" pitchFamily="2" charset="77"/>
                <a:cs typeface="Arial"/>
              </a:rPr>
              <a:t>Formål med de lokale evalueringsdage i november </a:t>
            </a:r>
            <a:r>
              <a:rPr lang="da-DK">
                <a:solidFill>
                  <a:prstClr val="black"/>
                </a:solidFill>
                <a:cs typeface="Arial"/>
              </a:rPr>
              <a:t>2026</a:t>
            </a:r>
            <a:br>
              <a:rPr lang="da-DK" sz="1600">
                <a:latin typeface="No5 "/>
              </a:rPr>
            </a:br>
            <a:endParaRPr lang="da-DK"/>
          </a:p>
        </p:txBody>
      </p:sp>
      <p:sp>
        <p:nvSpPr>
          <p:cNvPr id="8" name="Pladsholder til indhold 7">
            <a:extLst>
              <a:ext uri="{FF2B5EF4-FFF2-40B4-BE49-F238E27FC236}">
                <a16:creationId xmlns:a16="http://schemas.microsoft.com/office/drawing/2014/main" id="{ED659A7F-34B3-8D27-FB58-F73845A1CAA6}"/>
              </a:ext>
            </a:extLst>
          </p:cNvPr>
          <p:cNvSpPr>
            <a:spLocks noGrp="1"/>
          </p:cNvSpPr>
          <p:nvPr>
            <p:ph sz="quarter" idx="12"/>
          </p:nvPr>
        </p:nvSpPr>
        <p:spPr>
          <a:xfrm>
            <a:off x="8213090" y="3573031"/>
            <a:ext cx="3168135" cy="2682273"/>
          </a:xfrm>
          <a:ln w="57150">
            <a:solidFill>
              <a:schemeClr val="accent1"/>
            </a:solidFill>
          </a:ln>
        </p:spPr>
        <p:txBody>
          <a:bodyPr anchor="ctr"/>
          <a:lstStyle/>
          <a:p>
            <a:r>
              <a:rPr lang="da-DK" sz="2000" err="1">
                <a:latin typeface="No5 "/>
              </a:rPr>
              <a:t>KP´s</a:t>
            </a:r>
            <a:r>
              <a:rPr lang="da-DK" sz="2000">
                <a:latin typeface="No5 "/>
              </a:rPr>
              <a:t> arbejde med at kvalificere og justere materialerne og udvikle udkast til e-læringsprodukter i samarbejde med kommunetovholderne </a:t>
            </a:r>
            <a:endParaRPr lang="da-DK" sz="1600">
              <a:latin typeface="No5 "/>
              <a:cs typeface="Arial"/>
            </a:endParaRPr>
          </a:p>
        </p:txBody>
      </p:sp>
      <p:sp>
        <p:nvSpPr>
          <p:cNvPr id="11" name="Pil: højre 10">
            <a:extLst>
              <a:ext uri="{FF2B5EF4-FFF2-40B4-BE49-F238E27FC236}">
                <a16:creationId xmlns:a16="http://schemas.microsoft.com/office/drawing/2014/main" id="{7E150E0E-0BAF-5CF2-D49E-710FD4094343}"/>
              </a:ext>
            </a:extLst>
          </p:cNvPr>
          <p:cNvSpPr/>
          <p:nvPr/>
        </p:nvSpPr>
        <p:spPr>
          <a:xfrm>
            <a:off x="7268589" y="6036685"/>
            <a:ext cx="1323849" cy="5893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aleboble: rektangel med afrundede hjørner 1">
            <a:extLst>
              <a:ext uri="{FF2B5EF4-FFF2-40B4-BE49-F238E27FC236}">
                <a16:creationId xmlns:a16="http://schemas.microsoft.com/office/drawing/2014/main" id="{9D374952-90C3-04CF-60B6-1ED85BE176DB}"/>
              </a:ext>
            </a:extLst>
          </p:cNvPr>
          <p:cNvSpPr/>
          <p:nvPr/>
        </p:nvSpPr>
        <p:spPr>
          <a:xfrm>
            <a:off x="243841" y="1361440"/>
            <a:ext cx="9591040" cy="1231882"/>
          </a:xfrm>
          <a:prstGeom prst="wedgeRoundRectCallout">
            <a:avLst>
              <a:gd name="adj1" fmla="val -36869"/>
              <a:gd name="adj2" fmla="val -77204"/>
              <a:gd name="adj3" fmla="val 16667"/>
            </a:avLst>
          </a:prstGeom>
          <a:solidFill>
            <a:schemeClr val="accent5">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a:latin typeface="No5" pitchFamily="50" charset="0"/>
              </a:rPr>
              <a:t>Formålet er i tråd med projektets udgangspunkt at være et samarbejdsprojekt, hvor deltagerne i kommunerne er udførende på afprøvning og udvikling af praksisrelevante materialer og indsatser. Og KP-fagpersoner udvikler, justerer og er garant for kvaliteten og for den e-læring er udvikles</a:t>
            </a:r>
          </a:p>
        </p:txBody>
      </p:sp>
      <p:sp>
        <p:nvSpPr>
          <p:cNvPr id="9" name="Pladsholder til indhold 8">
            <a:extLst>
              <a:ext uri="{FF2B5EF4-FFF2-40B4-BE49-F238E27FC236}">
                <a16:creationId xmlns:a16="http://schemas.microsoft.com/office/drawing/2014/main" id="{1119FC3D-B711-0D89-431F-52A0615EE639}"/>
              </a:ext>
            </a:extLst>
          </p:cNvPr>
          <p:cNvSpPr>
            <a:spLocks noGrp="1"/>
          </p:cNvSpPr>
          <p:nvPr>
            <p:ph sz="quarter" idx="13"/>
          </p:nvPr>
        </p:nvSpPr>
        <p:spPr>
          <a:xfrm>
            <a:off x="4439920" y="3449461"/>
            <a:ext cx="3168135" cy="2696617"/>
          </a:xfrm>
          <a:ln w="57150">
            <a:solidFill>
              <a:schemeClr val="accent6"/>
            </a:solidFill>
          </a:ln>
        </p:spPr>
        <p:txBody>
          <a:bodyPr anchor="ctr"/>
          <a:lstStyle/>
          <a:p>
            <a:r>
              <a:rPr lang="da-DK" sz="2000">
                <a:latin typeface="No5 "/>
              </a:rPr>
              <a:t>KP får indsamlet LÆS- og KUI-deltagernes input og vurdering af materialerne og gennemførte afprøvninger </a:t>
            </a:r>
          </a:p>
          <a:p>
            <a:r>
              <a:rPr lang="da-DK" sz="2000">
                <a:latin typeface="No5 "/>
              </a:rPr>
              <a:t>med henblik på….</a:t>
            </a:r>
            <a:endParaRPr lang="da-DK" sz="2000"/>
          </a:p>
        </p:txBody>
      </p:sp>
      <p:sp>
        <p:nvSpPr>
          <p:cNvPr id="10" name="Pil: højre 9">
            <a:extLst>
              <a:ext uri="{FF2B5EF4-FFF2-40B4-BE49-F238E27FC236}">
                <a16:creationId xmlns:a16="http://schemas.microsoft.com/office/drawing/2014/main" id="{AE22DA00-B43D-66FD-2115-E3734B718B42}"/>
              </a:ext>
            </a:extLst>
          </p:cNvPr>
          <p:cNvSpPr/>
          <p:nvPr/>
        </p:nvSpPr>
        <p:spPr>
          <a:xfrm>
            <a:off x="3533453" y="5906530"/>
            <a:ext cx="1323849" cy="5893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Pladsholder til indhold 8">
            <a:extLst>
              <a:ext uri="{FF2B5EF4-FFF2-40B4-BE49-F238E27FC236}">
                <a16:creationId xmlns:a16="http://schemas.microsoft.com/office/drawing/2014/main" id="{1946BED8-3509-F04A-F7C3-B6F0264B3492}"/>
              </a:ext>
            </a:extLst>
          </p:cNvPr>
          <p:cNvSpPr txBox="1">
            <a:spLocks/>
          </p:cNvSpPr>
          <p:nvPr/>
        </p:nvSpPr>
        <p:spPr>
          <a:xfrm>
            <a:off x="670560" y="3276466"/>
            <a:ext cx="3168135" cy="2727097"/>
          </a:xfrm>
          <a:prstGeom prst="rect">
            <a:avLst/>
          </a:prstGeom>
          <a:ln w="57150">
            <a:solidFill>
              <a:schemeClr val="accent5">
                <a:lumMod val="40000"/>
                <a:lumOff val="60000"/>
              </a:schemeClr>
            </a:solidFill>
          </a:ln>
        </p:spPr>
        <p:txBody>
          <a:bodyPr anchor="ctr"/>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sz="2000">
                <a:latin typeface="No5 "/>
              </a:rPr>
              <a:t>At LÆS- og KUI-deltagerne reflekterer, videndeler og giver hinanden feedback </a:t>
            </a:r>
          </a:p>
          <a:p>
            <a:r>
              <a:rPr lang="da-DK" sz="2000">
                <a:latin typeface="No5 "/>
              </a:rPr>
              <a:t>med henblik på…</a:t>
            </a:r>
            <a:endParaRPr lang="da-DK" sz="2000"/>
          </a:p>
        </p:txBody>
      </p:sp>
    </p:spTree>
    <p:extLst>
      <p:ext uri="{BB962C8B-B14F-4D97-AF65-F5344CB8AC3E}">
        <p14:creationId xmlns:p14="http://schemas.microsoft.com/office/powerpoint/2010/main" val="257531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barn(inVertical)">
                                      <p:cBhvr>
                                        <p:cTn id="21" dur="500"/>
                                        <p:tgtEl>
                                          <p:spTgt spid="9">
                                            <p:bg/>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barn(inVertical)">
                                      <p:cBhvr>
                                        <p:cTn id="32" dur="500"/>
                                        <p:tgtEl>
                                          <p:spTgt spid="8">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11" grpId="0" animBg="1"/>
      <p:bldP spid="9" grpId="0" build="allAtOnce" animBg="1"/>
      <p:bldP spid="10" grpId="0" animBg="1"/>
      <p:bldP spid="3"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59C9B9-17AD-0280-96C2-1499C92D52C9}"/>
              </a:ext>
            </a:extLst>
          </p:cNvPr>
          <p:cNvSpPr>
            <a:spLocks noGrp="1"/>
          </p:cNvSpPr>
          <p:nvPr>
            <p:ph type="title"/>
          </p:nvPr>
        </p:nvSpPr>
        <p:spPr>
          <a:xfrm>
            <a:off x="467360" y="533135"/>
            <a:ext cx="11250730" cy="492104"/>
          </a:xfrm>
        </p:spPr>
        <p:txBody>
          <a:bodyPr/>
          <a:lstStyle/>
          <a:p>
            <a:pPr algn="ctr"/>
            <a:r>
              <a:rPr lang="da-DK"/>
              <a:t>Evaluering 2025 – spørgeskema til KUI og LÆS</a:t>
            </a:r>
          </a:p>
        </p:txBody>
      </p:sp>
      <p:sp>
        <p:nvSpPr>
          <p:cNvPr id="7" name="Pladsholder til tekst 6">
            <a:extLst>
              <a:ext uri="{FF2B5EF4-FFF2-40B4-BE49-F238E27FC236}">
                <a16:creationId xmlns:a16="http://schemas.microsoft.com/office/drawing/2014/main" id="{74E00340-586A-319B-C021-94E306126B54}"/>
              </a:ext>
            </a:extLst>
          </p:cNvPr>
          <p:cNvSpPr>
            <a:spLocks noGrp="1"/>
          </p:cNvSpPr>
          <p:nvPr>
            <p:ph type="body" sz="quarter" idx="11"/>
          </p:nvPr>
        </p:nvSpPr>
        <p:spPr>
          <a:xfrm>
            <a:off x="477520" y="1163781"/>
            <a:ext cx="8458661" cy="4362733"/>
          </a:xfrm>
        </p:spPr>
        <p:txBody>
          <a:bodyPr/>
          <a:lstStyle/>
          <a:p>
            <a:r>
              <a:rPr lang="da-DK" sz="2000" b="1"/>
              <a:t>Nogle eksempler på fund</a:t>
            </a:r>
          </a:p>
          <a:p>
            <a:pPr marL="285750" indent="-285750">
              <a:buFont typeface="Arial" panose="020B0604020202020204" pitchFamily="34" charset="0"/>
              <a:buChar char="•"/>
            </a:pPr>
            <a:r>
              <a:rPr lang="da-DK" sz="1600">
                <a:solidFill>
                  <a:srgbClr val="000000"/>
                </a:solidFill>
                <a:latin typeface="No5" pitchFamily="50" charset="0"/>
              </a:rPr>
              <a:t>For både KUI og LÆS peger svarene på, at der i projektets første afprøvningsperiode ikke er gjort tilstrækkelige erfaringer med forældreinvolvering og derfor heller ikke </a:t>
            </a:r>
            <a:r>
              <a:rPr lang="da-DK" sz="1600"/>
              <a:t>hvorvidt materialerne gjorde eget arbejde med at inddrage forældrene mere systematisk. </a:t>
            </a:r>
          </a:p>
          <a:p>
            <a:pPr marL="285750" indent="-285750">
              <a:buFont typeface="Arial" panose="020B0604020202020204" pitchFamily="34" charset="0"/>
              <a:buChar char="•"/>
            </a:pPr>
            <a:r>
              <a:rPr lang="da-DK" sz="1600">
                <a:solidFill>
                  <a:srgbClr val="000000"/>
                </a:solidFill>
                <a:latin typeface="No5" pitchFamily="50" charset="0"/>
              </a:rPr>
              <a:t>For LÆS-gruppen svarer 20%, at de ikke har gjort sig erfaringer ift. både hvorvidt materialer understøttede egen praksis i at få flere vinkler med i eget arbejde med de unge ordblinde, og hvorvidt materialer gjorde eget arbejde med de unge ordblinde mere systematisk. </a:t>
            </a:r>
            <a:endParaRPr lang="da-DK" sz="1600"/>
          </a:p>
          <a:p>
            <a:pPr marL="285750" indent="-285750">
              <a:buFont typeface="Arial" panose="020B0604020202020204" pitchFamily="34" charset="0"/>
              <a:buChar char="•"/>
            </a:pPr>
            <a:r>
              <a:rPr lang="da-DK" sz="1600"/>
              <a:t>For særligt LÆS-gruppen peger svarene på, at vi i 2026 skal undersøge hvilke former for tværfagligt/tværinstitutionelt samarbejde, der er behov for og hvordan dette kan systematiseres.</a:t>
            </a:r>
          </a:p>
          <a:p>
            <a:pPr marL="285750" indent="-285750">
              <a:buFont typeface="Arial" panose="020B0604020202020204" pitchFamily="34" charset="0"/>
              <a:buChar char="•"/>
            </a:pPr>
            <a:r>
              <a:rPr lang="da-DK" sz="1600">
                <a:solidFill>
                  <a:srgbClr val="000000"/>
                </a:solidFill>
                <a:latin typeface="No5" pitchFamily="50" charset="0"/>
              </a:rPr>
              <a:t>LÆS-Gruppen erklærer sig med blot 40 % enig eller delvis enig i udsagnet at </a:t>
            </a:r>
            <a:r>
              <a:rPr lang="da-DK" sz="1600" i="1">
                <a:solidFill>
                  <a:srgbClr val="000000"/>
                </a:solidFill>
                <a:latin typeface="No5" pitchFamily="50" charset="0"/>
              </a:rPr>
              <a:t>“Afprøvningerne styrkede de ordblinde unges refleksioner over deres fremtidige uddannelse eller beskæftigelse i relation til ordblindheden. </a:t>
            </a:r>
            <a:endParaRPr lang="da-DK" sz="1600" b="1"/>
          </a:p>
          <a:p>
            <a:endParaRPr lang="da-DK" sz="1600"/>
          </a:p>
          <a:p>
            <a:pPr fontAlgn="base"/>
            <a:endParaRPr lang="da-DK" sz="1700"/>
          </a:p>
          <a:p>
            <a:endParaRPr lang="da-DK" sz="1700"/>
          </a:p>
        </p:txBody>
      </p:sp>
      <p:pic>
        <p:nvPicPr>
          <p:cNvPr id="5" name="Picture 3" descr="En farvet let pære med firma ikoner">
            <a:extLst>
              <a:ext uri="{FF2B5EF4-FFF2-40B4-BE49-F238E27FC236}">
                <a16:creationId xmlns:a16="http://schemas.microsoft.com/office/drawing/2014/main" id="{59231A94-5A70-DC8C-94B9-3C9C8D88CC0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Lst>
          </a:blip>
          <a:srcRect l="31275" t="20346" r="33025" b="12725"/>
          <a:stretch>
            <a:fillRect/>
          </a:stretch>
        </p:blipFill>
        <p:spPr>
          <a:xfrm>
            <a:off x="9199418" y="1274327"/>
            <a:ext cx="2518672" cy="3685593"/>
          </a:xfrm>
          <a:prstGeom prst="rect">
            <a:avLst/>
          </a:prstGeom>
        </p:spPr>
      </p:pic>
      <p:sp>
        <p:nvSpPr>
          <p:cNvPr id="3" name="Pladsholder til tekst 6">
            <a:extLst>
              <a:ext uri="{FF2B5EF4-FFF2-40B4-BE49-F238E27FC236}">
                <a16:creationId xmlns:a16="http://schemas.microsoft.com/office/drawing/2014/main" id="{1B7343C6-1716-E947-A851-1DDBECEAFE1C}"/>
              </a:ext>
            </a:extLst>
          </p:cNvPr>
          <p:cNvSpPr txBox="1">
            <a:spLocks/>
          </p:cNvSpPr>
          <p:nvPr/>
        </p:nvSpPr>
        <p:spPr>
          <a:xfrm>
            <a:off x="9047017" y="5098470"/>
            <a:ext cx="3048002" cy="1655889"/>
          </a:xfrm>
          <a:prstGeom prst="rect">
            <a:avLst/>
          </a:prstGeom>
          <a:solidFill>
            <a:schemeClr val="accent5">
              <a:lumMod val="20000"/>
              <a:lumOff val="80000"/>
            </a:schemeClr>
          </a:solidFill>
          <a:ln w="76200">
            <a:solidFill>
              <a:schemeClr val="accent5">
                <a:lumMod val="20000"/>
                <a:lumOff val="80000"/>
              </a:schemeClr>
            </a:solidFill>
          </a:ln>
        </p:spPr>
        <p:txBody>
          <a:bodyPr lIns="0" tIns="0" rIns="0" bIns="0" anchor="t"/>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sz="1600">
                <a:latin typeface="No5"/>
                <a:cs typeface="Arial"/>
              </a:rPr>
              <a:t>I alt har </a:t>
            </a:r>
            <a:r>
              <a:rPr lang="da-DK" sz="1600">
                <a:solidFill>
                  <a:srgbClr val="000000"/>
                </a:solidFill>
                <a:latin typeface="No5"/>
                <a:cs typeface="Arial"/>
              </a:rPr>
              <a:t>7 ud af 6</a:t>
            </a:r>
            <a:r>
              <a:rPr lang="da-DK" sz="1600">
                <a:latin typeface="No5"/>
                <a:cs typeface="Arial"/>
              </a:rPr>
              <a:t> deltagende KUI svaret, og 12 ud af 16 deltagende LÆS.</a:t>
            </a:r>
          </a:p>
          <a:p>
            <a:r>
              <a:rPr lang="da-DK" sz="1600"/>
              <a:t>42% har svaret er fra Aalborg og 58% har svaret er fra Frederiksberg.</a:t>
            </a:r>
            <a:endParaRPr lang="da-DK" sz="1700"/>
          </a:p>
        </p:txBody>
      </p:sp>
      <p:sp>
        <p:nvSpPr>
          <p:cNvPr id="4" name="Rektangel 3">
            <a:extLst>
              <a:ext uri="{FF2B5EF4-FFF2-40B4-BE49-F238E27FC236}">
                <a16:creationId xmlns:a16="http://schemas.microsoft.com/office/drawing/2014/main" id="{8A59CECB-332F-8E16-CADF-A5E11E5BA305}"/>
              </a:ext>
            </a:extLst>
          </p:cNvPr>
          <p:cNvSpPr/>
          <p:nvPr/>
        </p:nvSpPr>
        <p:spPr>
          <a:xfrm>
            <a:off x="3144984" y="5728239"/>
            <a:ext cx="5698356" cy="879764"/>
          </a:xfrm>
          <a:prstGeom prst="rect">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b="1">
                <a:solidFill>
                  <a:sysClr val="windowText" lastClr="000000"/>
                </a:solidFill>
              </a:rPr>
              <a:t>Du </a:t>
            </a:r>
            <a:r>
              <a:rPr lang="da-DK">
                <a:solidFill>
                  <a:sysClr val="windowText" lastClr="000000"/>
                </a:solidFill>
              </a:rPr>
              <a:t>kan læse mere i</a:t>
            </a:r>
            <a:r>
              <a:rPr lang="da-DK" i="1">
                <a:solidFill>
                  <a:sysClr val="windowText" lastClr="000000"/>
                </a:solidFill>
              </a:rPr>
              <a:t> Evalueringsrapport KUI og LÆS 2025</a:t>
            </a:r>
            <a:r>
              <a:rPr lang="da-DK">
                <a:solidFill>
                  <a:sysClr val="windowText" lastClr="000000"/>
                </a:solidFill>
              </a:rPr>
              <a:t>, som ligger på hjemmesiden under ”Nyhedsbrev”</a:t>
            </a:r>
          </a:p>
        </p:txBody>
      </p:sp>
    </p:spTree>
    <p:extLst>
      <p:ext uri="{BB962C8B-B14F-4D97-AF65-F5344CB8AC3E}">
        <p14:creationId xmlns:p14="http://schemas.microsoft.com/office/powerpoint/2010/main" val="19701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DA866-D86C-E498-67BF-1A5A050956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2E7ED5-20B8-C59E-4F1B-BAB8840B0030}"/>
              </a:ext>
            </a:extLst>
          </p:cNvPr>
          <p:cNvSpPr>
            <a:spLocks noGrp="1"/>
          </p:cNvSpPr>
          <p:nvPr>
            <p:ph type="title"/>
          </p:nvPr>
        </p:nvSpPr>
        <p:spPr>
          <a:xfrm>
            <a:off x="955965" y="581891"/>
            <a:ext cx="10205220" cy="685993"/>
          </a:xfrm>
        </p:spPr>
        <p:txBody>
          <a:bodyPr anchor="t">
            <a:normAutofit/>
          </a:bodyPr>
          <a:lstStyle/>
          <a:p>
            <a:r>
              <a:rPr lang="da-DK"/>
              <a:t>Ungepaneler er en obligatorisk indsats i projektet</a:t>
            </a:r>
            <a:endParaRPr lang="da-DK" i="1"/>
          </a:p>
        </p:txBody>
      </p:sp>
      <p:sp>
        <p:nvSpPr>
          <p:cNvPr id="3" name="Pladsholder til tekst 2">
            <a:extLst>
              <a:ext uri="{FF2B5EF4-FFF2-40B4-BE49-F238E27FC236}">
                <a16:creationId xmlns:a16="http://schemas.microsoft.com/office/drawing/2014/main" id="{9C1CF4F2-E849-0744-E712-FC5A77E9DBB2}"/>
              </a:ext>
            </a:extLst>
          </p:cNvPr>
          <p:cNvSpPr>
            <a:spLocks noGrp="1"/>
          </p:cNvSpPr>
          <p:nvPr>
            <p:ph type="body" sz="quarter" idx="11"/>
          </p:nvPr>
        </p:nvSpPr>
        <p:spPr>
          <a:xfrm>
            <a:off x="4073240" y="1345086"/>
            <a:ext cx="7545151" cy="4946748"/>
          </a:xfrm>
        </p:spPr>
        <p:txBody>
          <a:bodyPr>
            <a:normAutofit fontScale="92500" lnSpcReduction="10000"/>
          </a:bodyPr>
          <a:lstStyle/>
          <a:p>
            <a:pPr>
              <a:lnSpc>
                <a:spcPct val="110000"/>
              </a:lnSpc>
            </a:pPr>
            <a:r>
              <a:rPr lang="da-DK" sz="2000"/>
              <a:t>Projektets forandringsteori hviler på partnerkommunernes erfaring med at sætte den unge målgruppe – og de fagprofessionelle omkring dem – forrest. </a:t>
            </a:r>
          </a:p>
          <a:p>
            <a:pPr>
              <a:lnSpc>
                <a:spcPct val="110000"/>
              </a:lnSpc>
            </a:pPr>
            <a:r>
              <a:rPr lang="da-DK" sz="2000"/>
              <a:t>De unge med ordblindhed skal være vejvisende for projektets udvikling gennem både den indledende viden-indsamling, i vores afprøvninger</a:t>
            </a:r>
            <a:r>
              <a:rPr lang="da-DK" sz="2000" u="sng"/>
              <a:t> og ved ungepaneler der rådgiver undervejs. </a:t>
            </a:r>
          </a:p>
          <a:p>
            <a:pPr>
              <a:lnSpc>
                <a:spcPct val="110000"/>
              </a:lnSpc>
            </a:pPr>
            <a:endParaRPr lang="da-DK" sz="2000" u="sng"/>
          </a:p>
          <a:p>
            <a:pPr marL="285750" indent="-285750">
              <a:lnSpc>
                <a:spcPct val="110000"/>
              </a:lnSpc>
              <a:buFont typeface="Wingdings" panose="05000000000000000000" pitchFamily="2" charset="2"/>
              <a:buChar char="§"/>
              <a:tabLst>
                <a:tab pos="140335" algn="l"/>
              </a:tabLst>
            </a:pPr>
            <a:r>
              <a:rPr lang="da-DK" sz="2000" b="1">
                <a:latin typeface="No5"/>
              </a:rPr>
              <a:t>Hvordan kan KUI sætte ungepanelet i spil i afprøvningerne for både LÆS og KUI? </a:t>
            </a:r>
          </a:p>
          <a:p>
            <a:pPr marL="285750" indent="-285750">
              <a:lnSpc>
                <a:spcPct val="110000"/>
              </a:lnSpc>
              <a:buFont typeface="Wingdings" panose="05000000000000000000" pitchFamily="2" charset="2"/>
              <a:buChar char="§"/>
              <a:tabLst>
                <a:tab pos="140335" algn="l"/>
              </a:tabLst>
            </a:pPr>
            <a:r>
              <a:rPr lang="da-DK" sz="2000">
                <a:latin typeface="No5"/>
              </a:rPr>
              <a:t>Vi skal afprøve hvordan ”drift” af et ungepanel kan fungere i en KUI kontekst i en kommune.</a:t>
            </a:r>
            <a:endParaRPr lang="da-DK" sz="2000" b="1">
              <a:latin typeface="No5"/>
            </a:endParaRPr>
          </a:p>
          <a:p>
            <a:pPr marL="527044" lvl="1" indent="-285750">
              <a:buFont typeface="Wingdings" panose="05000000000000000000" pitchFamily="2" charset="2"/>
              <a:buChar char="à"/>
            </a:pPr>
            <a:r>
              <a:rPr lang="da-DK" sz="2000">
                <a:solidFill>
                  <a:srgbClr val="FF0000"/>
                </a:solidFill>
                <a:latin typeface="No5 "/>
              </a:rPr>
              <a:t>Michelle og Susanne er ansvarlige og dem du skal kontakte</a:t>
            </a:r>
            <a:endParaRPr lang="da-DK" sz="2000" b="1">
              <a:latin typeface="No5"/>
            </a:endParaRPr>
          </a:p>
          <a:p>
            <a:pPr>
              <a:lnSpc>
                <a:spcPct val="110000"/>
              </a:lnSpc>
            </a:pPr>
            <a:endParaRPr lang="da-DK" sz="2000" u="sng"/>
          </a:p>
        </p:txBody>
      </p:sp>
      <p:pic>
        <p:nvPicPr>
          <p:cNvPr id="10" name="Pladsholder til indhold 9" descr="Udråbstegn med massiv udfyldning">
            <a:extLst>
              <a:ext uri="{FF2B5EF4-FFF2-40B4-BE49-F238E27FC236}">
                <a16:creationId xmlns:a16="http://schemas.microsoft.com/office/drawing/2014/main" id="{0F6E7085-E7FF-F1AA-D4FC-8E5B8C55B528}"/>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tretch/>
        </p:blipFill>
        <p:spPr>
          <a:xfrm>
            <a:off x="601323" y="1467907"/>
            <a:ext cx="3490384" cy="3490384"/>
          </a:xfrm>
        </p:spPr>
      </p:pic>
      <p:sp>
        <p:nvSpPr>
          <p:cNvPr id="5" name="Pladsholder til tekst 2">
            <a:extLst>
              <a:ext uri="{FF2B5EF4-FFF2-40B4-BE49-F238E27FC236}">
                <a16:creationId xmlns:a16="http://schemas.microsoft.com/office/drawing/2014/main" id="{98002E60-3C89-C327-5AB1-36B0AE95A695}"/>
              </a:ext>
            </a:extLst>
          </p:cNvPr>
          <p:cNvSpPr txBox="1">
            <a:spLocks/>
          </p:cNvSpPr>
          <p:nvPr/>
        </p:nvSpPr>
        <p:spPr>
          <a:xfrm>
            <a:off x="6373073" y="2468033"/>
            <a:ext cx="5541821" cy="2729346"/>
          </a:xfrm>
          <a:prstGeom prst="rect">
            <a:avLst/>
          </a:prstGeom>
        </p:spPr>
        <p:txBody>
          <a:bodyPr lIns="0" tIns="0" rIns="0" bIns="0"/>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3758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472C2-958E-8C4D-DBD3-7C8759E8D7A8}"/>
              </a:ext>
            </a:extLst>
          </p:cNvPr>
          <p:cNvSpPr>
            <a:spLocks noGrp="1"/>
          </p:cNvSpPr>
          <p:nvPr>
            <p:ph type="title"/>
          </p:nvPr>
        </p:nvSpPr>
        <p:spPr>
          <a:xfrm>
            <a:off x="568034" y="683684"/>
            <a:ext cx="11111346" cy="577080"/>
          </a:xfrm>
        </p:spPr>
        <p:txBody>
          <a:bodyPr/>
          <a:lstStyle/>
          <a:p>
            <a:r>
              <a:rPr lang="da-DK" sz="3000">
                <a:solidFill>
                  <a:sysClr val="windowText" lastClr="000000"/>
                </a:solidFill>
                <a:latin typeface="No5"/>
                <a:cs typeface="Arial"/>
              </a:rPr>
              <a:t>Hvad kan vores ungepaneldeltagere?</a:t>
            </a:r>
            <a:endParaRPr lang="da-DK" sz="3000" i="1">
              <a:solidFill>
                <a:sysClr val="windowText" lastClr="000000"/>
              </a:solidFill>
              <a:cs typeface="Arial"/>
            </a:endParaRPr>
          </a:p>
        </p:txBody>
      </p:sp>
      <p:sp>
        <p:nvSpPr>
          <p:cNvPr id="3" name="Pladsholder til tekst 2">
            <a:extLst>
              <a:ext uri="{FF2B5EF4-FFF2-40B4-BE49-F238E27FC236}">
                <a16:creationId xmlns:a16="http://schemas.microsoft.com/office/drawing/2014/main" id="{7F1F5164-859E-58F1-A926-E98982AEAECF}"/>
              </a:ext>
            </a:extLst>
          </p:cNvPr>
          <p:cNvSpPr>
            <a:spLocks noGrp="1"/>
          </p:cNvSpPr>
          <p:nvPr>
            <p:ph type="body" sz="quarter" idx="11"/>
          </p:nvPr>
        </p:nvSpPr>
        <p:spPr>
          <a:xfrm>
            <a:off x="568034" y="1260758"/>
            <a:ext cx="11111346" cy="845133"/>
          </a:xfrm>
        </p:spPr>
        <p:txBody>
          <a:bodyPr/>
          <a:lstStyle/>
          <a:p>
            <a:pPr marL="285750" indent="-285750">
              <a:buFont typeface="Wingdings" panose="05000000000000000000" pitchFamily="2" charset="2"/>
              <a:buChar char="ü"/>
            </a:pPr>
            <a:r>
              <a:rPr lang="da-DK"/>
              <a:t>De unge har produceret en prioriteringsstige ud fra spørgsmålet ”hvad er vigtigst, når man taler på vegne af alle ordblinde unge”</a:t>
            </a:r>
          </a:p>
          <a:p>
            <a:pPr marL="285750" indent="-285750">
              <a:buFont typeface="Wingdings" panose="05000000000000000000" pitchFamily="2" charset="2"/>
              <a:buChar char="ü"/>
            </a:pPr>
            <a:r>
              <a:rPr lang="da-DK"/>
              <a:t>Det skabte interessante samtaler om repræsentation og oplevelser med at være ordblind. </a:t>
            </a:r>
          </a:p>
        </p:txBody>
      </p:sp>
      <p:pic>
        <p:nvPicPr>
          <p:cNvPr id="8" name="Pladsholder til indhold 7" descr="Et billede, der indeholder tekst, Post-it-note, håndskrift, Papirprodukt&#10;&#10;AI-genereret indhold kan være ukorrekt.">
            <a:extLst>
              <a:ext uri="{FF2B5EF4-FFF2-40B4-BE49-F238E27FC236}">
                <a16:creationId xmlns:a16="http://schemas.microsoft.com/office/drawing/2014/main" id="{0F337833-8CAF-B63D-4AE6-6B63E3DA80E7}"/>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rcRect b="14388"/>
          <a:stretch>
            <a:fillRect/>
          </a:stretch>
        </p:blipFill>
        <p:spPr>
          <a:xfrm>
            <a:off x="554186" y="2371706"/>
            <a:ext cx="3191542" cy="3643095"/>
          </a:xfrm>
        </p:spPr>
      </p:pic>
      <p:sp>
        <p:nvSpPr>
          <p:cNvPr id="5" name="Pladsholder til tekst 2">
            <a:extLst>
              <a:ext uri="{FF2B5EF4-FFF2-40B4-BE49-F238E27FC236}">
                <a16:creationId xmlns:a16="http://schemas.microsoft.com/office/drawing/2014/main" id="{44A75A51-E24F-3D04-8DC3-5ED1C6FCE080}"/>
              </a:ext>
            </a:extLst>
          </p:cNvPr>
          <p:cNvSpPr txBox="1">
            <a:spLocks/>
          </p:cNvSpPr>
          <p:nvPr/>
        </p:nvSpPr>
        <p:spPr>
          <a:xfrm>
            <a:off x="6373073" y="2468033"/>
            <a:ext cx="5541821" cy="2729346"/>
          </a:xfrm>
          <a:prstGeom prst="rect">
            <a:avLst/>
          </a:prstGeom>
        </p:spPr>
        <p:txBody>
          <a:bodyPr lIns="0" tIns="0" rIns="0" bIns="0"/>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da-DK"/>
          </a:p>
        </p:txBody>
      </p:sp>
      <p:sp>
        <p:nvSpPr>
          <p:cNvPr id="9" name="Tekstfelt 8">
            <a:extLst>
              <a:ext uri="{FF2B5EF4-FFF2-40B4-BE49-F238E27FC236}">
                <a16:creationId xmlns:a16="http://schemas.microsoft.com/office/drawing/2014/main" id="{E78A435E-9489-D6FD-8D67-7386480DFB78}"/>
              </a:ext>
            </a:extLst>
          </p:cNvPr>
          <p:cNvSpPr txBox="1"/>
          <p:nvPr/>
        </p:nvSpPr>
        <p:spPr>
          <a:xfrm>
            <a:off x="4197928" y="2410690"/>
            <a:ext cx="6054436" cy="3739485"/>
          </a:xfrm>
          <a:custGeom>
            <a:avLst/>
            <a:gdLst>
              <a:gd name="csX0" fmla="*/ 0 w 6054436"/>
              <a:gd name="csY0" fmla="*/ 0 h 3739485"/>
              <a:gd name="csX1" fmla="*/ 610948 w 6054436"/>
              <a:gd name="csY1" fmla="*/ 0 h 3739485"/>
              <a:gd name="csX2" fmla="*/ 1100807 w 6054436"/>
              <a:gd name="csY2" fmla="*/ 0 h 3739485"/>
              <a:gd name="csX3" fmla="*/ 1590665 w 6054436"/>
              <a:gd name="csY3" fmla="*/ 0 h 3739485"/>
              <a:gd name="csX4" fmla="*/ 2019980 w 6054436"/>
              <a:gd name="csY4" fmla="*/ 0 h 3739485"/>
              <a:gd name="csX5" fmla="*/ 2691472 w 6054436"/>
              <a:gd name="csY5" fmla="*/ 0 h 3739485"/>
              <a:gd name="csX6" fmla="*/ 3362964 w 6054436"/>
              <a:gd name="csY6" fmla="*/ 0 h 3739485"/>
              <a:gd name="csX7" fmla="*/ 3792279 w 6054436"/>
              <a:gd name="csY7" fmla="*/ 0 h 3739485"/>
              <a:gd name="csX8" fmla="*/ 4403226 w 6054436"/>
              <a:gd name="csY8" fmla="*/ 0 h 3739485"/>
              <a:gd name="csX9" fmla="*/ 5014174 w 6054436"/>
              <a:gd name="csY9" fmla="*/ 0 h 3739485"/>
              <a:gd name="csX10" fmla="*/ 6054436 w 6054436"/>
              <a:gd name="csY10" fmla="*/ 0 h 3739485"/>
              <a:gd name="csX11" fmla="*/ 6054436 w 6054436"/>
              <a:gd name="csY11" fmla="*/ 534212 h 3739485"/>
              <a:gd name="csX12" fmla="*/ 6054436 w 6054436"/>
              <a:gd name="csY12" fmla="*/ 1031029 h 3739485"/>
              <a:gd name="csX13" fmla="*/ 6054436 w 6054436"/>
              <a:gd name="csY13" fmla="*/ 1490452 h 3739485"/>
              <a:gd name="csX14" fmla="*/ 6054436 w 6054436"/>
              <a:gd name="csY14" fmla="*/ 1912479 h 3739485"/>
              <a:gd name="csX15" fmla="*/ 6054436 w 6054436"/>
              <a:gd name="csY15" fmla="*/ 2334507 h 3739485"/>
              <a:gd name="csX16" fmla="*/ 6054436 w 6054436"/>
              <a:gd name="csY16" fmla="*/ 2831324 h 3739485"/>
              <a:gd name="csX17" fmla="*/ 6054436 w 6054436"/>
              <a:gd name="csY17" fmla="*/ 3739485 h 3739485"/>
              <a:gd name="csX18" fmla="*/ 5504033 w 6054436"/>
              <a:gd name="csY18" fmla="*/ 3739485 h 3739485"/>
              <a:gd name="csX19" fmla="*/ 4953629 w 6054436"/>
              <a:gd name="csY19" fmla="*/ 3739485 h 3739485"/>
              <a:gd name="csX20" fmla="*/ 4342682 w 6054436"/>
              <a:gd name="csY20" fmla="*/ 3739485 h 3739485"/>
              <a:gd name="csX21" fmla="*/ 3913367 w 6054436"/>
              <a:gd name="csY21" fmla="*/ 3739485 h 3739485"/>
              <a:gd name="csX22" fmla="*/ 3241875 w 6054436"/>
              <a:gd name="csY22" fmla="*/ 3739485 h 3739485"/>
              <a:gd name="csX23" fmla="*/ 2570383 w 6054436"/>
              <a:gd name="csY23" fmla="*/ 3739485 h 3739485"/>
              <a:gd name="csX24" fmla="*/ 1959436 w 6054436"/>
              <a:gd name="csY24" fmla="*/ 3739485 h 3739485"/>
              <a:gd name="csX25" fmla="*/ 1590665 w 6054436"/>
              <a:gd name="csY25" fmla="*/ 3739485 h 3739485"/>
              <a:gd name="csX26" fmla="*/ 1040262 w 6054436"/>
              <a:gd name="csY26" fmla="*/ 3739485 h 3739485"/>
              <a:gd name="csX27" fmla="*/ 671492 w 6054436"/>
              <a:gd name="csY27" fmla="*/ 3739485 h 3739485"/>
              <a:gd name="csX28" fmla="*/ 0 w 6054436"/>
              <a:gd name="csY28" fmla="*/ 3739485 h 3739485"/>
              <a:gd name="csX29" fmla="*/ 0 w 6054436"/>
              <a:gd name="csY29" fmla="*/ 3280063 h 3739485"/>
              <a:gd name="csX30" fmla="*/ 0 w 6054436"/>
              <a:gd name="csY30" fmla="*/ 2745850 h 3739485"/>
              <a:gd name="csX31" fmla="*/ 0 w 6054436"/>
              <a:gd name="csY31" fmla="*/ 2211638 h 3739485"/>
              <a:gd name="csX32" fmla="*/ 0 w 6054436"/>
              <a:gd name="csY32" fmla="*/ 1602636 h 3739485"/>
              <a:gd name="csX33" fmla="*/ 0 w 6054436"/>
              <a:gd name="csY33" fmla="*/ 1105819 h 3739485"/>
              <a:gd name="csX34" fmla="*/ 0 w 6054436"/>
              <a:gd name="csY34" fmla="*/ 571607 h 3739485"/>
              <a:gd name="csX35" fmla="*/ 0 w 6054436"/>
              <a:gd name="csY35" fmla="*/ 0 h 37394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6054436" h="3739485" extrusionOk="0">
                <a:moveTo>
                  <a:pt x="0" y="0"/>
                </a:moveTo>
                <a:cubicBezTo>
                  <a:pt x="234624" y="-53792"/>
                  <a:pt x="390432" y="26374"/>
                  <a:pt x="610948" y="0"/>
                </a:cubicBezTo>
                <a:cubicBezTo>
                  <a:pt x="831464" y="-26374"/>
                  <a:pt x="977545" y="20777"/>
                  <a:pt x="1100807" y="0"/>
                </a:cubicBezTo>
                <a:cubicBezTo>
                  <a:pt x="1224069" y="-20777"/>
                  <a:pt x="1474167" y="25281"/>
                  <a:pt x="1590665" y="0"/>
                </a:cubicBezTo>
                <a:cubicBezTo>
                  <a:pt x="1707163" y="-25281"/>
                  <a:pt x="1805845" y="18306"/>
                  <a:pt x="2019980" y="0"/>
                </a:cubicBezTo>
                <a:cubicBezTo>
                  <a:pt x="2234116" y="-18306"/>
                  <a:pt x="2497278" y="54530"/>
                  <a:pt x="2691472" y="0"/>
                </a:cubicBezTo>
                <a:cubicBezTo>
                  <a:pt x="2885666" y="-54530"/>
                  <a:pt x="3080251" y="8149"/>
                  <a:pt x="3362964" y="0"/>
                </a:cubicBezTo>
                <a:cubicBezTo>
                  <a:pt x="3645677" y="-8149"/>
                  <a:pt x="3613384" y="13904"/>
                  <a:pt x="3792279" y="0"/>
                </a:cubicBezTo>
                <a:cubicBezTo>
                  <a:pt x="3971174" y="-13904"/>
                  <a:pt x="4259030" y="48266"/>
                  <a:pt x="4403226" y="0"/>
                </a:cubicBezTo>
                <a:cubicBezTo>
                  <a:pt x="4547422" y="-48266"/>
                  <a:pt x="4798965" y="2683"/>
                  <a:pt x="5014174" y="0"/>
                </a:cubicBezTo>
                <a:cubicBezTo>
                  <a:pt x="5229383" y="-2683"/>
                  <a:pt x="5745339" y="21996"/>
                  <a:pt x="6054436" y="0"/>
                </a:cubicBezTo>
                <a:cubicBezTo>
                  <a:pt x="6067507" y="200229"/>
                  <a:pt x="6006135" y="377604"/>
                  <a:pt x="6054436" y="534212"/>
                </a:cubicBezTo>
                <a:cubicBezTo>
                  <a:pt x="6102737" y="690820"/>
                  <a:pt x="6016315" y="921026"/>
                  <a:pt x="6054436" y="1031029"/>
                </a:cubicBezTo>
                <a:cubicBezTo>
                  <a:pt x="6092557" y="1141032"/>
                  <a:pt x="6014483" y="1309372"/>
                  <a:pt x="6054436" y="1490452"/>
                </a:cubicBezTo>
                <a:cubicBezTo>
                  <a:pt x="6094389" y="1671532"/>
                  <a:pt x="6019809" y="1818300"/>
                  <a:pt x="6054436" y="1912479"/>
                </a:cubicBezTo>
                <a:cubicBezTo>
                  <a:pt x="6089063" y="2006658"/>
                  <a:pt x="6014746" y="2239790"/>
                  <a:pt x="6054436" y="2334507"/>
                </a:cubicBezTo>
                <a:cubicBezTo>
                  <a:pt x="6094126" y="2429224"/>
                  <a:pt x="6040214" y="2729542"/>
                  <a:pt x="6054436" y="2831324"/>
                </a:cubicBezTo>
                <a:cubicBezTo>
                  <a:pt x="6068658" y="2933106"/>
                  <a:pt x="5969927" y="3525155"/>
                  <a:pt x="6054436" y="3739485"/>
                </a:cubicBezTo>
                <a:cubicBezTo>
                  <a:pt x="5936359" y="3799180"/>
                  <a:pt x="5734376" y="3680879"/>
                  <a:pt x="5504033" y="3739485"/>
                </a:cubicBezTo>
                <a:cubicBezTo>
                  <a:pt x="5273690" y="3798091"/>
                  <a:pt x="5155895" y="3735109"/>
                  <a:pt x="4953629" y="3739485"/>
                </a:cubicBezTo>
                <a:cubicBezTo>
                  <a:pt x="4751363" y="3743861"/>
                  <a:pt x="4609563" y="3673607"/>
                  <a:pt x="4342682" y="3739485"/>
                </a:cubicBezTo>
                <a:cubicBezTo>
                  <a:pt x="4075801" y="3805363"/>
                  <a:pt x="4002420" y="3713480"/>
                  <a:pt x="3913367" y="3739485"/>
                </a:cubicBezTo>
                <a:cubicBezTo>
                  <a:pt x="3824315" y="3765490"/>
                  <a:pt x="3397438" y="3730859"/>
                  <a:pt x="3241875" y="3739485"/>
                </a:cubicBezTo>
                <a:cubicBezTo>
                  <a:pt x="3086312" y="3748111"/>
                  <a:pt x="2804188" y="3660693"/>
                  <a:pt x="2570383" y="3739485"/>
                </a:cubicBezTo>
                <a:cubicBezTo>
                  <a:pt x="2336578" y="3818277"/>
                  <a:pt x="2144723" y="3725646"/>
                  <a:pt x="1959436" y="3739485"/>
                </a:cubicBezTo>
                <a:cubicBezTo>
                  <a:pt x="1774149" y="3753324"/>
                  <a:pt x="1750248" y="3734079"/>
                  <a:pt x="1590665" y="3739485"/>
                </a:cubicBezTo>
                <a:cubicBezTo>
                  <a:pt x="1431082" y="3744891"/>
                  <a:pt x="1203878" y="3702489"/>
                  <a:pt x="1040262" y="3739485"/>
                </a:cubicBezTo>
                <a:cubicBezTo>
                  <a:pt x="876646" y="3776481"/>
                  <a:pt x="781372" y="3729229"/>
                  <a:pt x="671492" y="3739485"/>
                </a:cubicBezTo>
                <a:cubicBezTo>
                  <a:pt x="561612" y="3749741"/>
                  <a:pt x="251653" y="3736409"/>
                  <a:pt x="0" y="3739485"/>
                </a:cubicBezTo>
                <a:cubicBezTo>
                  <a:pt x="-19772" y="3573442"/>
                  <a:pt x="3094" y="3445995"/>
                  <a:pt x="0" y="3280063"/>
                </a:cubicBezTo>
                <a:cubicBezTo>
                  <a:pt x="-3094" y="3114131"/>
                  <a:pt x="11931" y="2870451"/>
                  <a:pt x="0" y="2745850"/>
                </a:cubicBezTo>
                <a:cubicBezTo>
                  <a:pt x="-11931" y="2621249"/>
                  <a:pt x="4200" y="2331484"/>
                  <a:pt x="0" y="2211638"/>
                </a:cubicBezTo>
                <a:cubicBezTo>
                  <a:pt x="-4200" y="2091792"/>
                  <a:pt x="65169" y="1755676"/>
                  <a:pt x="0" y="1602636"/>
                </a:cubicBezTo>
                <a:cubicBezTo>
                  <a:pt x="-65169" y="1449596"/>
                  <a:pt x="18748" y="1322895"/>
                  <a:pt x="0" y="1105819"/>
                </a:cubicBezTo>
                <a:cubicBezTo>
                  <a:pt x="-18748" y="888743"/>
                  <a:pt x="31486" y="730549"/>
                  <a:pt x="0" y="571607"/>
                </a:cubicBezTo>
                <a:cubicBezTo>
                  <a:pt x="-31486" y="412665"/>
                  <a:pt x="39891" y="214278"/>
                  <a:pt x="0" y="0"/>
                </a:cubicBezTo>
                <a:close/>
              </a:path>
            </a:pathLst>
          </a:custGeom>
          <a:noFill/>
          <a:ln w="38100">
            <a:solidFill>
              <a:srgbClr val="984C06"/>
            </a:solidFill>
            <a:extLst>
              <a:ext uri="{C807C97D-BFC1-408E-A445-0C87EB9F89A2}">
                <ask:lineSketchStyleProps xmlns:ask="http://schemas.microsoft.com/office/drawing/2018/sketchyshapes" sd="2189887663">
                  <a:prstGeom prst="rect">
                    <a:avLst/>
                  </a:prstGeom>
                  <ask:type>
                    <ask:lineSketchScribble/>
                  </ask:type>
                </ask:lineSketchStyleProps>
              </a:ext>
            </a:extLst>
          </a:ln>
        </p:spPr>
        <p:txBody>
          <a:bodyPr wrap="square" rtlCol="0">
            <a:spAutoFit/>
          </a:bodyPr>
          <a:lstStyle/>
          <a:p>
            <a:pPr marL="285750" indent="-285750">
              <a:spcAft>
                <a:spcPts val="1000"/>
              </a:spcAft>
              <a:buFont typeface="Arial" panose="020B0604020202020204" pitchFamily="34" charset="0"/>
              <a:buChar char="•"/>
            </a:pPr>
            <a:r>
              <a:rPr lang="da-DK" sz="1700">
                <a:latin typeface="No5" pitchFamily="50" charset="0"/>
              </a:rPr>
              <a:t>Husk at alle er forskellige –  undgå generalisering. </a:t>
            </a:r>
          </a:p>
          <a:p>
            <a:pPr marL="285750" indent="-285750">
              <a:spcAft>
                <a:spcPts val="1000"/>
              </a:spcAft>
              <a:buFont typeface="Arial" panose="020B0604020202020204" pitchFamily="34" charset="0"/>
              <a:buChar char="•"/>
            </a:pPr>
            <a:r>
              <a:rPr lang="da-DK" sz="1700">
                <a:latin typeface="No5" pitchFamily="50" charset="0"/>
              </a:rPr>
              <a:t>Alle har forskellige styrker og svagheder –  se den enkelte person, ikke gruppen </a:t>
            </a:r>
          </a:p>
          <a:p>
            <a:pPr marL="285750" indent="-285750">
              <a:spcAft>
                <a:spcPts val="1000"/>
              </a:spcAft>
              <a:buFont typeface="Arial" panose="020B0604020202020204" pitchFamily="34" charset="0"/>
              <a:buChar char="•"/>
            </a:pPr>
            <a:r>
              <a:rPr lang="da-DK" sz="1700">
                <a:latin typeface="No5" pitchFamily="50" charset="0"/>
              </a:rPr>
              <a:t>Mød os med troen på at vi godt kan! </a:t>
            </a:r>
          </a:p>
          <a:p>
            <a:pPr marL="285750" indent="-285750">
              <a:spcAft>
                <a:spcPts val="1000"/>
              </a:spcAft>
              <a:buFont typeface="Arial" panose="020B0604020202020204" pitchFamily="34" charset="0"/>
              <a:buChar char="•"/>
            </a:pPr>
            <a:r>
              <a:rPr lang="da-DK" sz="1700">
                <a:latin typeface="No5" pitchFamily="50" charset="0"/>
              </a:rPr>
              <a:t>Vis empati – sæt dig i andres sted og behov. </a:t>
            </a:r>
          </a:p>
          <a:p>
            <a:pPr marL="285750" indent="-285750">
              <a:spcAft>
                <a:spcPts val="1000"/>
              </a:spcAft>
              <a:buFont typeface="Arial" panose="020B0604020202020204" pitchFamily="34" charset="0"/>
              <a:buChar char="•"/>
            </a:pPr>
            <a:r>
              <a:rPr lang="da-DK" sz="1700">
                <a:latin typeface="No5" pitchFamily="50" charset="0"/>
              </a:rPr>
              <a:t>Drop fordomme og nedladende tale – mød andre med respekt og nysgerrighed.  </a:t>
            </a:r>
          </a:p>
          <a:p>
            <a:pPr marL="285750" indent="-285750">
              <a:spcAft>
                <a:spcPts val="1000"/>
              </a:spcAft>
              <a:buFont typeface="Arial" panose="020B0604020202020204" pitchFamily="34" charset="0"/>
              <a:buChar char="•"/>
            </a:pPr>
            <a:r>
              <a:rPr lang="da-DK" sz="1700">
                <a:latin typeface="No5" pitchFamily="50" charset="0"/>
              </a:rPr>
              <a:t>Mød mennesker med åbenhed – vær bevidst om dine egne </a:t>
            </a:r>
            <a:r>
              <a:rPr lang="da-DK" sz="1700" err="1">
                <a:latin typeface="No5" pitchFamily="50" charset="0"/>
              </a:rPr>
              <a:t>forforståelser</a:t>
            </a:r>
            <a:r>
              <a:rPr lang="da-DK" sz="1700">
                <a:latin typeface="No5" pitchFamily="50" charset="0"/>
              </a:rPr>
              <a:t> og undgå fordomme. </a:t>
            </a:r>
          </a:p>
          <a:p>
            <a:pPr marL="285750" indent="-285750">
              <a:spcAft>
                <a:spcPts val="1000"/>
              </a:spcAft>
              <a:buFont typeface="Arial" panose="020B0604020202020204" pitchFamily="34" charset="0"/>
              <a:buChar char="•"/>
            </a:pPr>
            <a:r>
              <a:rPr lang="da-DK" sz="1700">
                <a:latin typeface="No5" pitchFamily="50" charset="0"/>
              </a:rPr>
              <a:t>Undgå medlidenhed – vær støttende uden at nedgøre. </a:t>
            </a:r>
          </a:p>
        </p:txBody>
      </p:sp>
    </p:spTree>
    <p:extLst>
      <p:ext uri="{BB962C8B-B14F-4D97-AF65-F5344CB8AC3E}">
        <p14:creationId xmlns:p14="http://schemas.microsoft.com/office/powerpoint/2010/main" val="24256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barn(inVertical)">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barn(inVertical)">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barn(inVertical)">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barn(inVertical)">
                                      <p:cBhvr>
                                        <p:cTn id="35" dur="500"/>
                                        <p:tgtEl>
                                          <p:spTgt spid="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barn(inVertical)">
                                      <p:cBhvr>
                                        <p:cTn id="4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42A0F-D947-FCDA-1C38-23E4CA221140}"/>
              </a:ext>
            </a:extLst>
          </p:cNvPr>
          <p:cNvSpPr>
            <a:spLocks noGrp="1"/>
          </p:cNvSpPr>
          <p:nvPr>
            <p:ph type="title"/>
          </p:nvPr>
        </p:nvSpPr>
        <p:spPr>
          <a:xfrm>
            <a:off x="1005417" y="580502"/>
            <a:ext cx="7450215" cy="859512"/>
          </a:xfrm>
        </p:spPr>
        <p:txBody>
          <a:bodyPr/>
          <a:lstStyle/>
          <a:p>
            <a:r>
              <a:rPr lang="da-DK"/>
              <a:t>For hver indsats arbejder vi med disse fire opmærksomheder:</a:t>
            </a:r>
          </a:p>
        </p:txBody>
      </p:sp>
      <p:grpSp>
        <p:nvGrpSpPr>
          <p:cNvPr id="5" name="Gruppe 4">
            <a:extLst>
              <a:ext uri="{FF2B5EF4-FFF2-40B4-BE49-F238E27FC236}">
                <a16:creationId xmlns:a16="http://schemas.microsoft.com/office/drawing/2014/main" id="{7596024A-E086-6929-8C2D-1E7F0896E7E2}"/>
              </a:ext>
            </a:extLst>
          </p:cNvPr>
          <p:cNvGrpSpPr/>
          <p:nvPr/>
        </p:nvGrpSpPr>
        <p:grpSpPr>
          <a:xfrm>
            <a:off x="1005417" y="1607103"/>
            <a:ext cx="10130367" cy="4352544"/>
            <a:chOff x="1005417" y="1976967"/>
            <a:chExt cx="10130367" cy="4352544"/>
          </a:xfrm>
        </p:grpSpPr>
        <p:sp>
          <p:nvSpPr>
            <p:cNvPr id="6" name="Rektangel 5">
              <a:extLst>
                <a:ext uri="{FF2B5EF4-FFF2-40B4-BE49-F238E27FC236}">
                  <a16:creationId xmlns:a16="http://schemas.microsoft.com/office/drawing/2014/main" id="{7F801196-E14D-9ECC-BF1C-3D6ED820B730}"/>
                </a:ext>
              </a:extLst>
            </p:cNvPr>
            <p:cNvSpPr/>
            <p:nvPr/>
          </p:nvSpPr>
          <p:spPr>
            <a:xfrm>
              <a:off x="1005417" y="1976967"/>
              <a:ext cx="10130367" cy="4352544"/>
            </a:xfrm>
            <a:prstGeom prst="rect">
              <a:avLst/>
            </a:prstGeom>
            <a:solidFill>
              <a:schemeClr val="accent5">
                <a:lumMod val="20000"/>
                <a:lumOff val="80000"/>
              </a:schemeClr>
            </a:solidFill>
          </p:spPr>
          <p:txBody>
            <a:bodyPr/>
            <a:lstStyle/>
            <a:p>
              <a:endParaRPr lang="da-DK"/>
            </a:p>
          </p:txBody>
        </p:sp>
        <p:sp>
          <p:nvSpPr>
            <p:cNvPr id="7" name="Rektangel 6" descr="Bullseye">
              <a:extLst>
                <a:ext uri="{FF2B5EF4-FFF2-40B4-BE49-F238E27FC236}">
                  <a16:creationId xmlns:a16="http://schemas.microsoft.com/office/drawing/2014/main" id="{0A8243DE-DCC2-F7B8-3186-BEBEDD30B98B}"/>
                </a:ext>
              </a:extLst>
            </p:cNvPr>
            <p:cNvSpPr/>
            <p:nvPr/>
          </p:nvSpPr>
          <p:spPr>
            <a:xfrm>
              <a:off x="1975706" y="2311146"/>
              <a:ext cx="927145" cy="92714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8" name="Kombinationstegning: figur 7">
              <a:extLst>
                <a:ext uri="{FF2B5EF4-FFF2-40B4-BE49-F238E27FC236}">
                  <a16:creationId xmlns:a16="http://schemas.microsoft.com/office/drawing/2014/main" id="{62CEBD34-6F3B-AEED-6AB7-55D3C95AF7F0}"/>
                </a:ext>
              </a:extLst>
            </p:cNvPr>
            <p:cNvSpPr/>
            <p:nvPr/>
          </p:nvSpPr>
          <p:spPr>
            <a:xfrm>
              <a:off x="1315490" y="3572469"/>
              <a:ext cx="2153950" cy="2757041"/>
            </a:xfrm>
            <a:custGeom>
              <a:avLst/>
              <a:gdLst>
                <a:gd name="csX0" fmla="*/ 0 w 2060323"/>
                <a:gd name="csY0" fmla="*/ 0 h 2204296"/>
                <a:gd name="csX1" fmla="*/ 2060323 w 2060323"/>
                <a:gd name="csY1" fmla="*/ 0 h 2204296"/>
                <a:gd name="csX2" fmla="*/ 2060323 w 2060323"/>
                <a:gd name="csY2" fmla="*/ 2204296 h 2204296"/>
                <a:gd name="csX3" fmla="*/ 0 w 2060323"/>
                <a:gd name="csY3" fmla="*/ 2204296 h 2204296"/>
                <a:gd name="csX4" fmla="*/ 0 w 2060323"/>
                <a:gd name="csY4" fmla="*/ 0 h 2204296"/>
              </a:gdLst>
              <a:ahLst/>
              <a:cxnLst>
                <a:cxn ang="0">
                  <a:pos x="csX0" y="csY0"/>
                </a:cxn>
                <a:cxn ang="0">
                  <a:pos x="csX1" y="csY1"/>
                </a:cxn>
                <a:cxn ang="0">
                  <a:pos x="csX2" y="csY2"/>
                </a:cxn>
                <a:cxn ang="0">
                  <a:pos x="csX3" y="csY3"/>
                </a:cxn>
                <a:cxn ang="0">
                  <a:pos x="csX4" y="csY4"/>
                </a:cxn>
              </a:cxnLst>
              <a:rect l="l" t="t" r="r" b="b"/>
              <a:pathLst>
                <a:path w="2060323" h="2204296">
                  <a:moveTo>
                    <a:pt x="0" y="0"/>
                  </a:moveTo>
                  <a:lnTo>
                    <a:pt x="2060323" y="0"/>
                  </a:lnTo>
                  <a:lnTo>
                    <a:pt x="2060323" y="2204296"/>
                  </a:lnTo>
                  <a:lnTo>
                    <a:pt x="0" y="22042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da-DK" sz="2000" b="1"/>
                <a:t>Værdi</a:t>
              </a:r>
              <a:r>
                <a:rPr lang="da-DK" sz="2000" b="1" kern="1200"/>
                <a:t> </a:t>
              </a:r>
            </a:p>
            <a:p>
              <a:pPr marL="0" lvl="0" indent="0" algn="ctr" defTabSz="800100">
                <a:lnSpc>
                  <a:spcPct val="100000"/>
                </a:lnSpc>
                <a:spcBef>
                  <a:spcPct val="0"/>
                </a:spcBef>
                <a:spcAft>
                  <a:spcPct val="35000"/>
                </a:spcAft>
                <a:buNone/>
              </a:pPr>
              <a:r>
                <a:rPr lang="da-DK" sz="2000" b="0" kern="1200"/>
                <a:t>Hvad vil vi </a:t>
              </a:r>
              <a:r>
                <a:rPr lang="da-DK" sz="2000" b="1" kern="1200"/>
                <a:t>opnå</a:t>
              </a:r>
              <a:r>
                <a:rPr lang="da-DK" sz="2000" b="0" kern="1200"/>
                <a:t> med indsatsen? </a:t>
              </a:r>
            </a:p>
            <a:p>
              <a:pPr marL="0" lvl="0" indent="0" algn="ctr" defTabSz="800100">
                <a:lnSpc>
                  <a:spcPct val="100000"/>
                </a:lnSpc>
                <a:spcBef>
                  <a:spcPct val="0"/>
                </a:spcBef>
                <a:spcAft>
                  <a:spcPct val="35000"/>
                </a:spcAft>
                <a:buNone/>
              </a:pPr>
              <a:r>
                <a:rPr lang="da-DK" sz="2000" b="0" kern="1200"/>
                <a:t>- For den unge </a:t>
              </a:r>
            </a:p>
            <a:p>
              <a:pPr marL="0" lvl="0" indent="0" algn="ctr" defTabSz="800100">
                <a:lnSpc>
                  <a:spcPct val="100000"/>
                </a:lnSpc>
                <a:spcBef>
                  <a:spcPct val="0"/>
                </a:spcBef>
                <a:spcAft>
                  <a:spcPct val="35000"/>
                </a:spcAft>
                <a:buNone/>
              </a:pPr>
              <a:r>
                <a:rPr lang="da-DK" sz="2000" kern="1200"/>
                <a:t>- For forældrene </a:t>
              </a:r>
            </a:p>
            <a:p>
              <a:pPr marL="0" lvl="0" indent="0" algn="ctr" defTabSz="800100">
                <a:lnSpc>
                  <a:spcPct val="100000"/>
                </a:lnSpc>
                <a:spcBef>
                  <a:spcPct val="0"/>
                </a:spcBef>
                <a:spcAft>
                  <a:spcPct val="35000"/>
                </a:spcAft>
                <a:buNone/>
              </a:pPr>
              <a:r>
                <a:rPr lang="da-DK" sz="2000" kern="1200"/>
                <a:t>- For jer som LÆS og KUI</a:t>
              </a:r>
              <a:endParaRPr lang="en-US" sz="2000" kern="1200"/>
            </a:p>
          </p:txBody>
        </p:sp>
        <p:sp>
          <p:nvSpPr>
            <p:cNvPr id="9" name="Rektangel 8" descr="Afkrydsning">
              <a:extLst>
                <a:ext uri="{FF2B5EF4-FFF2-40B4-BE49-F238E27FC236}">
                  <a16:creationId xmlns:a16="http://schemas.microsoft.com/office/drawing/2014/main" id="{322AB262-004B-5180-CDE6-76D1A00F6A76}"/>
                </a:ext>
              </a:extLst>
            </p:cNvPr>
            <p:cNvSpPr/>
            <p:nvPr/>
          </p:nvSpPr>
          <p:spPr>
            <a:xfrm>
              <a:off x="4396587" y="2311146"/>
              <a:ext cx="927145" cy="92714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0" name="Kombinationstegning: figur 9">
              <a:extLst>
                <a:ext uri="{FF2B5EF4-FFF2-40B4-BE49-F238E27FC236}">
                  <a16:creationId xmlns:a16="http://schemas.microsoft.com/office/drawing/2014/main" id="{11830B44-B972-12D7-974F-DAA0BCF8AAB2}"/>
                </a:ext>
              </a:extLst>
            </p:cNvPr>
            <p:cNvSpPr/>
            <p:nvPr/>
          </p:nvSpPr>
          <p:spPr>
            <a:xfrm>
              <a:off x="3829998" y="3572470"/>
              <a:ext cx="2060323" cy="2422860"/>
            </a:xfrm>
            <a:custGeom>
              <a:avLst/>
              <a:gdLst>
                <a:gd name="csX0" fmla="*/ 0 w 2060323"/>
                <a:gd name="csY0" fmla="*/ 0 h 2204296"/>
                <a:gd name="csX1" fmla="*/ 2060323 w 2060323"/>
                <a:gd name="csY1" fmla="*/ 0 h 2204296"/>
                <a:gd name="csX2" fmla="*/ 2060323 w 2060323"/>
                <a:gd name="csY2" fmla="*/ 2204296 h 2204296"/>
                <a:gd name="csX3" fmla="*/ 0 w 2060323"/>
                <a:gd name="csY3" fmla="*/ 2204296 h 2204296"/>
                <a:gd name="csX4" fmla="*/ 0 w 2060323"/>
                <a:gd name="csY4" fmla="*/ 0 h 2204296"/>
              </a:gdLst>
              <a:ahLst/>
              <a:cxnLst>
                <a:cxn ang="0">
                  <a:pos x="csX0" y="csY0"/>
                </a:cxn>
                <a:cxn ang="0">
                  <a:pos x="csX1" y="csY1"/>
                </a:cxn>
                <a:cxn ang="0">
                  <a:pos x="csX2" y="csY2"/>
                </a:cxn>
                <a:cxn ang="0">
                  <a:pos x="csX3" y="csY3"/>
                </a:cxn>
                <a:cxn ang="0">
                  <a:pos x="csX4" y="csY4"/>
                </a:cxn>
              </a:cxnLst>
              <a:rect l="l" t="t" r="r" b="b"/>
              <a:pathLst>
                <a:path w="2060323" h="2204296">
                  <a:moveTo>
                    <a:pt x="0" y="0"/>
                  </a:moveTo>
                  <a:lnTo>
                    <a:pt x="2060323" y="0"/>
                  </a:lnTo>
                  <a:lnTo>
                    <a:pt x="2060323" y="2204296"/>
                  </a:lnTo>
                  <a:lnTo>
                    <a:pt x="0" y="22042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da-DK" sz="2000" b="0" kern="1200"/>
                <a:t>Hvilke ”</a:t>
              </a:r>
              <a:r>
                <a:rPr lang="da-DK" sz="2000" b="1" kern="1200"/>
                <a:t>tegn på succes ift. ønsket værdi</a:t>
              </a:r>
              <a:r>
                <a:rPr lang="da-DK" sz="2000" b="0" kern="1200"/>
                <a:t>”  skal du se efter?</a:t>
              </a:r>
            </a:p>
            <a:p>
              <a:pPr marL="0" lvl="0" indent="0" algn="ctr" defTabSz="800100">
                <a:lnSpc>
                  <a:spcPct val="100000"/>
                </a:lnSpc>
                <a:spcBef>
                  <a:spcPct val="0"/>
                </a:spcBef>
                <a:spcAft>
                  <a:spcPct val="35000"/>
                </a:spcAft>
                <a:buNone/>
              </a:pPr>
              <a:r>
                <a:rPr lang="da-DK" sz="2000" b="0" kern="1200" noProof="0"/>
                <a:t>Husk at dine erfaringer skal gemmes</a:t>
              </a:r>
              <a:endParaRPr lang="da-DK" sz="2000" b="0" kern="1200" noProof="0">
                <a:solidFill>
                  <a:srgbClr val="FF0000"/>
                </a:solidFill>
              </a:endParaRPr>
            </a:p>
          </p:txBody>
        </p:sp>
        <p:sp>
          <p:nvSpPr>
            <p:cNvPr id="11" name="Rektangel 10" descr="Kommentar vigtigt med massiv udfyldning">
              <a:extLst>
                <a:ext uri="{FF2B5EF4-FFF2-40B4-BE49-F238E27FC236}">
                  <a16:creationId xmlns:a16="http://schemas.microsoft.com/office/drawing/2014/main" id="{4DC6DBE2-A35A-F632-EB9B-3B17F9EE5BCD}"/>
                </a:ext>
              </a:extLst>
            </p:cNvPr>
            <p:cNvSpPr/>
            <p:nvPr/>
          </p:nvSpPr>
          <p:spPr>
            <a:xfrm>
              <a:off x="6817467" y="2311146"/>
              <a:ext cx="927145" cy="92714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2" name="Kombinationstegning: figur 11">
              <a:extLst>
                <a:ext uri="{FF2B5EF4-FFF2-40B4-BE49-F238E27FC236}">
                  <a16:creationId xmlns:a16="http://schemas.microsoft.com/office/drawing/2014/main" id="{5A66F607-2CF4-CE01-5026-101443AB0B3E}"/>
                </a:ext>
              </a:extLst>
            </p:cNvPr>
            <p:cNvSpPr/>
            <p:nvPr/>
          </p:nvSpPr>
          <p:spPr>
            <a:xfrm>
              <a:off x="6301681" y="3572470"/>
              <a:ext cx="2153950" cy="2422860"/>
            </a:xfrm>
            <a:custGeom>
              <a:avLst/>
              <a:gdLst>
                <a:gd name="csX0" fmla="*/ 0 w 2060323"/>
                <a:gd name="csY0" fmla="*/ 0 h 2204296"/>
                <a:gd name="csX1" fmla="*/ 2060323 w 2060323"/>
                <a:gd name="csY1" fmla="*/ 0 h 2204296"/>
                <a:gd name="csX2" fmla="*/ 2060323 w 2060323"/>
                <a:gd name="csY2" fmla="*/ 2204296 h 2204296"/>
                <a:gd name="csX3" fmla="*/ 0 w 2060323"/>
                <a:gd name="csY3" fmla="*/ 2204296 h 2204296"/>
                <a:gd name="csX4" fmla="*/ 0 w 2060323"/>
                <a:gd name="csY4" fmla="*/ 0 h 2204296"/>
              </a:gdLst>
              <a:ahLst/>
              <a:cxnLst>
                <a:cxn ang="0">
                  <a:pos x="csX0" y="csY0"/>
                </a:cxn>
                <a:cxn ang="0">
                  <a:pos x="csX1" y="csY1"/>
                </a:cxn>
                <a:cxn ang="0">
                  <a:pos x="csX2" y="csY2"/>
                </a:cxn>
                <a:cxn ang="0">
                  <a:pos x="csX3" y="csY3"/>
                </a:cxn>
                <a:cxn ang="0">
                  <a:pos x="csX4" y="csY4"/>
                </a:cxn>
              </a:cxnLst>
              <a:rect l="l" t="t" r="r" b="b"/>
              <a:pathLst>
                <a:path w="2060323" h="2204296">
                  <a:moveTo>
                    <a:pt x="0" y="0"/>
                  </a:moveTo>
                  <a:lnTo>
                    <a:pt x="2060323" y="0"/>
                  </a:lnTo>
                  <a:lnTo>
                    <a:pt x="2060323" y="2204296"/>
                  </a:lnTo>
                  <a:lnTo>
                    <a:pt x="0" y="22042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da-DK" sz="2000" kern="1200"/>
                <a:t>Hvad skal du være </a:t>
              </a:r>
              <a:r>
                <a:rPr lang="da-DK" sz="2000" b="1" kern="1200"/>
                <a:t>OBS</a:t>
              </a:r>
              <a:r>
                <a:rPr lang="da-DK" sz="2000" kern="1200"/>
                <a:t> på </a:t>
              </a:r>
              <a:r>
                <a:rPr lang="da-DK" sz="2000" b="1" kern="1200"/>
                <a:t>når du bruger </a:t>
              </a:r>
              <a:r>
                <a:rPr lang="da-DK" sz="2000" kern="1200"/>
                <a:t>indsatsen og materialerne?</a:t>
              </a:r>
            </a:p>
            <a:p>
              <a:pPr marL="0" lvl="0" indent="0" algn="ctr" defTabSz="889000">
                <a:lnSpc>
                  <a:spcPct val="100000"/>
                </a:lnSpc>
                <a:spcBef>
                  <a:spcPct val="0"/>
                </a:spcBef>
                <a:spcAft>
                  <a:spcPct val="35000"/>
                </a:spcAft>
                <a:buNone/>
              </a:pPr>
              <a:r>
                <a:rPr lang="da-DK" sz="2000"/>
                <a:t>(hvilke rammer, forudsætninger skal være til stede?)</a:t>
              </a:r>
              <a:endParaRPr lang="en-US" sz="2000" kern="1200"/>
            </a:p>
          </p:txBody>
        </p:sp>
        <p:sp>
          <p:nvSpPr>
            <p:cNvPr id="13" name="Rektangel 12" descr="Bøger">
              <a:extLst>
                <a:ext uri="{FF2B5EF4-FFF2-40B4-BE49-F238E27FC236}">
                  <a16:creationId xmlns:a16="http://schemas.microsoft.com/office/drawing/2014/main" id="{6C3F16A5-AA5B-5F5C-CFF1-71A3A2848655}"/>
                </a:ext>
              </a:extLst>
            </p:cNvPr>
            <p:cNvSpPr/>
            <p:nvPr/>
          </p:nvSpPr>
          <p:spPr>
            <a:xfrm>
              <a:off x="9238348" y="2311146"/>
              <a:ext cx="927145" cy="92714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a-DK"/>
            </a:p>
          </p:txBody>
        </p:sp>
        <p:sp>
          <p:nvSpPr>
            <p:cNvPr id="14" name="Kombinationstegning: figur 13">
              <a:extLst>
                <a:ext uri="{FF2B5EF4-FFF2-40B4-BE49-F238E27FC236}">
                  <a16:creationId xmlns:a16="http://schemas.microsoft.com/office/drawing/2014/main" id="{5362201B-2639-2FD3-0A0C-B8FE427863D3}"/>
                </a:ext>
              </a:extLst>
            </p:cNvPr>
            <p:cNvSpPr/>
            <p:nvPr/>
          </p:nvSpPr>
          <p:spPr>
            <a:xfrm>
              <a:off x="8722561" y="3572470"/>
              <a:ext cx="2009521" cy="2422860"/>
            </a:xfrm>
            <a:custGeom>
              <a:avLst/>
              <a:gdLst>
                <a:gd name="csX0" fmla="*/ 0 w 2060323"/>
                <a:gd name="csY0" fmla="*/ 0 h 2204296"/>
                <a:gd name="csX1" fmla="*/ 2060323 w 2060323"/>
                <a:gd name="csY1" fmla="*/ 0 h 2204296"/>
                <a:gd name="csX2" fmla="*/ 2060323 w 2060323"/>
                <a:gd name="csY2" fmla="*/ 2204296 h 2204296"/>
                <a:gd name="csX3" fmla="*/ 0 w 2060323"/>
                <a:gd name="csY3" fmla="*/ 2204296 h 2204296"/>
                <a:gd name="csX4" fmla="*/ 0 w 2060323"/>
                <a:gd name="csY4" fmla="*/ 0 h 2204296"/>
              </a:gdLst>
              <a:ahLst/>
              <a:cxnLst>
                <a:cxn ang="0">
                  <a:pos x="csX0" y="csY0"/>
                </a:cxn>
                <a:cxn ang="0">
                  <a:pos x="csX1" y="csY1"/>
                </a:cxn>
                <a:cxn ang="0">
                  <a:pos x="csX2" y="csY2"/>
                </a:cxn>
                <a:cxn ang="0">
                  <a:pos x="csX3" y="csY3"/>
                </a:cxn>
                <a:cxn ang="0">
                  <a:pos x="csX4" y="csY4"/>
                </a:cxn>
              </a:cxnLst>
              <a:rect l="l" t="t" r="r" b="b"/>
              <a:pathLst>
                <a:path w="2060323" h="2204296">
                  <a:moveTo>
                    <a:pt x="0" y="0"/>
                  </a:moveTo>
                  <a:lnTo>
                    <a:pt x="2060323" y="0"/>
                  </a:lnTo>
                  <a:lnTo>
                    <a:pt x="2060323" y="2204296"/>
                  </a:lnTo>
                  <a:lnTo>
                    <a:pt x="0" y="22042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da-DK" sz="2000" kern="1200"/>
                <a:t>Hvilke </a:t>
              </a:r>
              <a:r>
                <a:rPr lang="da-DK" sz="2000" b="1" kern="1200"/>
                <a:t>faglig viden </a:t>
              </a:r>
              <a:r>
                <a:rPr lang="da-DK" sz="2000" kern="1200"/>
                <a:t>om hhv. ordblindhed og vejledning skal du have?</a:t>
              </a:r>
              <a:endParaRPr lang="en-US" sz="2000" kern="1200"/>
            </a:p>
          </p:txBody>
        </p:sp>
      </p:grpSp>
    </p:spTree>
    <p:extLst>
      <p:ext uri="{BB962C8B-B14F-4D97-AF65-F5344CB8AC3E}">
        <p14:creationId xmlns:p14="http://schemas.microsoft.com/office/powerpoint/2010/main" val="2451913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E20F8-0637-1AE6-40BC-BECFFE1F37C9}"/>
              </a:ext>
            </a:extLst>
          </p:cNvPr>
          <p:cNvSpPr>
            <a:spLocks noGrp="1"/>
          </p:cNvSpPr>
          <p:nvPr>
            <p:ph type="title"/>
          </p:nvPr>
        </p:nvSpPr>
        <p:spPr>
          <a:xfrm>
            <a:off x="409903" y="2664745"/>
            <a:ext cx="3047999" cy="3363310"/>
          </a:xfrm>
        </p:spPr>
        <p:txBody>
          <a:bodyPr anchor="ctr"/>
          <a:lstStyle/>
          <a:p>
            <a:r>
              <a:rPr lang="da-DK" sz="4000"/>
              <a:t>Matrix over indsatser i 2026</a:t>
            </a:r>
          </a:p>
        </p:txBody>
      </p:sp>
      <p:graphicFrame>
        <p:nvGraphicFramePr>
          <p:cNvPr id="12" name="Pladsholder til indhold 11">
            <a:extLst>
              <a:ext uri="{FF2B5EF4-FFF2-40B4-BE49-F238E27FC236}">
                <a16:creationId xmlns:a16="http://schemas.microsoft.com/office/drawing/2014/main" id="{90B07513-54BF-E474-F380-53975CB2876D}"/>
              </a:ext>
            </a:extLst>
          </p:cNvPr>
          <p:cNvGraphicFramePr>
            <a:graphicFrameLocks noGrp="1"/>
          </p:cNvGraphicFramePr>
          <p:nvPr>
            <p:ph sz="quarter" idx="12"/>
            <p:extLst>
              <p:ext uri="{D42A27DB-BD31-4B8C-83A1-F6EECF244321}">
                <p14:modId xmlns:p14="http://schemas.microsoft.com/office/powerpoint/2010/main" val="820165955"/>
              </p:ext>
            </p:extLst>
          </p:nvPr>
        </p:nvGraphicFramePr>
        <p:xfrm>
          <a:off x="3899335" y="430922"/>
          <a:ext cx="7704081" cy="5943688"/>
        </p:xfrm>
        <a:graphic>
          <a:graphicData uri="http://schemas.openxmlformats.org/drawingml/2006/table">
            <a:tbl>
              <a:tblPr firstRow="1" firstCol="1" bandRow="1">
                <a:tableStyleId>{5C22544A-7EE6-4342-B048-85BDC9FD1C3A}</a:tableStyleId>
              </a:tblPr>
              <a:tblGrid>
                <a:gridCol w="7704081">
                  <a:extLst>
                    <a:ext uri="{9D8B030D-6E8A-4147-A177-3AD203B41FA5}">
                      <a16:colId xmlns:a16="http://schemas.microsoft.com/office/drawing/2014/main" val="3938623469"/>
                    </a:ext>
                  </a:extLst>
                </a:gridCol>
              </a:tblGrid>
              <a:tr h="540000">
                <a:tc>
                  <a:txBody>
                    <a:bodyPr/>
                    <a:lstStyle/>
                    <a:p>
                      <a:pPr>
                        <a:lnSpc>
                          <a:spcPct val="100000"/>
                        </a:lnSpc>
                        <a:buNone/>
                        <a:tabLst>
                          <a:tab pos="140335" algn="l"/>
                        </a:tabLst>
                      </a:pPr>
                      <a:r>
                        <a:rPr lang="da-DK" sz="1500">
                          <a:solidFill>
                            <a:sysClr val="windowText" lastClr="000000"/>
                          </a:solidFill>
                          <a:effectLst/>
                          <a:latin typeface="No5"/>
                        </a:rPr>
                        <a:t>1. Uddannelsesbroen </a:t>
                      </a:r>
                      <a:r>
                        <a:rPr lang="da-DK" sz="1500" b="0" u="none">
                          <a:solidFill>
                            <a:sysClr val="windowText" lastClr="000000"/>
                          </a:solidFill>
                          <a:effectLst/>
                          <a:latin typeface="No5"/>
                        </a:rPr>
                        <a:t>ved Trine</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479238942"/>
                  </a:ext>
                </a:extLst>
              </a:tr>
              <a:tr h="540000">
                <a:tc>
                  <a:txBody>
                    <a:bodyPr/>
                    <a:lstStyle/>
                    <a:p>
                      <a:pPr>
                        <a:lnSpc>
                          <a:spcPct val="100000"/>
                        </a:lnSpc>
                        <a:buNone/>
                        <a:tabLst>
                          <a:tab pos="140335" algn="l"/>
                        </a:tabLst>
                      </a:pPr>
                      <a:r>
                        <a:rPr lang="da-DK" sz="1500">
                          <a:solidFill>
                            <a:sysClr val="windowText" lastClr="000000"/>
                          </a:solidFill>
                          <a:effectLst/>
                          <a:latin typeface="No5"/>
                        </a:rPr>
                        <a:t>2. Opstartssamtale </a:t>
                      </a:r>
                      <a:r>
                        <a:rPr lang="da-DK" sz="1500" b="0">
                          <a:solidFill>
                            <a:sysClr val="windowText" lastClr="000000"/>
                          </a:solidFill>
                          <a:effectLst/>
                          <a:latin typeface="No5"/>
                        </a:rPr>
                        <a:t>ved Martin</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69905369"/>
                  </a:ext>
                </a:extLst>
              </a:tr>
              <a:tr h="540000">
                <a:tc>
                  <a:txBody>
                    <a:bodyPr/>
                    <a:lstStyle/>
                    <a:p>
                      <a:pPr>
                        <a:lnSpc>
                          <a:spcPct val="100000"/>
                        </a:lnSpc>
                        <a:buNone/>
                      </a:pPr>
                      <a:r>
                        <a:rPr lang="da-DK" sz="1500">
                          <a:solidFill>
                            <a:sysClr val="windowText" lastClr="000000"/>
                          </a:solidFill>
                          <a:effectLst/>
                          <a:latin typeface="No5"/>
                        </a:rPr>
                        <a:t>3. </a:t>
                      </a:r>
                      <a:r>
                        <a:rPr lang="da-DK" sz="1500">
                          <a:solidFill>
                            <a:sysClr val="windowText" lastClr="000000"/>
                          </a:solidFill>
                          <a:effectLst/>
                          <a:latin typeface="No5" pitchFamily="50" charset="0"/>
                        </a:rPr>
                        <a:t>Ny mesterlære </a:t>
                      </a:r>
                      <a:r>
                        <a:rPr lang="da-DK" sz="1500" b="0">
                          <a:solidFill>
                            <a:sysClr val="windowText" lastClr="000000"/>
                          </a:solidFill>
                          <a:effectLst/>
                          <a:latin typeface="No5"/>
                        </a:rPr>
                        <a:t>ved Martin</a:t>
                      </a:r>
                      <a:endParaRPr lang="da-DK" sz="1500" b="0">
                        <a:solidFill>
                          <a:sysClr val="windowText" lastClr="000000"/>
                        </a:solidFill>
                        <a:effectLst/>
                        <a:latin typeface="No5"/>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269068253"/>
                  </a:ext>
                </a:extLst>
              </a:tr>
              <a:tr h="543688">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4. Taksonomi </a:t>
                      </a:r>
                      <a:r>
                        <a:rPr lang="da-DK" sz="1500" b="0">
                          <a:solidFill>
                            <a:sysClr val="windowText" lastClr="000000"/>
                          </a:solidFill>
                          <a:effectLst/>
                          <a:latin typeface="No5"/>
                        </a:rPr>
                        <a:t>ved Trine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239549309"/>
                  </a:ext>
                </a:extLst>
              </a:tr>
              <a:tr h="540000">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pitchFamily="50" charset="0"/>
                        </a:rPr>
                        <a:t>5. </a:t>
                      </a:r>
                      <a:r>
                        <a:rPr lang="da-DK" sz="1500">
                          <a:solidFill>
                            <a:sysClr val="windowText" lastClr="000000"/>
                          </a:solidFill>
                          <a:effectLst/>
                          <a:latin typeface="No5"/>
                        </a:rPr>
                        <a:t>Den røde tråd </a:t>
                      </a:r>
                      <a:r>
                        <a:rPr lang="da-DK" sz="1500" b="0">
                          <a:solidFill>
                            <a:sysClr val="windowText" lastClr="000000"/>
                          </a:solidFill>
                          <a:effectLst/>
                          <a:latin typeface="No5"/>
                        </a:rPr>
                        <a:t>ved Martin </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720242631"/>
                  </a:ext>
                </a:extLst>
              </a:tr>
              <a:tr h="540000">
                <a:tc>
                  <a:txBody>
                    <a:bodyPr/>
                    <a:lstStyle/>
                    <a:p>
                      <a:pPr>
                        <a:lnSpc>
                          <a:spcPct val="100000"/>
                        </a:lnSpc>
                        <a:buNone/>
                        <a:tabLst>
                          <a:tab pos="140335" algn="l"/>
                        </a:tabLst>
                      </a:pPr>
                      <a:r>
                        <a:rPr lang="da-DK" sz="1500">
                          <a:solidFill>
                            <a:schemeClr val="tx1"/>
                          </a:solidFill>
                          <a:effectLst/>
                          <a:latin typeface="No5" pitchFamily="50" charset="0"/>
                        </a:rPr>
                        <a:t>6. ”Brobygning” </a:t>
                      </a:r>
                      <a:r>
                        <a:rPr lang="da-DK" sz="1500" b="0">
                          <a:solidFill>
                            <a:schemeClr val="tx1"/>
                          </a:solidFill>
                          <a:effectLst/>
                          <a:latin typeface="No5" pitchFamily="50" charset="0"/>
                        </a:rPr>
                        <a:t>ved Inger-Lise, Iben og Susanne</a:t>
                      </a:r>
                    </a:p>
                    <a:p>
                      <a:pPr>
                        <a:lnSpc>
                          <a:spcPct val="100000"/>
                        </a:lnSpc>
                        <a:buNone/>
                        <a:tabLst>
                          <a:tab pos="140335" algn="l"/>
                        </a:tabLst>
                      </a:pPr>
                      <a:r>
                        <a:rPr lang="da-DK" sz="1500" b="0">
                          <a:solidFill>
                            <a:schemeClr val="tx1"/>
                          </a:solidFill>
                          <a:effectLst/>
                          <a:latin typeface="No5" pitchFamily="50" charset="0"/>
                        </a:rPr>
                        <a:t>Koblet op på lovfæstet krav om brobygning og introkurser</a:t>
                      </a:r>
                      <a:endParaRPr lang="da-DK" sz="1500" b="0">
                        <a:solidFill>
                          <a:schemeClr val="tx1"/>
                        </a:solidFill>
                        <a:effectLst/>
                        <a:latin typeface="No5" pitchFamily="50" charset="0"/>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277391123"/>
                  </a:ext>
                </a:extLst>
              </a:tr>
              <a:tr h="540000">
                <a:tc>
                  <a:txBody>
                    <a:bodyPr/>
                    <a:lstStyle/>
                    <a:p>
                      <a:pPr>
                        <a:lnSpc>
                          <a:spcPct val="100000"/>
                        </a:lnSpc>
                        <a:buNone/>
                        <a:tabLst>
                          <a:tab pos="140335" algn="l"/>
                        </a:tabLst>
                      </a:pPr>
                      <a:r>
                        <a:rPr lang="da-DK" sz="1500" b="0">
                          <a:solidFill>
                            <a:sysClr val="windowText" lastClr="000000"/>
                          </a:solidFill>
                          <a:effectLst/>
                          <a:latin typeface="No5" pitchFamily="50" charset="0"/>
                        </a:rPr>
                        <a:t>7. ”</a:t>
                      </a:r>
                      <a:r>
                        <a:rPr lang="da-DK" sz="1500">
                          <a:solidFill>
                            <a:sysClr val="windowText" lastClr="000000"/>
                          </a:solidFill>
                          <a:effectLst/>
                          <a:latin typeface="No5" pitchFamily="50" charset="0"/>
                        </a:rPr>
                        <a:t>Dit Landskab” </a:t>
                      </a:r>
                      <a:r>
                        <a:rPr lang="da-DK" sz="1500" b="0" u="none">
                          <a:solidFill>
                            <a:sysClr val="windowText" lastClr="000000"/>
                          </a:solidFill>
                          <a:effectLst/>
                          <a:latin typeface="No5" pitchFamily="50" charset="0"/>
                        </a:rPr>
                        <a:t>ved Iben</a:t>
                      </a:r>
                      <a:r>
                        <a:rPr lang="da-DK" sz="1500" b="0">
                          <a:solidFill>
                            <a:sysClr val="windowText" lastClr="000000"/>
                          </a:solidFill>
                          <a:effectLst/>
                          <a:latin typeface="No5" pitchFamily="50" charset="0"/>
                        </a:rPr>
                        <a:t>, Inger-Lise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290275691"/>
                  </a:ext>
                </a:extLst>
              </a:tr>
              <a:tr h="540000">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8. ”Samarbejdsmøde” </a:t>
                      </a:r>
                      <a:r>
                        <a:rPr lang="da-DK" sz="1500" b="0">
                          <a:solidFill>
                            <a:sysClr val="windowText" lastClr="000000"/>
                          </a:solidFill>
                          <a:effectLst/>
                          <a:latin typeface="No5"/>
                        </a:rPr>
                        <a:t>ved Iben, Inger-Lise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448373889"/>
                  </a:ext>
                </a:extLst>
              </a:tr>
              <a:tr h="540000">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9. ”Erhvervspraktik med et tvist / Den digitale foldetrappe” </a:t>
                      </a:r>
                      <a:r>
                        <a:rPr lang="da-DK" sz="1500" b="0">
                          <a:solidFill>
                            <a:sysClr val="windowText" lastClr="000000"/>
                          </a:solidFill>
                          <a:effectLst/>
                          <a:latin typeface="No5"/>
                        </a:rPr>
                        <a:t>ved Inger-Lise og Iben</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98553224"/>
                  </a:ext>
                </a:extLst>
              </a:tr>
              <a:tr h="540000">
                <a:tc>
                  <a:txBody>
                    <a:bodyPr/>
                    <a:lstStyle/>
                    <a:p>
                      <a:pPr>
                        <a:lnSpc>
                          <a:spcPct val="100000"/>
                        </a:lnSpc>
                        <a:buNone/>
                        <a:tabLst>
                          <a:tab pos="140335" algn="l"/>
                        </a:tabLst>
                      </a:pPr>
                      <a:r>
                        <a:rPr lang="da-DK" sz="1500">
                          <a:solidFill>
                            <a:sysClr val="windowText" lastClr="000000"/>
                          </a:solidFill>
                          <a:effectLst/>
                          <a:latin typeface="No5" pitchFamily="50" charset="0"/>
                        </a:rPr>
                        <a:t>10. Temaaften (</a:t>
                      </a:r>
                      <a:r>
                        <a:rPr lang="da-DK" sz="1500" err="1">
                          <a:solidFill>
                            <a:sysClr val="windowText" lastClr="000000"/>
                          </a:solidFill>
                          <a:effectLst/>
                          <a:latin typeface="No5" pitchFamily="50" charset="0"/>
                        </a:rPr>
                        <a:t>Upcoming</a:t>
                      </a:r>
                      <a:r>
                        <a:rPr lang="da-DK" sz="1500">
                          <a:solidFill>
                            <a:sysClr val="windowText" lastClr="000000"/>
                          </a:solidFill>
                          <a:effectLst/>
                          <a:latin typeface="No5" pitchFamily="50" charset="0"/>
                        </a:rPr>
                        <a:t>) </a:t>
                      </a:r>
                      <a:r>
                        <a:rPr lang="da-DK" sz="1500" b="0" u="none">
                          <a:solidFill>
                            <a:sysClr val="windowText" lastClr="000000"/>
                          </a:solidFill>
                          <a:effectLst/>
                          <a:latin typeface="No5" pitchFamily="50" charset="0"/>
                        </a:rPr>
                        <a:t>ved Dorthea </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2070448"/>
                  </a:ext>
                </a:extLst>
              </a:tr>
              <a:tr h="540000">
                <a:tc>
                  <a:txBody>
                    <a:bodyPr/>
                    <a:lstStyle/>
                    <a:p>
                      <a:pPr>
                        <a:lnSpc>
                          <a:spcPct val="100000"/>
                        </a:lnSpc>
                        <a:buNone/>
                        <a:tabLst>
                          <a:tab pos="140335" algn="l"/>
                        </a:tabLst>
                      </a:pPr>
                      <a:r>
                        <a:rPr lang="da-DK" sz="1500">
                          <a:solidFill>
                            <a:sysClr val="windowText" lastClr="000000"/>
                          </a:solidFill>
                          <a:effectLst/>
                          <a:latin typeface="No5" pitchFamily="50" charset="0"/>
                        </a:rPr>
                        <a:t>11. Forældremøde (</a:t>
                      </a:r>
                      <a:r>
                        <a:rPr lang="da-DK" sz="1500" err="1">
                          <a:solidFill>
                            <a:sysClr val="windowText" lastClr="000000"/>
                          </a:solidFill>
                          <a:effectLst/>
                          <a:latin typeface="No5" pitchFamily="50" charset="0"/>
                        </a:rPr>
                        <a:t>Upcoming</a:t>
                      </a:r>
                      <a:r>
                        <a:rPr lang="da-DK" sz="1500">
                          <a:solidFill>
                            <a:sysClr val="windowText" lastClr="000000"/>
                          </a:solidFill>
                          <a:effectLst/>
                          <a:latin typeface="No5" pitchFamily="50" charset="0"/>
                        </a:rPr>
                        <a:t>) </a:t>
                      </a:r>
                      <a:r>
                        <a:rPr lang="da-DK" sz="1500" b="0">
                          <a:solidFill>
                            <a:sysClr val="windowText" lastClr="000000"/>
                          </a:solidFill>
                          <a:effectLst/>
                          <a:latin typeface="No5" pitchFamily="50" charset="0"/>
                        </a:rPr>
                        <a:t>ved Susanne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710484055"/>
                  </a:ext>
                </a:extLst>
              </a:tr>
            </a:tbl>
          </a:graphicData>
        </a:graphic>
      </p:graphicFrame>
      <p:sp>
        <p:nvSpPr>
          <p:cNvPr id="3" name="Taleboble: rektangel med afrundede hjørner 2">
            <a:extLst>
              <a:ext uri="{FF2B5EF4-FFF2-40B4-BE49-F238E27FC236}">
                <a16:creationId xmlns:a16="http://schemas.microsoft.com/office/drawing/2014/main" id="{7A09FCFA-F670-6AE3-D968-9675BCD81B61}"/>
              </a:ext>
            </a:extLst>
          </p:cNvPr>
          <p:cNvSpPr/>
          <p:nvPr/>
        </p:nvSpPr>
        <p:spPr>
          <a:xfrm>
            <a:off x="98855" y="182879"/>
            <a:ext cx="3436826" cy="3054591"/>
          </a:xfrm>
          <a:prstGeom prst="wedgeRoundRectCallout">
            <a:avLst>
              <a:gd name="adj1" fmla="val 55591"/>
              <a:gd name="adj2" fmla="val 51020"/>
              <a:gd name="adj3" fmla="val 16667"/>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a:t>LYT ud fra at I senere skal drøfte og indkredse: </a:t>
            </a:r>
          </a:p>
          <a:p>
            <a:pPr marL="285750" indent="-285750" algn="ctr">
              <a:buFontTx/>
              <a:buChar char="-"/>
            </a:pPr>
            <a:r>
              <a:rPr lang="da-DK"/>
              <a:t>Forståelsen af indsatserne </a:t>
            </a:r>
          </a:p>
          <a:p>
            <a:pPr marL="285750" indent="-285750" algn="ctr">
              <a:buFontTx/>
              <a:buChar char="-"/>
            </a:pPr>
            <a:r>
              <a:rPr lang="da-DK"/>
              <a:t>- Hvilke indsatser du kunne vælge at afprøve</a:t>
            </a:r>
          </a:p>
          <a:p>
            <a:pPr marL="285750" indent="-285750" algn="ctr">
              <a:buFontTx/>
              <a:buChar char="-"/>
            </a:pPr>
            <a:r>
              <a:rPr lang="da-DK"/>
              <a:t>Hvem du kunne samarbejde med?</a:t>
            </a:r>
          </a:p>
          <a:p>
            <a:pPr algn="ctr"/>
            <a:r>
              <a:rPr lang="da-DK"/>
              <a:t>SKRIV ned i ”Note-ark for indsatserne”</a:t>
            </a:r>
          </a:p>
        </p:txBody>
      </p:sp>
    </p:spTree>
    <p:extLst>
      <p:ext uri="{BB962C8B-B14F-4D97-AF65-F5344CB8AC3E}">
        <p14:creationId xmlns:p14="http://schemas.microsoft.com/office/powerpoint/2010/main" val="107015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3DDA-D589-07DB-B24A-FE63C67443DF}"/>
            </a:ext>
          </a:extLst>
        </p:cNvPr>
        <p:cNvGrpSpPr/>
        <p:nvPr/>
      </p:nvGrpSpPr>
      <p:grpSpPr>
        <a:xfrm>
          <a:off x="0" y="0"/>
          <a:ext cx="0" cy="0"/>
          <a:chOff x="0" y="0"/>
          <a:chExt cx="0" cy="0"/>
        </a:xfrm>
      </p:grpSpPr>
      <p:pic>
        <p:nvPicPr>
          <p:cNvPr id="6" name="Picture 4" descr="En væg, der er malet med en pil og en målskiven">
            <a:extLst>
              <a:ext uri="{FF2B5EF4-FFF2-40B4-BE49-F238E27FC236}">
                <a16:creationId xmlns:a16="http://schemas.microsoft.com/office/drawing/2014/main" id="{6D5324CD-240F-8300-8314-05DD82F28ACD}"/>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66000"/>
                    </a14:imgEffect>
                    <a14:imgEffect>
                      <a14:brightnessContrast bright="40000" contrast="-40000"/>
                    </a14:imgEffect>
                  </a14:imgLayer>
                </a14:imgProps>
              </a:ext>
            </a:extLst>
          </a:blip>
          <a:srcRect l="40566" t="-1" r="12982" b="-1"/>
          <a:stretch>
            <a:fillRect/>
          </a:stretch>
        </p:blipFill>
        <p:spPr>
          <a:xfrm>
            <a:off x="8130640" y="2367"/>
            <a:ext cx="4052451" cy="6863767"/>
          </a:xfrm>
          <a:prstGeom prst="rect">
            <a:avLst/>
          </a:prstGeom>
          <a:noFill/>
        </p:spPr>
      </p:pic>
      <p:sp>
        <p:nvSpPr>
          <p:cNvPr id="5" name="Text Placeholder 2">
            <a:extLst>
              <a:ext uri="{FF2B5EF4-FFF2-40B4-BE49-F238E27FC236}">
                <a16:creationId xmlns:a16="http://schemas.microsoft.com/office/drawing/2014/main" id="{6E1918CA-AD93-343E-B67F-A3A7B80EBDAA}"/>
              </a:ext>
            </a:extLst>
          </p:cNvPr>
          <p:cNvSpPr>
            <a:spLocks noGrp="1"/>
          </p:cNvSpPr>
          <p:nvPr/>
        </p:nvSpPr>
        <p:spPr>
          <a:xfrm>
            <a:off x="425248" y="5443571"/>
            <a:ext cx="6975983" cy="564266"/>
          </a:xfrm>
          <a:prstGeom prst="rect">
            <a:avLst/>
          </a:prstGeom>
          <a:ln w="19050">
            <a:solidFill>
              <a:srgbClr val="FF0000"/>
            </a:solidFill>
          </a:ln>
        </p:spPr>
        <p:txBody>
          <a:bodyPr lIns="0" tIns="0" rIns="0" bIns="0" anchor="ctr">
            <a:normAutofit/>
          </a:bodyPr>
          <a:lstStyle>
            <a:lvl1pPr marL="0" indent="0" algn="l" defTabSz="812760" rtl="0" eaLnBrk="1" latinLnBrk="0" hangingPunct="1">
              <a:spcBef>
                <a:spcPts val="0"/>
              </a:spcBef>
              <a:spcAft>
                <a:spcPts val="1067"/>
              </a:spcAft>
              <a:buClr>
                <a:schemeClr val="tx1"/>
              </a:buClr>
              <a:buFont typeface="Arial" panose="020B0604020202020204" pitchFamily="34" charset="0"/>
              <a:buNone/>
              <a:defRPr sz="2844" kern="1200">
                <a:solidFill>
                  <a:srgbClr val="000000"/>
                </a:solidFill>
                <a:latin typeface="+mn-lt"/>
                <a:ea typeface="+mn-ea"/>
                <a:cs typeface="Arial" pitchFamily="34" charset="0"/>
              </a:defRPr>
            </a:lvl1pPr>
            <a:lvl2pPr marL="321717"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2pPr>
            <a:lvl3pPr marL="643435"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3pPr>
            <a:lvl4pPr marL="951043"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4pPr>
            <a:lvl5pPr marL="1272759"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5pPr>
            <a:lvl6pPr marL="4470176" indent="-406379" algn="l" defTabSz="812760" rtl="0" eaLnBrk="1" latinLnBrk="0" hangingPunct="1">
              <a:spcBef>
                <a:spcPct val="20000"/>
              </a:spcBef>
              <a:buFont typeface="Arial"/>
              <a:buChar char="•"/>
              <a:defRPr sz="3556" kern="1200">
                <a:solidFill>
                  <a:schemeClr val="tx1"/>
                </a:solidFill>
                <a:latin typeface="+mn-lt"/>
                <a:ea typeface="+mn-ea"/>
                <a:cs typeface="+mn-cs"/>
              </a:defRPr>
            </a:lvl6pPr>
            <a:lvl7pPr marL="5282936" indent="-406379" algn="l" defTabSz="812760" rtl="0" eaLnBrk="1" latinLnBrk="0" hangingPunct="1">
              <a:spcBef>
                <a:spcPct val="20000"/>
              </a:spcBef>
              <a:buFont typeface="Arial"/>
              <a:buChar char="•"/>
              <a:defRPr sz="3556" kern="1200">
                <a:solidFill>
                  <a:schemeClr val="tx1"/>
                </a:solidFill>
                <a:latin typeface="+mn-lt"/>
                <a:ea typeface="+mn-ea"/>
                <a:cs typeface="+mn-cs"/>
              </a:defRPr>
            </a:lvl7pPr>
            <a:lvl8pPr marL="6095696" indent="-406379" algn="l" defTabSz="812760" rtl="0" eaLnBrk="1" latinLnBrk="0" hangingPunct="1">
              <a:spcBef>
                <a:spcPct val="20000"/>
              </a:spcBef>
              <a:buFont typeface="Arial"/>
              <a:buChar char="•"/>
              <a:defRPr sz="3556" kern="1200">
                <a:solidFill>
                  <a:schemeClr val="tx1"/>
                </a:solidFill>
                <a:latin typeface="+mn-lt"/>
                <a:ea typeface="+mn-ea"/>
                <a:cs typeface="+mn-cs"/>
              </a:defRPr>
            </a:lvl8pPr>
            <a:lvl9pPr marL="6908454" indent="-406379" algn="l" defTabSz="812760" rtl="0" eaLnBrk="1" latinLnBrk="0" hangingPunct="1">
              <a:spcBef>
                <a:spcPct val="20000"/>
              </a:spcBef>
              <a:buFont typeface="Arial"/>
              <a:buChar char="•"/>
              <a:defRPr sz="3556"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800"/>
              </a:spcAft>
              <a:buClr>
                <a:prstClr val="black"/>
              </a:buClr>
              <a:buSzTx/>
              <a:buFont typeface="Arial" panose="020B0604020202020204" pitchFamily="34" charset="0"/>
              <a:buNone/>
              <a:tabLst/>
              <a:defRPr/>
            </a:pPr>
            <a:r>
              <a:rPr kumimoji="0" lang="da-DK" sz="1800" b="1" i="0" u="none" strike="noStrike" kern="1200" cap="none" spc="0" normalizeH="0" baseline="0" noProof="0">
                <a:ln>
                  <a:noFill/>
                </a:ln>
                <a:solidFill>
                  <a:prstClr val="black"/>
                </a:solidFill>
                <a:effectLst/>
                <a:uLnTx/>
                <a:uFillTx/>
                <a:latin typeface="No5" pitchFamily="2" charset="77"/>
                <a:ea typeface="+mn-ea"/>
                <a:cs typeface="Arial" pitchFamily="34" charset="0"/>
              </a:rPr>
              <a:t>SE Projektets hjemmeside: </a:t>
            </a:r>
            <a:r>
              <a:rPr kumimoji="0" lang="da-DK" sz="1800" b="1" i="0" u="none" strike="noStrike" kern="1200" cap="none" spc="0" normalizeH="0" baseline="0" noProof="0">
                <a:ln>
                  <a:noFill/>
                </a:ln>
                <a:solidFill>
                  <a:prstClr val="black"/>
                </a:solidFill>
                <a:effectLst/>
                <a:uLnTx/>
                <a:uFillTx/>
                <a:latin typeface="No5" pitchFamily="2" charset="77"/>
                <a:ea typeface="+mn-ea"/>
                <a:cs typeface="Arial" pitchFamily="34" charset="0"/>
                <a:hlinkClick r:id="rId4">
                  <a:extLst>
                    <a:ext uri="{A12FA001-AC4F-418D-AE19-62706E023703}">
                      <ahyp:hlinkClr xmlns:ahyp="http://schemas.microsoft.com/office/drawing/2018/hyperlinkcolor" val="tx"/>
                    </a:ext>
                  </a:extLst>
                </a:hlinkClick>
              </a:rPr>
              <a:t>styrkedeovergange.kp.dk</a:t>
            </a:r>
          </a:p>
        </p:txBody>
      </p:sp>
      <p:sp>
        <p:nvSpPr>
          <p:cNvPr id="7" name="Titel 1">
            <a:extLst>
              <a:ext uri="{FF2B5EF4-FFF2-40B4-BE49-F238E27FC236}">
                <a16:creationId xmlns:a16="http://schemas.microsoft.com/office/drawing/2014/main" id="{82B8CE18-5EC0-5BD3-4673-84CFA245E646}"/>
              </a:ext>
            </a:extLst>
          </p:cNvPr>
          <p:cNvSpPr txBox="1">
            <a:spLocks/>
          </p:cNvSpPr>
          <p:nvPr/>
        </p:nvSpPr>
        <p:spPr>
          <a:xfrm>
            <a:off x="576944" y="694353"/>
            <a:ext cx="7401296" cy="835587"/>
          </a:xfrm>
          <a:prstGeom prst="rect">
            <a:avLst/>
          </a:prstGeom>
        </p:spPr>
        <p:txBody>
          <a:bodyPr vert="horz" lIns="0" tIns="0" rIns="0" bIns="0" rtlCol="0" anchor="t" anchorCtr="0">
            <a:normAutofit/>
          </a:bodyPr>
          <a:lstStyle>
            <a:lvl1pPr algn="l" defTabSz="609585" rtl="0" eaLnBrk="1" latinLnBrk="0" hangingPunct="1">
              <a:lnSpc>
                <a:spcPct val="90000"/>
              </a:lnSpc>
              <a:spcBef>
                <a:spcPct val="0"/>
              </a:spcBef>
              <a:buNone/>
              <a:defRPr sz="2800" b="1" i="0" kern="1200" cap="none" baseline="0">
                <a:solidFill>
                  <a:schemeClr val="tx1"/>
                </a:solidFill>
                <a:latin typeface="No5 Demibold" pitchFamily="2" charset="77"/>
                <a:ea typeface="+mj-ea"/>
                <a:cs typeface="Arial" pitchFamily="34" charset="0"/>
              </a:defRPr>
            </a:lvl1pPr>
          </a:lstStyle>
          <a:p>
            <a:pPr marL="0" marR="0" lvl="0" indent="0" algn="l" defTabSz="609585" rtl="0" eaLnBrk="1" fontAlgn="base" latinLnBrk="0" hangingPunct="1">
              <a:lnSpc>
                <a:spcPct val="90000"/>
              </a:lnSpc>
              <a:spcBef>
                <a:spcPct val="0"/>
              </a:spcBef>
              <a:spcAft>
                <a:spcPts val="0"/>
              </a:spcAft>
              <a:buClrTx/>
              <a:buSzTx/>
              <a:buFontTx/>
              <a:buNone/>
              <a:tabLst/>
              <a:defRPr/>
            </a:pPr>
            <a:r>
              <a:rPr kumimoji="0" lang="da-DK" sz="2800" b="1" i="0" u="none" strike="noStrike" kern="1200" cap="none" spc="0" normalizeH="0" baseline="0" noProof="0">
                <a:ln>
                  <a:noFill/>
                </a:ln>
                <a:solidFill>
                  <a:prstClr val="black"/>
                </a:solidFill>
                <a:effectLst/>
                <a:uLnTx/>
                <a:uFillTx/>
                <a:latin typeface="No5 Demibold" pitchFamily="2" charset="77"/>
                <a:ea typeface="+mj-ea"/>
                <a:cs typeface="Arial" pitchFamily="34" charset="0"/>
              </a:rPr>
              <a:t>Hvad bliver resultatet af projektet?</a:t>
            </a:r>
          </a:p>
        </p:txBody>
      </p:sp>
      <p:sp>
        <p:nvSpPr>
          <p:cNvPr id="10" name="Pladsholder til tekst 2">
            <a:extLst>
              <a:ext uri="{FF2B5EF4-FFF2-40B4-BE49-F238E27FC236}">
                <a16:creationId xmlns:a16="http://schemas.microsoft.com/office/drawing/2014/main" id="{68A5EB0B-88DF-4616-F37A-664BE3556CA3}"/>
              </a:ext>
            </a:extLst>
          </p:cNvPr>
          <p:cNvSpPr txBox="1">
            <a:spLocks/>
          </p:cNvSpPr>
          <p:nvPr/>
        </p:nvSpPr>
        <p:spPr>
          <a:xfrm>
            <a:off x="425248" y="1453739"/>
            <a:ext cx="7172982" cy="3792985"/>
          </a:xfrm>
          <a:prstGeom prst="rect">
            <a:avLst/>
          </a:prstGeom>
        </p:spPr>
        <p:txBody>
          <a:bodyPr lIns="0" tIns="0" rIns="0" bIns="0" anchor="t"/>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609585" rtl="0" eaLnBrk="1" fontAlgn="auto" latinLnBrk="0" hangingPunct="1">
              <a:lnSpc>
                <a:spcPct val="100000"/>
              </a:lnSpc>
              <a:spcBef>
                <a:spcPts val="0"/>
              </a:spcBef>
              <a:spcAft>
                <a:spcPts val="800"/>
              </a:spcAft>
              <a:buClr>
                <a:prstClr val="black"/>
              </a:buClr>
              <a:buSzPct val="120000"/>
              <a:buFont typeface="Wingdings" panose="05000000000000000000" pitchFamily="2" charset="2"/>
              <a:buChar char="ü"/>
              <a:tabLst/>
              <a:defRPr/>
            </a:pPr>
            <a:r>
              <a:rPr kumimoji="0" lang="da-DK" sz="1900" b="0" i="0" u="none" strike="noStrike" kern="1200" cap="none" spc="0" normalizeH="0" baseline="0" noProof="0">
                <a:ln>
                  <a:noFill/>
                </a:ln>
                <a:solidFill>
                  <a:srgbClr val="000000"/>
                </a:solidFill>
                <a:effectLst/>
                <a:uLnTx/>
                <a:uFillTx/>
                <a:latin typeface="No5"/>
                <a:ea typeface="+mn-ea"/>
                <a:cs typeface="Arial"/>
              </a:rPr>
              <a:t>At vi øger kvaliteten af den fagprofessionelles støtte og vejledning til unge med ordblindhed  </a:t>
            </a:r>
          </a:p>
          <a:p>
            <a:pPr marL="285750" marR="0" lvl="0" indent="-285750" algn="l" defTabSz="609585" rtl="0" eaLnBrk="1" fontAlgn="auto" latinLnBrk="0" hangingPunct="1">
              <a:lnSpc>
                <a:spcPct val="100000"/>
              </a:lnSpc>
              <a:spcBef>
                <a:spcPts val="0"/>
              </a:spcBef>
              <a:spcAft>
                <a:spcPts val="800"/>
              </a:spcAft>
              <a:buClr>
                <a:prstClr val="black"/>
              </a:buClr>
              <a:buSzPct val="120000"/>
              <a:buFont typeface="Wingdings" panose="05000000000000000000" pitchFamily="2" charset="2"/>
              <a:buChar char="ü"/>
              <a:tabLst/>
              <a:defRPr/>
            </a:pPr>
            <a:endParaRPr kumimoji="0" lang="da-DK" sz="1900" b="0" i="0" u="none" strike="noStrike" kern="1200" cap="none" spc="0" normalizeH="0" baseline="0" noProof="0">
              <a:ln>
                <a:noFill/>
              </a:ln>
              <a:solidFill>
                <a:srgbClr val="000000"/>
              </a:solidFill>
              <a:effectLst/>
              <a:uLnTx/>
              <a:uFillTx/>
              <a:latin typeface="No5"/>
              <a:ea typeface="+mn-ea"/>
              <a:cs typeface="Arial"/>
            </a:endParaRPr>
          </a:p>
          <a:p>
            <a:pPr marL="285750" marR="0" lvl="0" indent="-285750" algn="l" defTabSz="609585" rtl="0" eaLnBrk="1" fontAlgn="auto" latinLnBrk="0" hangingPunct="1">
              <a:lnSpc>
                <a:spcPct val="100000"/>
              </a:lnSpc>
              <a:spcBef>
                <a:spcPts val="0"/>
              </a:spcBef>
              <a:spcAft>
                <a:spcPts val="0"/>
              </a:spcAft>
              <a:buClr>
                <a:prstClr val="black"/>
              </a:buClr>
              <a:buSzPct val="120000"/>
              <a:buFont typeface="Wingdings" panose="05000000000000000000" pitchFamily="2" charset="2"/>
              <a:buChar char="ü"/>
              <a:tabLst/>
              <a:defRPr/>
            </a:pPr>
            <a:r>
              <a:rPr kumimoji="0" lang="da-DK" sz="1900" b="0" i="0" u="none" strike="noStrike" kern="1200" cap="none" spc="0" normalizeH="0" baseline="0" noProof="0">
                <a:ln>
                  <a:noFill/>
                </a:ln>
                <a:solidFill>
                  <a:srgbClr val="000000"/>
                </a:solidFill>
                <a:effectLst/>
                <a:uLnTx/>
                <a:uFillTx/>
                <a:latin typeface="No5"/>
                <a:ea typeface="+mn-ea"/>
                <a:cs typeface="Arial"/>
              </a:rPr>
              <a:t>Gratis E-læringsforløb og materialer, som henvender sig til: </a:t>
            </a:r>
          </a:p>
          <a:p>
            <a:pPr marR="0" lvl="0" algn="l" defTabSz="609585" rtl="0" eaLnBrk="1" fontAlgn="auto" latinLnBrk="0" hangingPunct="1">
              <a:lnSpc>
                <a:spcPct val="100000"/>
              </a:lnSpc>
              <a:spcBef>
                <a:spcPts val="0"/>
              </a:spcBef>
              <a:spcAft>
                <a:spcPts val="0"/>
              </a:spcAft>
              <a:buClr>
                <a:prstClr val="black"/>
              </a:buClr>
              <a:buSzPct val="120000"/>
              <a:tabLst/>
              <a:defRPr/>
            </a:pPr>
            <a:r>
              <a:rPr lang="da-DK" sz="1900">
                <a:latin typeface="No5"/>
                <a:cs typeface="Arial"/>
              </a:rPr>
              <a:t>	</a:t>
            </a:r>
            <a:r>
              <a:rPr kumimoji="0" lang="da-DK" sz="1900" b="0" i="0" u="none" strike="noStrike" kern="1200" cap="none" spc="0" normalizeH="0" baseline="0" noProof="0">
                <a:ln>
                  <a:noFill/>
                </a:ln>
                <a:solidFill>
                  <a:srgbClr val="000000"/>
                </a:solidFill>
                <a:effectLst/>
                <a:uLnTx/>
                <a:uFillTx/>
                <a:latin typeface="No5"/>
                <a:ea typeface="+mn-ea"/>
                <a:cs typeface="Arial"/>
              </a:rPr>
              <a:t>1) fagprofessionelle KUI-vejledere og </a:t>
            </a:r>
          </a:p>
          <a:p>
            <a:pPr marR="0" lvl="0" algn="l" defTabSz="609585" rtl="0" eaLnBrk="1" fontAlgn="auto" latinLnBrk="0" hangingPunct="1">
              <a:lnSpc>
                <a:spcPct val="100000"/>
              </a:lnSpc>
              <a:spcBef>
                <a:spcPts val="0"/>
              </a:spcBef>
              <a:spcAft>
                <a:spcPts val="0"/>
              </a:spcAft>
              <a:buClr>
                <a:prstClr val="black"/>
              </a:buClr>
              <a:buSzPct val="120000"/>
              <a:tabLst/>
              <a:defRPr/>
            </a:pPr>
            <a:r>
              <a:rPr lang="da-DK" sz="1900">
                <a:latin typeface="No5"/>
                <a:cs typeface="Arial"/>
              </a:rPr>
              <a:t>	</a:t>
            </a:r>
            <a:r>
              <a:rPr kumimoji="0" lang="da-DK" sz="1900" b="0" i="0" u="none" strike="noStrike" kern="1200" cap="none" spc="0" normalizeH="0" baseline="0" noProof="0">
                <a:ln>
                  <a:noFill/>
                </a:ln>
                <a:solidFill>
                  <a:srgbClr val="000000"/>
                </a:solidFill>
                <a:effectLst/>
                <a:uLnTx/>
                <a:uFillTx/>
                <a:latin typeface="No5"/>
                <a:ea typeface="+mn-ea"/>
                <a:cs typeface="Arial"/>
              </a:rPr>
              <a:t>2) fagprofessionelle studie-, læse-, 	ordblindevejledere på skoler og uddannelser.</a:t>
            </a:r>
          </a:p>
          <a:p>
            <a:pPr marL="285750" marR="0" lvl="0" indent="-285750" algn="l" defTabSz="609585" rtl="0" eaLnBrk="1" fontAlgn="auto" latinLnBrk="0" hangingPunct="1">
              <a:lnSpc>
                <a:spcPct val="100000"/>
              </a:lnSpc>
              <a:spcBef>
                <a:spcPts val="0"/>
              </a:spcBef>
              <a:spcAft>
                <a:spcPts val="800"/>
              </a:spcAft>
              <a:buClr>
                <a:prstClr val="black"/>
              </a:buClr>
              <a:buSzPct val="120000"/>
              <a:buFont typeface="Wingdings" panose="05000000000000000000" pitchFamily="2" charset="2"/>
              <a:buChar char="ü"/>
              <a:tabLst/>
              <a:defRPr/>
            </a:pPr>
            <a:endParaRPr kumimoji="0" lang="da-DK" sz="1900" b="0" i="0" u="none" strike="noStrike" kern="1200" cap="none" spc="0" normalizeH="0" baseline="0" noProof="0">
              <a:ln>
                <a:noFill/>
              </a:ln>
              <a:solidFill>
                <a:srgbClr val="000000"/>
              </a:solidFill>
              <a:effectLst/>
              <a:uLnTx/>
              <a:uFillTx/>
              <a:latin typeface="No5"/>
              <a:ea typeface="+mn-ea"/>
              <a:cs typeface="Arial"/>
            </a:endParaRPr>
          </a:p>
          <a:p>
            <a:pPr marL="285750" marR="0" lvl="0" indent="-285750" algn="l" defTabSz="609585" rtl="0" eaLnBrk="1" fontAlgn="auto" latinLnBrk="0" hangingPunct="1">
              <a:lnSpc>
                <a:spcPct val="100000"/>
              </a:lnSpc>
              <a:spcBef>
                <a:spcPts val="0"/>
              </a:spcBef>
              <a:spcAft>
                <a:spcPts val="800"/>
              </a:spcAft>
              <a:buClr>
                <a:prstClr val="black"/>
              </a:buClr>
              <a:buSzPct val="120000"/>
              <a:buFont typeface="Wingdings" panose="05000000000000000000" pitchFamily="2" charset="2"/>
              <a:buChar char="ü"/>
              <a:tabLst/>
              <a:defRPr/>
            </a:pPr>
            <a:r>
              <a:rPr kumimoji="0" lang="da-DK" sz="1900" b="0" i="0" u="none" strike="noStrike" kern="1200" cap="none" spc="0" normalizeH="0" baseline="0" noProof="0">
                <a:ln>
                  <a:noFill/>
                </a:ln>
                <a:solidFill>
                  <a:srgbClr val="000000"/>
                </a:solidFill>
                <a:effectLst/>
                <a:uLnTx/>
                <a:uFillTx/>
                <a:latin typeface="No5"/>
                <a:ea typeface="+mn-ea"/>
                <a:cs typeface="Arial"/>
              </a:rPr>
              <a:t>Gratis information til forældre og unge om muligheder for støtte til mestring af egen ordblindhed som ung i overgangen fra grundskole til ungdomsuddannelse</a:t>
            </a:r>
            <a:endParaRPr kumimoji="0" lang="da-DK" sz="1900" b="0" i="0" u="none" strike="noStrike" kern="1200" cap="none" spc="0" normalizeH="0" baseline="0" noProof="0">
              <a:ln>
                <a:noFill/>
              </a:ln>
              <a:solidFill>
                <a:srgbClr val="000000"/>
              </a:solidFill>
              <a:effectLst/>
              <a:uLnTx/>
              <a:uFillTx/>
              <a:latin typeface="No5" pitchFamily="2" charset="77"/>
              <a:ea typeface="+mn-ea"/>
              <a:cs typeface="Arial" pitchFamily="34" charset="0"/>
            </a:endParaRPr>
          </a:p>
        </p:txBody>
      </p:sp>
      <p:cxnSp>
        <p:nvCxnSpPr>
          <p:cNvPr id="14" name="Lige forbindelse 13">
            <a:extLst>
              <a:ext uri="{FF2B5EF4-FFF2-40B4-BE49-F238E27FC236}">
                <a16:creationId xmlns:a16="http://schemas.microsoft.com/office/drawing/2014/main" id="{196B86C8-01A3-75EB-09D7-ECA3669024B1}"/>
              </a:ext>
            </a:extLst>
          </p:cNvPr>
          <p:cNvCxnSpPr>
            <a:cxnSpLocks/>
          </p:cNvCxnSpPr>
          <p:nvPr/>
        </p:nvCxnSpPr>
        <p:spPr>
          <a:xfrm>
            <a:off x="261958" y="1208315"/>
            <a:ext cx="7586641" cy="0"/>
          </a:xfrm>
          <a:prstGeom prst="line">
            <a:avLst/>
          </a:prstGeom>
          <a:ln w="9525">
            <a:solidFill>
              <a:srgbClr val="19233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087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arn(inVertic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2CF82-C61F-261D-99A4-06E4B673FB10}"/>
              </a:ext>
            </a:extLst>
          </p:cNvPr>
          <p:cNvSpPr>
            <a:spLocks noGrp="1"/>
          </p:cNvSpPr>
          <p:nvPr>
            <p:ph type="title"/>
          </p:nvPr>
        </p:nvSpPr>
        <p:spPr>
          <a:xfrm>
            <a:off x="539327" y="436034"/>
            <a:ext cx="10130367" cy="1153583"/>
          </a:xfrm>
        </p:spPr>
        <p:txBody>
          <a:bodyPr/>
          <a:lstStyle/>
          <a:p>
            <a:r>
              <a:rPr lang="da-DK" sz="3200">
                <a:solidFill>
                  <a:schemeClr val="accent1">
                    <a:lumMod val="90000"/>
                    <a:lumOff val="10000"/>
                  </a:schemeClr>
                </a:solidFill>
                <a:latin typeface="No5 Demibold"/>
                <a:cs typeface="Arial"/>
              </a:rPr>
              <a:t>UDDANNELSEBROEN</a:t>
            </a:r>
            <a:br>
              <a:rPr lang="da-DK" sz="3200">
                <a:solidFill>
                  <a:schemeClr val="accent1">
                    <a:lumMod val="90000"/>
                    <a:lumOff val="10000"/>
                  </a:schemeClr>
                </a:solidFill>
                <a:latin typeface="No5 Demibold"/>
                <a:cs typeface="Arial"/>
              </a:rPr>
            </a:br>
            <a:r>
              <a:rPr lang="da-DK" sz="3200">
                <a:solidFill>
                  <a:schemeClr val="accent1">
                    <a:lumMod val="90000"/>
                    <a:lumOff val="10000"/>
                  </a:schemeClr>
                </a:solidFill>
                <a:latin typeface="No5 Demibold"/>
                <a:cs typeface="Arial"/>
              </a:rPr>
              <a:t>          </a:t>
            </a:r>
            <a:br>
              <a:rPr lang="da-DK" sz="3200" i="1">
                <a:latin typeface="No5 Demibold"/>
                <a:cs typeface="Arial"/>
              </a:rPr>
            </a:br>
            <a:endParaRPr lang="da-DK" sz="3200">
              <a:solidFill>
                <a:schemeClr val="accent1">
                  <a:lumMod val="90000"/>
                  <a:lumOff val="10000"/>
                </a:schemeClr>
              </a:solidFill>
            </a:endParaRPr>
          </a:p>
        </p:txBody>
      </p:sp>
      <p:sp>
        <p:nvSpPr>
          <p:cNvPr id="3" name="Pladsholder til tekst 2">
            <a:extLst>
              <a:ext uri="{FF2B5EF4-FFF2-40B4-BE49-F238E27FC236}">
                <a16:creationId xmlns:a16="http://schemas.microsoft.com/office/drawing/2014/main" id="{85091343-EE04-956C-9FA0-04861475CFCE}"/>
              </a:ext>
            </a:extLst>
          </p:cNvPr>
          <p:cNvSpPr>
            <a:spLocks noGrp="1"/>
          </p:cNvSpPr>
          <p:nvPr>
            <p:ph type="body" sz="quarter" idx="11"/>
          </p:nvPr>
        </p:nvSpPr>
        <p:spPr>
          <a:xfrm>
            <a:off x="539327" y="1025501"/>
            <a:ext cx="4221208" cy="3675694"/>
          </a:xfrm>
        </p:spPr>
        <p:txBody>
          <a:bodyPr/>
          <a:lstStyle/>
          <a:p>
            <a:r>
              <a:rPr lang="da-DK" b="1"/>
              <a:t>Formål</a:t>
            </a:r>
            <a:r>
              <a:rPr lang="da-DK"/>
              <a:t>: At sikre den gode overgang fra grundskole til ungdomsuddannelse for ordblinde elever og sikre at relevant viden om den ordblinde elevs behov og styrker videregives. </a:t>
            </a:r>
          </a:p>
          <a:p>
            <a:r>
              <a:rPr lang="da-DK" b="1"/>
              <a:t>Består af</a:t>
            </a:r>
            <a:r>
              <a:rPr lang="da-DK"/>
              <a:t>:</a:t>
            </a:r>
          </a:p>
          <a:p>
            <a:pPr marL="285750" indent="-285750">
              <a:buFont typeface="Arial" panose="020B0604020202020204" pitchFamily="34" charset="0"/>
              <a:buChar char="•"/>
            </a:pPr>
            <a:r>
              <a:rPr lang="da-DK"/>
              <a:t>Samtaleark om det jeg har brug for</a:t>
            </a:r>
          </a:p>
          <a:p>
            <a:pPr marL="285750" indent="-285750">
              <a:buFont typeface="Arial" panose="020B0604020202020204" pitchFamily="34" charset="0"/>
              <a:buChar char="•"/>
            </a:pPr>
            <a:r>
              <a:rPr lang="da-DK"/>
              <a:t>LST-tjekliste: </a:t>
            </a:r>
            <a:r>
              <a:rPr lang="da-DK" i="1"/>
              <a:t>Har du styr på …</a:t>
            </a:r>
          </a:p>
          <a:p>
            <a:pPr marL="285750" indent="-285750">
              <a:buFont typeface="Arial" panose="020B0604020202020204" pitchFamily="34" charset="0"/>
              <a:buChar char="•"/>
            </a:pPr>
            <a:r>
              <a:rPr lang="da-DK"/>
              <a:t>Drejebog til samtalen.</a:t>
            </a:r>
          </a:p>
          <a:p>
            <a:endParaRPr lang="da-DK"/>
          </a:p>
          <a:p>
            <a:endParaRPr lang="da-DK"/>
          </a:p>
          <a:p>
            <a:endParaRPr lang="da-DK"/>
          </a:p>
          <a:p>
            <a:endParaRPr lang="da-DK"/>
          </a:p>
          <a:p>
            <a:endParaRPr lang="da-DK"/>
          </a:p>
          <a:p>
            <a:endParaRPr lang="da-DK" b="1"/>
          </a:p>
          <a:p>
            <a:endParaRPr lang="da-DK"/>
          </a:p>
        </p:txBody>
      </p:sp>
      <p:pic>
        <p:nvPicPr>
          <p:cNvPr id="5" name="Billede 4" descr="Et billede, der indeholder skærmbillede, tekst, diagram, Rektangel&#10;&#10;AI-genereret indhold kan være ukorrekt.">
            <a:extLst>
              <a:ext uri="{FF2B5EF4-FFF2-40B4-BE49-F238E27FC236}">
                <a16:creationId xmlns:a16="http://schemas.microsoft.com/office/drawing/2014/main" id="{E6FD5EFA-DF88-E35C-267D-010765634D0A}"/>
              </a:ext>
            </a:extLst>
          </p:cNvPr>
          <p:cNvPicPr>
            <a:picLocks noChangeAspect="1"/>
          </p:cNvPicPr>
          <p:nvPr/>
        </p:nvPicPr>
        <p:blipFill>
          <a:blip r:embed="rId3"/>
          <a:stretch>
            <a:fillRect/>
          </a:stretch>
        </p:blipFill>
        <p:spPr>
          <a:xfrm>
            <a:off x="8497291" y="161613"/>
            <a:ext cx="3250883" cy="4512266"/>
          </a:xfrm>
          <a:prstGeom prst="rect">
            <a:avLst/>
          </a:prstGeom>
          <a:ln w="28575">
            <a:solidFill>
              <a:schemeClr val="tx1"/>
            </a:solidFill>
          </a:ln>
        </p:spPr>
      </p:pic>
      <p:pic>
        <p:nvPicPr>
          <p:cNvPr id="7" name="Billede 6" descr="Et billede, der indeholder skitse, tegning, hvid, design&#10;&#10;AI-genereret indhold kan være ukorrekt.">
            <a:extLst>
              <a:ext uri="{FF2B5EF4-FFF2-40B4-BE49-F238E27FC236}">
                <a16:creationId xmlns:a16="http://schemas.microsoft.com/office/drawing/2014/main" id="{8194446F-2059-F771-FBA3-120E9E53331C}"/>
              </a:ext>
            </a:extLst>
          </p:cNvPr>
          <p:cNvPicPr>
            <a:picLocks noChangeAspect="1"/>
          </p:cNvPicPr>
          <p:nvPr/>
        </p:nvPicPr>
        <p:blipFill>
          <a:blip r:embed="rId4"/>
          <a:stretch>
            <a:fillRect/>
          </a:stretch>
        </p:blipFill>
        <p:spPr>
          <a:xfrm>
            <a:off x="5342544" y="202393"/>
            <a:ext cx="1506911" cy="619279"/>
          </a:xfrm>
          <a:prstGeom prst="rect">
            <a:avLst/>
          </a:prstGeom>
        </p:spPr>
      </p:pic>
      <p:pic>
        <p:nvPicPr>
          <p:cNvPr id="9" name="Billede 8" descr="Et billede, der indeholder tekst, Font/skrifttype, skærmbillede, algebra&#10;&#10;AI-genereret indhold kan være ukorrekt.">
            <a:extLst>
              <a:ext uri="{FF2B5EF4-FFF2-40B4-BE49-F238E27FC236}">
                <a16:creationId xmlns:a16="http://schemas.microsoft.com/office/drawing/2014/main" id="{39AD5812-E05A-11DC-22BB-F2464E5DEA16}"/>
              </a:ext>
            </a:extLst>
          </p:cNvPr>
          <p:cNvPicPr>
            <a:picLocks noChangeAspect="1"/>
          </p:cNvPicPr>
          <p:nvPr/>
        </p:nvPicPr>
        <p:blipFill>
          <a:blip r:embed="rId5"/>
          <a:stretch>
            <a:fillRect/>
          </a:stretch>
        </p:blipFill>
        <p:spPr>
          <a:xfrm>
            <a:off x="6683604" y="4802172"/>
            <a:ext cx="5046482" cy="1921987"/>
          </a:xfrm>
          <a:prstGeom prst="rect">
            <a:avLst/>
          </a:prstGeom>
          <a:ln w="28575">
            <a:solidFill>
              <a:srgbClr val="0070C0"/>
            </a:solidFill>
          </a:ln>
        </p:spPr>
      </p:pic>
      <p:pic>
        <p:nvPicPr>
          <p:cNvPr id="11" name="Billede 10" descr="Et billede, der indeholder tekst, Font/skrifttype, hvid, skærmbillede&#10;&#10;AI-genereret indhold kan være ukorrekt.">
            <a:extLst>
              <a:ext uri="{FF2B5EF4-FFF2-40B4-BE49-F238E27FC236}">
                <a16:creationId xmlns:a16="http://schemas.microsoft.com/office/drawing/2014/main" id="{111ADE8A-18CC-45C1-EF57-8F5E8FACFA57}"/>
              </a:ext>
            </a:extLst>
          </p:cNvPr>
          <p:cNvPicPr>
            <a:picLocks noChangeAspect="1"/>
          </p:cNvPicPr>
          <p:nvPr/>
        </p:nvPicPr>
        <p:blipFill>
          <a:blip r:embed="rId6"/>
          <a:stretch>
            <a:fillRect/>
          </a:stretch>
        </p:blipFill>
        <p:spPr>
          <a:xfrm>
            <a:off x="172047" y="5447431"/>
            <a:ext cx="6220693" cy="1295581"/>
          </a:xfrm>
          <a:prstGeom prst="rect">
            <a:avLst/>
          </a:prstGeom>
          <a:ln w="28575">
            <a:solidFill>
              <a:srgbClr val="FFC000"/>
            </a:solidFill>
          </a:ln>
        </p:spPr>
      </p:pic>
      <p:cxnSp>
        <p:nvCxnSpPr>
          <p:cNvPr id="13" name="Lige pilforbindelse 12">
            <a:extLst>
              <a:ext uri="{FF2B5EF4-FFF2-40B4-BE49-F238E27FC236}">
                <a16:creationId xmlns:a16="http://schemas.microsoft.com/office/drawing/2014/main" id="{7F638708-CB45-3B09-9265-30EFD205AA49}"/>
              </a:ext>
            </a:extLst>
          </p:cNvPr>
          <p:cNvCxnSpPr>
            <a:cxnSpLocks/>
          </p:cNvCxnSpPr>
          <p:nvPr/>
        </p:nvCxnSpPr>
        <p:spPr>
          <a:xfrm>
            <a:off x="4760535" y="3429000"/>
            <a:ext cx="3403077" cy="565624"/>
          </a:xfrm>
          <a:prstGeom prst="straightConnector1">
            <a:avLst/>
          </a:prstGeom>
          <a:ln w="2857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Lige pilforbindelse 15">
            <a:extLst>
              <a:ext uri="{FF2B5EF4-FFF2-40B4-BE49-F238E27FC236}">
                <a16:creationId xmlns:a16="http://schemas.microsoft.com/office/drawing/2014/main" id="{6A3823C4-9EC4-111C-EDA5-09EEDCC49E97}"/>
              </a:ext>
            </a:extLst>
          </p:cNvPr>
          <p:cNvCxnSpPr>
            <a:cxnSpLocks/>
          </p:cNvCxnSpPr>
          <p:nvPr/>
        </p:nvCxnSpPr>
        <p:spPr>
          <a:xfrm>
            <a:off x="4660019" y="4028114"/>
            <a:ext cx="1925833" cy="580328"/>
          </a:xfrm>
          <a:prstGeom prst="straightConnector1">
            <a:avLst/>
          </a:prstGeom>
          <a:ln w="2857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Lige pilforbindelse 24">
            <a:extLst>
              <a:ext uri="{FF2B5EF4-FFF2-40B4-BE49-F238E27FC236}">
                <a16:creationId xmlns:a16="http://schemas.microsoft.com/office/drawing/2014/main" id="{EA76FC05-F148-D99C-E21C-08FB838A42E1}"/>
              </a:ext>
            </a:extLst>
          </p:cNvPr>
          <p:cNvCxnSpPr>
            <a:cxnSpLocks/>
          </p:cNvCxnSpPr>
          <p:nvPr/>
        </p:nvCxnSpPr>
        <p:spPr>
          <a:xfrm>
            <a:off x="1672575" y="4701195"/>
            <a:ext cx="0" cy="493749"/>
          </a:xfrm>
          <a:prstGeom prst="straightConnector1">
            <a:avLst/>
          </a:prstGeom>
          <a:ln w="2857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kstfelt 34">
            <a:extLst>
              <a:ext uri="{FF2B5EF4-FFF2-40B4-BE49-F238E27FC236}">
                <a16:creationId xmlns:a16="http://schemas.microsoft.com/office/drawing/2014/main" id="{2781B202-F2D9-7BAE-365F-9A60E46A9FB6}"/>
              </a:ext>
            </a:extLst>
          </p:cNvPr>
          <p:cNvSpPr txBox="1"/>
          <p:nvPr/>
        </p:nvSpPr>
        <p:spPr>
          <a:xfrm>
            <a:off x="5148864" y="1023480"/>
            <a:ext cx="3129699" cy="2246769"/>
          </a:xfrm>
          <a:prstGeom prst="rect">
            <a:avLst/>
          </a:prstGeom>
          <a:solidFill>
            <a:schemeClr val="accent3">
              <a:lumMod val="20000"/>
              <a:lumOff val="80000"/>
            </a:schemeClr>
          </a:solidFill>
        </p:spPr>
        <p:txBody>
          <a:bodyPr wrap="square" lIns="91440" tIns="45720" rIns="91440" bIns="45720" anchor="t">
            <a:spAutoFit/>
          </a:bodyPr>
          <a:lstStyle/>
          <a:p>
            <a:r>
              <a:rPr lang="da-DK" sz="1400" i="1"/>
              <a:t>Tre steps: i) samtale ml. lærer og elev, ii) ark vedhæftes optagelse.dk, KUI-vejleder følger op på UU, og iii) GU-lærer og KUI-vejleder vurderer om der skal laves håndholdt indsats, fx møde med modtagende skole. </a:t>
            </a:r>
          </a:p>
          <a:p>
            <a:pPr marL="285750" indent="-285750">
              <a:buFont typeface="Arial"/>
              <a:buChar char="•"/>
            </a:pPr>
            <a:r>
              <a:rPr lang="da-DK" sz="1400" i="1"/>
              <a:t>Evt. forældreinddragelse</a:t>
            </a:r>
            <a:endParaRPr lang="da-DK" sz="1400" i="1">
              <a:cs typeface="Arial" panose="020B0604020202020204"/>
            </a:endParaRPr>
          </a:p>
          <a:p>
            <a:pPr marL="285750" indent="-285750">
              <a:buFont typeface="Arial"/>
              <a:buChar char="•"/>
            </a:pPr>
            <a:r>
              <a:rPr lang="da-DK" sz="1400" i="1"/>
              <a:t>Evt. differentieringsmuligheder ift. forskellige kommende uddannelsestyper.</a:t>
            </a:r>
            <a:endParaRPr lang="da-DK" sz="1400" i="1">
              <a:cs typeface="Arial" panose="020B0604020202020204"/>
            </a:endParaRPr>
          </a:p>
        </p:txBody>
      </p:sp>
    </p:spTree>
    <p:extLst>
      <p:ext uri="{BB962C8B-B14F-4D97-AF65-F5344CB8AC3E}">
        <p14:creationId xmlns:p14="http://schemas.microsoft.com/office/powerpoint/2010/main" val="2466860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9E594-C9F8-EC62-0DF1-2135DE58C93F}"/>
              </a:ext>
            </a:extLst>
          </p:cNvPr>
          <p:cNvSpPr>
            <a:spLocks noGrp="1"/>
          </p:cNvSpPr>
          <p:nvPr>
            <p:ph type="title"/>
          </p:nvPr>
        </p:nvSpPr>
        <p:spPr>
          <a:xfrm>
            <a:off x="490043" y="1202275"/>
            <a:ext cx="5605957" cy="1153583"/>
          </a:xfrm>
        </p:spPr>
        <p:txBody>
          <a:bodyPr/>
          <a:lstStyle/>
          <a:p>
            <a:r>
              <a:rPr lang="da-DK"/>
              <a:t>Muligheder i e-læringsformat</a:t>
            </a:r>
          </a:p>
        </p:txBody>
      </p:sp>
      <p:sp>
        <p:nvSpPr>
          <p:cNvPr id="3" name="Pladsholder til tekst 2">
            <a:extLst>
              <a:ext uri="{FF2B5EF4-FFF2-40B4-BE49-F238E27FC236}">
                <a16:creationId xmlns:a16="http://schemas.microsoft.com/office/drawing/2014/main" id="{B55D78D4-A4EF-9ABA-856B-FE4FC1879B9A}"/>
              </a:ext>
            </a:extLst>
          </p:cNvPr>
          <p:cNvSpPr>
            <a:spLocks noGrp="1"/>
          </p:cNvSpPr>
          <p:nvPr>
            <p:ph type="body" sz="quarter" idx="11"/>
          </p:nvPr>
        </p:nvSpPr>
        <p:spPr>
          <a:xfrm>
            <a:off x="568701" y="1817604"/>
            <a:ext cx="2051555" cy="1791143"/>
          </a:xfrm>
        </p:spPr>
        <p:txBody>
          <a:bodyPr/>
          <a:lstStyle/>
          <a:p>
            <a:r>
              <a:rPr lang="da-DK"/>
              <a:t>Ide 1</a:t>
            </a:r>
          </a:p>
          <a:p>
            <a:r>
              <a:rPr lang="da-DK"/>
              <a:t>Klikbare felter: eksempler på elevsvar når man klikker. Evt. lyd og tekst</a:t>
            </a:r>
          </a:p>
          <a:p>
            <a:endParaRPr lang="da-DK"/>
          </a:p>
        </p:txBody>
      </p:sp>
      <p:sp>
        <p:nvSpPr>
          <p:cNvPr id="4" name="Pladsholder til indhold 3">
            <a:extLst>
              <a:ext uri="{FF2B5EF4-FFF2-40B4-BE49-F238E27FC236}">
                <a16:creationId xmlns:a16="http://schemas.microsoft.com/office/drawing/2014/main" id="{16B81169-9C52-BB10-176B-FB12812A220D}"/>
              </a:ext>
            </a:extLst>
          </p:cNvPr>
          <p:cNvSpPr>
            <a:spLocks noGrp="1"/>
          </p:cNvSpPr>
          <p:nvPr>
            <p:ph sz="quarter" idx="12"/>
          </p:nvPr>
        </p:nvSpPr>
        <p:spPr>
          <a:xfrm>
            <a:off x="3371679" y="3995082"/>
            <a:ext cx="3405974" cy="1930151"/>
          </a:xfrm>
        </p:spPr>
        <p:txBody>
          <a:bodyPr/>
          <a:lstStyle/>
          <a:p>
            <a:r>
              <a:rPr lang="da-DK">
                <a:cs typeface="Arial Bold"/>
              </a:rPr>
              <a:t>Ide 4</a:t>
            </a:r>
          </a:p>
          <a:p>
            <a:r>
              <a:rPr lang="da-DK">
                <a:cs typeface="Arial Bold"/>
              </a:rPr>
              <a:t>Fagperson fortæller om erfaringer med og tips til</a:t>
            </a:r>
          </a:p>
          <a:p>
            <a:pPr marL="285750" indent="-285750">
              <a:buFontTx/>
              <a:buChar char="-"/>
            </a:pPr>
            <a:r>
              <a:rPr lang="da-DK">
                <a:cs typeface="Arial Bold"/>
              </a:rPr>
              <a:t>at bruge materialet </a:t>
            </a:r>
          </a:p>
          <a:p>
            <a:pPr marL="285750" indent="-285750">
              <a:buFontTx/>
              <a:buChar char="-"/>
            </a:pPr>
            <a:r>
              <a:rPr lang="da-DK">
                <a:cs typeface="Arial Bold"/>
              </a:rPr>
              <a:t>følge eleverne i uddannelsesovergangen.</a:t>
            </a:r>
          </a:p>
        </p:txBody>
      </p:sp>
      <p:pic>
        <p:nvPicPr>
          <p:cNvPr id="8" name="Billede 7" descr="Et billede, der indeholder skærmbillede, tekst, diagram, Rektangel&#10;&#10;AI-genereret indhold kan være ukorrekt.">
            <a:extLst>
              <a:ext uri="{FF2B5EF4-FFF2-40B4-BE49-F238E27FC236}">
                <a16:creationId xmlns:a16="http://schemas.microsoft.com/office/drawing/2014/main" id="{7B662BA2-6290-C43B-E564-22616F51F9B2}"/>
              </a:ext>
            </a:extLst>
          </p:cNvPr>
          <p:cNvPicPr>
            <a:picLocks noChangeAspect="1"/>
          </p:cNvPicPr>
          <p:nvPr/>
        </p:nvPicPr>
        <p:blipFill>
          <a:blip r:embed="rId2"/>
          <a:stretch>
            <a:fillRect/>
          </a:stretch>
        </p:blipFill>
        <p:spPr>
          <a:xfrm>
            <a:off x="7256914" y="0"/>
            <a:ext cx="4935086" cy="6849960"/>
          </a:xfrm>
          <a:prstGeom prst="rect">
            <a:avLst/>
          </a:prstGeom>
        </p:spPr>
      </p:pic>
      <p:pic>
        <p:nvPicPr>
          <p:cNvPr id="9" name="Grafik 8" descr="Stemme med massiv udfyldning">
            <a:extLst>
              <a:ext uri="{FF2B5EF4-FFF2-40B4-BE49-F238E27FC236}">
                <a16:creationId xmlns:a16="http://schemas.microsoft.com/office/drawing/2014/main" id="{0C12B944-06C2-7DC3-0CFB-F80760FB0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4148" y="3302360"/>
            <a:ext cx="912594" cy="912594"/>
          </a:xfrm>
          <a:prstGeom prst="rect">
            <a:avLst/>
          </a:prstGeom>
        </p:spPr>
      </p:pic>
      <p:sp>
        <p:nvSpPr>
          <p:cNvPr id="10" name="Pladsholder til tekst 2">
            <a:extLst>
              <a:ext uri="{FF2B5EF4-FFF2-40B4-BE49-F238E27FC236}">
                <a16:creationId xmlns:a16="http://schemas.microsoft.com/office/drawing/2014/main" id="{86BD718B-E78C-36EA-31C1-DC07CB26EF3C}"/>
              </a:ext>
            </a:extLst>
          </p:cNvPr>
          <p:cNvSpPr txBox="1">
            <a:spLocks/>
          </p:cNvSpPr>
          <p:nvPr/>
        </p:nvSpPr>
        <p:spPr>
          <a:xfrm>
            <a:off x="3470298" y="1779067"/>
            <a:ext cx="3625446" cy="2084908"/>
          </a:xfrm>
          <a:prstGeom prst="rect">
            <a:avLst/>
          </a:prstGeom>
        </p:spPr>
        <p:txBody>
          <a:bodyPr lIns="0" tIns="0" rIns="0" bIns="0"/>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a:solidFill>
                  <a:schemeClr val="tx1"/>
                </a:solidFill>
              </a:rPr>
              <a:t>Ide 2</a:t>
            </a:r>
          </a:p>
          <a:p>
            <a:r>
              <a:rPr lang="da-DK">
                <a:solidFill>
                  <a:schemeClr val="tx1"/>
                </a:solidFill>
              </a:rPr>
              <a:t>Klikbare felter: AI- chatfunktion hvor lærer afprøver samtalearket med en elev. </a:t>
            </a:r>
            <a:r>
              <a:rPr lang="da-DK" i="1">
                <a:solidFill>
                  <a:schemeClr val="tx1"/>
                </a:solidFill>
              </a:rPr>
              <a:t>Eventuelt</a:t>
            </a:r>
            <a:r>
              <a:rPr lang="da-DK">
                <a:solidFill>
                  <a:schemeClr val="tx1"/>
                </a:solidFill>
              </a:rPr>
              <a:t> med metarefleksion over hvilken retning samtalen tager.</a:t>
            </a:r>
          </a:p>
          <a:p>
            <a:endParaRPr lang="da-DK">
              <a:solidFill>
                <a:srgbClr val="00B0F0"/>
              </a:solidFill>
            </a:endParaRPr>
          </a:p>
        </p:txBody>
      </p:sp>
      <p:sp>
        <p:nvSpPr>
          <p:cNvPr id="11" name="Pladsholder til tekst 2">
            <a:extLst>
              <a:ext uri="{FF2B5EF4-FFF2-40B4-BE49-F238E27FC236}">
                <a16:creationId xmlns:a16="http://schemas.microsoft.com/office/drawing/2014/main" id="{E085DC7F-2367-33C4-D456-BE660B3E440E}"/>
              </a:ext>
            </a:extLst>
          </p:cNvPr>
          <p:cNvSpPr txBox="1">
            <a:spLocks/>
          </p:cNvSpPr>
          <p:nvPr/>
        </p:nvSpPr>
        <p:spPr>
          <a:xfrm>
            <a:off x="592791" y="4069499"/>
            <a:ext cx="2299627" cy="1791143"/>
          </a:xfrm>
          <a:prstGeom prst="rect">
            <a:avLst/>
          </a:prstGeom>
        </p:spPr>
        <p:txBody>
          <a:bodyPr lIns="0" tIns="0" rIns="0" bIns="0"/>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a:t>Ide 3</a:t>
            </a:r>
          </a:p>
          <a:p>
            <a:r>
              <a:rPr lang="da-DK" err="1"/>
              <a:t>Explainervideo</a:t>
            </a:r>
            <a:r>
              <a:rPr lang="da-DK"/>
              <a:t> (stregfilm)</a:t>
            </a:r>
          </a:p>
          <a:p>
            <a:endParaRPr lang="da-DK"/>
          </a:p>
        </p:txBody>
      </p:sp>
      <p:sp>
        <p:nvSpPr>
          <p:cNvPr id="13" name="Tekstfelt 12">
            <a:extLst>
              <a:ext uri="{FF2B5EF4-FFF2-40B4-BE49-F238E27FC236}">
                <a16:creationId xmlns:a16="http://schemas.microsoft.com/office/drawing/2014/main" id="{0653DC18-0FD9-50E4-0FCA-858D315006F3}"/>
              </a:ext>
            </a:extLst>
          </p:cNvPr>
          <p:cNvSpPr txBox="1"/>
          <p:nvPr/>
        </p:nvSpPr>
        <p:spPr>
          <a:xfrm>
            <a:off x="312396" y="479099"/>
            <a:ext cx="6094476" cy="584775"/>
          </a:xfrm>
          <a:prstGeom prst="rect">
            <a:avLst/>
          </a:prstGeom>
          <a:noFill/>
        </p:spPr>
        <p:txBody>
          <a:bodyPr wrap="square">
            <a:spAutoFit/>
          </a:bodyPr>
          <a:lstStyle/>
          <a:p>
            <a:r>
              <a:rPr lang="da-DK" sz="3200" b="1">
                <a:solidFill>
                  <a:schemeClr val="accent1">
                    <a:lumMod val="90000"/>
                    <a:lumOff val="10000"/>
                  </a:schemeClr>
                </a:solidFill>
                <a:latin typeface="No5 Demibold"/>
                <a:ea typeface="+mj-ea"/>
                <a:cs typeface="Arial"/>
              </a:rPr>
              <a:t>UDDANNELSEBROEN</a:t>
            </a:r>
          </a:p>
        </p:txBody>
      </p:sp>
      <p:pic>
        <p:nvPicPr>
          <p:cNvPr id="14" name="Billede 13" descr="Et billede, der indeholder skitse, tegning, hvid, design&#10;&#10;AI-genereret indhold kan være ukorrekt.">
            <a:extLst>
              <a:ext uri="{FF2B5EF4-FFF2-40B4-BE49-F238E27FC236}">
                <a16:creationId xmlns:a16="http://schemas.microsoft.com/office/drawing/2014/main" id="{AF3D8168-EF12-1DAA-6DC1-9514800A81B6}"/>
              </a:ext>
            </a:extLst>
          </p:cNvPr>
          <p:cNvPicPr>
            <a:picLocks noChangeAspect="1"/>
          </p:cNvPicPr>
          <p:nvPr/>
        </p:nvPicPr>
        <p:blipFill>
          <a:blip r:embed="rId5"/>
          <a:stretch>
            <a:fillRect/>
          </a:stretch>
        </p:blipFill>
        <p:spPr>
          <a:xfrm>
            <a:off x="5169546" y="313488"/>
            <a:ext cx="1506911" cy="619279"/>
          </a:xfrm>
          <a:prstGeom prst="rect">
            <a:avLst/>
          </a:prstGeom>
        </p:spPr>
      </p:pic>
    </p:spTree>
    <p:extLst>
      <p:ext uri="{BB962C8B-B14F-4D97-AF65-F5344CB8AC3E}">
        <p14:creationId xmlns:p14="http://schemas.microsoft.com/office/powerpoint/2010/main" val="1167839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D9A42-9F54-6476-F537-6EF470F22902}"/>
              </a:ext>
            </a:extLst>
          </p:cNvPr>
          <p:cNvSpPr>
            <a:spLocks noGrp="1"/>
          </p:cNvSpPr>
          <p:nvPr>
            <p:ph type="title"/>
          </p:nvPr>
        </p:nvSpPr>
        <p:spPr>
          <a:xfrm>
            <a:off x="378795" y="253154"/>
            <a:ext cx="10130367" cy="1153583"/>
          </a:xfrm>
        </p:spPr>
        <p:txBody>
          <a:bodyPr/>
          <a:lstStyle/>
          <a:p>
            <a:r>
              <a:rPr lang="da-DK">
                <a:latin typeface="No5 Demibold"/>
                <a:cs typeface="Arial"/>
              </a:rPr>
              <a:t>Overgangssamtale </a:t>
            </a:r>
            <a:br>
              <a:rPr lang="da-DK">
                <a:latin typeface="No5 Demibold"/>
                <a:cs typeface="Arial"/>
              </a:rPr>
            </a:br>
            <a:r>
              <a:rPr lang="da-DK">
                <a:latin typeface="No5 Demibold"/>
                <a:cs typeface="Arial"/>
              </a:rPr>
              <a:t>– </a:t>
            </a:r>
            <a:r>
              <a:rPr lang="da-DK" i="1">
                <a:latin typeface="No5 Demibold"/>
                <a:cs typeface="Arial"/>
              </a:rPr>
              <a:t>ungdomsuddannelse</a:t>
            </a:r>
            <a:br>
              <a:rPr lang="da-DK">
                <a:solidFill>
                  <a:schemeClr val="accent1">
                    <a:lumMod val="90000"/>
                    <a:lumOff val="10000"/>
                  </a:schemeClr>
                </a:solidFill>
                <a:latin typeface="No5 Demibold"/>
                <a:cs typeface="Arial"/>
              </a:rPr>
            </a:br>
            <a:br>
              <a:rPr lang="da-DK">
                <a:solidFill>
                  <a:schemeClr val="accent1">
                    <a:lumMod val="90000"/>
                    <a:lumOff val="10000"/>
                  </a:schemeClr>
                </a:solidFill>
                <a:latin typeface="No5 Demibold"/>
                <a:cs typeface="Arial"/>
              </a:rPr>
            </a:br>
            <a:r>
              <a:rPr lang="da-DK" sz="3200">
                <a:solidFill>
                  <a:schemeClr val="accent1">
                    <a:lumMod val="90000"/>
                    <a:lumOff val="10000"/>
                  </a:schemeClr>
                </a:solidFill>
                <a:latin typeface="No5 Demibold"/>
                <a:cs typeface="Arial"/>
              </a:rPr>
              <a:t>OPSTARTSSAMTALE</a:t>
            </a:r>
            <a:endParaRPr lang="da-DK" sz="3200">
              <a:solidFill>
                <a:schemeClr val="accent1">
                  <a:lumMod val="90000"/>
                  <a:lumOff val="10000"/>
                </a:schemeClr>
              </a:solidFill>
              <a:highlight>
                <a:srgbClr val="FFFF00"/>
              </a:highlight>
            </a:endParaRPr>
          </a:p>
        </p:txBody>
      </p:sp>
      <p:sp>
        <p:nvSpPr>
          <p:cNvPr id="4" name="Pladsholder til indhold 3">
            <a:extLst>
              <a:ext uri="{FF2B5EF4-FFF2-40B4-BE49-F238E27FC236}">
                <a16:creationId xmlns:a16="http://schemas.microsoft.com/office/drawing/2014/main" id="{F13B1733-3CBB-D0AB-3E15-B8795819B43D}"/>
              </a:ext>
            </a:extLst>
          </p:cNvPr>
          <p:cNvSpPr>
            <a:spLocks noGrp="1"/>
          </p:cNvSpPr>
          <p:nvPr>
            <p:ph sz="quarter" idx="12"/>
          </p:nvPr>
        </p:nvSpPr>
        <p:spPr>
          <a:xfrm>
            <a:off x="378795" y="2205989"/>
            <a:ext cx="4238926" cy="2960371"/>
          </a:xfrm>
          <a:solidFill>
            <a:schemeClr val="accent3">
              <a:lumMod val="20000"/>
              <a:lumOff val="80000"/>
            </a:schemeClr>
          </a:solidFill>
          <a:ln>
            <a:solidFill>
              <a:schemeClr val="accent3">
                <a:lumMod val="20000"/>
                <a:lumOff val="80000"/>
              </a:schemeClr>
            </a:solidFill>
          </a:ln>
        </p:spPr>
        <p:txBody>
          <a:bodyPr/>
          <a:lstStyle/>
          <a:p>
            <a:r>
              <a:rPr lang="da-DK"/>
              <a:t>Formålet med samtalearket er</a:t>
            </a:r>
          </a:p>
          <a:p>
            <a:pPr marL="285750" indent="-285750">
              <a:buFontTx/>
              <a:buChar char="-"/>
            </a:pPr>
            <a:r>
              <a:rPr lang="da-DK"/>
              <a:t>at afdækkestøttebehov ved ordblindhed, oplyse om muligheder og indgå aftale om SPS</a:t>
            </a:r>
          </a:p>
          <a:p>
            <a:pPr marL="285750" indent="-285750">
              <a:buFontTx/>
              <a:buChar char="-"/>
            </a:pPr>
            <a:r>
              <a:rPr lang="da-DK"/>
              <a:t>bevidstgøre og styrke eleven i at mestre sin ordblindhed.</a:t>
            </a:r>
          </a:p>
          <a:p>
            <a:r>
              <a:rPr lang="da-DK"/>
              <a:t>Spørgsmålene skal tilpasses den enkelte elev.</a:t>
            </a:r>
          </a:p>
        </p:txBody>
      </p:sp>
      <p:pic>
        <p:nvPicPr>
          <p:cNvPr id="5" name="Billede 4" descr="Et billede, der indeholder skitse, tegning, hvid, design&#10;&#10;AI-genereret indhold kan være ukorrekt.">
            <a:extLst>
              <a:ext uri="{FF2B5EF4-FFF2-40B4-BE49-F238E27FC236}">
                <a16:creationId xmlns:a16="http://schemas.microsoft.com/office/drawing/2014/main" id="{667CDDB5-757E-3D2C-B6CB-F915EA327831}"/>
              </a:ext>
            </a:extLst>
          </p:cNvPr>
          <p:cNvPicPr>
            <a:picLocks noChangeAspect="1"/>
          </p:cNvPicPr>
          <p:nvPr/>
        </p:nvPicPr>
        <p:blipFill>
          <a:blip r:embed="rId2"/>
          <a:stretch>
            <a:fillRect/>
          </a:stretch>
        </p:blipFill>
        <p:spPr>
          <a:xfrm>
            <a:off x="2130696" y="4912822"/>
            <a:ext cx="2676086" cy="1052790"/>
          </a:xfrm>
          <a:prstGeom prst="rect">
            <a:avLst/>
          </a:prstGeom>
        </p:spPr>
      </p:pic>
      <p:pic>
        <p:nvPicPr>
          <p:cNvPr id="9" name="Billede 8" descr="Et billede, der indeholder tekst, skærmbillede, Font/skrifttype, dokument&#10;&#10;AI-genereret indhold kan være ukorrekt.">
            <a:extLst>
              <a:ext uri="{FF2B5EF4-FFF2-40B4-BE49-F238E27FC236}">
                <a16:creationId xmlns:a16="http://schemas.microsoft.com/office/drawing/2014/main" id="{B8B8243B-FC7D-15D3-B635-7C6637C1DF67}"/>
              </a:ext>
            </a:extLst>
          </p:cNvPr>
          <p:cNvPicPr>
            <a:picLocks noChangeAspect="1"/>
          </p:cNvPicPr>
          <p:nvPr/>
        </p:nvPicPr>
        <p:blipFill>
          <a:blip r:embed="rId3"/>
          <a:srcRect l="5628"/>
          <a:stretch>
            <a:fillRect/>
          </a:stretch>
        </p:blipFill>
        <p:spPr>
          <a:xfrm>
            <a:off x="4995843" y="113837"/>
            <a:ext cx="7659600" cy="6630325"/>
          </a:xfrm>
          <a:custGeom>
            <a:avLst/>
            <a:gdLst>
              <a:gd name="csX0" fmla="*/ 0 w 7659600"/>
              <a:gd name="csY0" fmla="*/ 0 h 6630325"/>
              <a:gd name="csX1" fmla="*/ 742392 w 7659600"/>
              <a:gd name="csY1" fmla="*/ 0 h 6630325"/>
              <a:gd name="csX2" fmla="*/ 1484784 w 7659600"/>
              <a:gd name="csY2" fmla="*/ 0 h 6630325"/>
              <a:gd name="csX3" fmla="*/ 2073984 w 7659600"/>
              <a:gd name="csY3" fmla="*/ 0 h 6630325"/>
              <a:gd name="csX4" fmla="*/ 2739780 w 7659600"/>
              <a:gd name="csY4" fmla="*/ 0 h 6630325"/>
              <a:gd name="csX5" fmla="*/ 3328980 w 7659600"/>
              <a:gd name="csY5" fmla="*/ 0 h 6630325"/>
              <a:gd name="csX6" fmla="*/ 3918180 w 7659600"/>
              <a:gd name="csY6" fmla="*/ 0 h 6630325"/>
              <a:gd name="csX7" fmla="*/ 4507380 w 7659600"/>
              <a:gd name="csY7" fmla="*/ 0 h 6630325"/>
              <a:gd name="csX8" fmla="*/ 4866792 w 7659600"/>
              <a:gd name="csY8" fmla="*/ 0 h 6630325"/>
              <a:gd name="csX9" fmla="*/ 5532588 w 7659600"/>
              <a:gd name="csY9" fmla="*/ 0 h 6630325"/>
              <a:gd name="csX10" fmla="*/ 5892000 w 7659600"/>
              <a:gd name="csY10" fmla="*/ 0 h 6630325"/>
              <a:gd name="csX11" fmla="*/ 6481200 w 7659600"/>
              <a:gd name="csY11" fmla="*/ 0 h 6630325"/>
              <a:gd name="csX12" fmla="*/ 7659600 w 7659600"/>
              <a:gd name="csY12" fmla="*/ 0 h 6630325"/>
              <a:gd name="csX13" fmla="*/ 7659600 w 7659600"/>
              <a:gd name="csY13" fmla="*/ 685134 h 6630325"/>
              <a:gd name="csX14" fmla="*/ 7659600 w 7659600"/>
              <a:gd name="csY14" fmla="*/ 1038751 h 6630325"/>
              <a:gd name="csX15" fmla="*/ 7659600 w 7659600"/>
              <a:gd name="csY15" fmla="*/ 1458672 h 6630325"/>
              <a:gd name="csX16" fmla="*/ 7659600 w 7659600"/>
              <a:gd name="csY16" fmla="*/ 1878592 h 6630325"/>
              <a:gd name="csX17" fmla="*/ 7659600 w 7659600"/>
              <a:gd name="csY17" fmla="*/ 2431119 h 6630325"/>
              <a:gd name="csX18" fmla="*/ 7659600 w 7659600"/>
              <a:gd name="csY18" fmla="*/ 2983646 h 6630325"/>
              <a:gd name="csX19" fmla="*/ 7659600 w 7659600"/>
              <a:gd name="csY19" fmla="*/ 3469870 h 6630325"/>
              <a:gd name="csX20" fmla="*/ 7659600 w 7659600"/>
              <a:gd name="csY20" fmla="*/ 4155004 h 6630325"/>
              <a:gd name="csX21" fmla="*/ 7659600 w 7659600"/>
              <a:gd name="csY21" fmla="*/ 4574924 h 6630325"/>
              <a:gd name="csX22" fmla="*/ 7659600 w 7659600"/>
              <a:gd name="csY22" fmla="*/ 5260058 h 6630325"/>
              <a:gd name="csX23" fmla="*/ 7659600 w 7659600"/>
              <a:gd name="csY23" fmla="*/ 5679978 h 6630325"/>
              <a:gd name="csX24" fmla="*/ 7659600 w 7659600"/>
              <a:gd name="csY24" fmla="*/ 6630325 h 6630325"/>
              <a:gd name="csX25" fmla="*/ 6917208 w 7659600"/>
              <a:gd name="csY25" fmla="*/ 6630325 h 6630325"/>
              <a:gd name="csX26" fmla="*/ 6404604 w 7659600"/>
              <a:gd name="csY26" fmla="*/ 6630325 h 6630325"/>
              <a:gd name="csX27" fmla="*/ 5738808 w 7659600"/>
              <a:gd name="csY27" fmla="*/ 6630325 h 6630325"/>
              <a:gd name="csX28" fmla="*/ 5379396 w 7659600"/>
              <a:gd name="csY28" fmla="*/ 6630325 h 6630325"/>
              <a:gd name="csX29" fmla="*/ 4637004 w 7659600"/>
              <a:gd name="csY29" fmla="*/ 6630325 h 6630325"/>
              <a:gd name="csX30" fmla="*/ 4124400 w 7659600"/>
              <a:gd name="csY30" fmla="*/ 6630325 h 6630325"/>
              <a:gd name="csX31" fmla="*/ 3535200 w 7659600"/>
              <a:gd name="csY31" fmla="*/ 6630325 h 6630325"/>
              <a:gd name="csX32" fmla="*/ 3099192 w 7659600"/>
              <a:gd name="csY32" fmla="*/ 6630325 h 6630325"/>
              <a:gd name="csX33" fmla="*/ 2433396 w 7659600"/>
              <a:gd name="csY33" fmla="*/ 6630325 h 6630325"/>
              <a:gd name="csX34" fmla="*/ 1691004 w 7659600"/>
              <a:gd name="csY34" fmla="*/ 6630325 h 6630325"/>
              <a:gd name="csX35" fmla="*/ 1178400 w 7659600"/>
              <a:gd name="csY35" fmla="*/ 6630325 h 6630325"/>
              <a:gd name="csX36" fmla="*/ 0 w 7659600"/>
              <a:gd name="csY36" fmla="*/ 6630325 h 6630325"/>
              <a:gd name="csX37" fmla="*/ 0 w 7659600"/>
              <a:gd name="csY37" fmla="*/ 6077798 h 6630325"/>
              <a:gd name="csX38" fmla="*/ 0 w 7659600"/>
              <a:gd name="csY38" fmla="*/ 5525271 h 6630325"/>
              <a:gd name="csX39" fmla="*/ 0 w 7659600"/>
              <a:gd name="csY39" fmla="*/ 4906441 h 6630325"/>
              <a:gd name="csX40" fmla="*/ 0 w 7659600"/>
              <a:gd name="csY40" fmla="*/ 4353913 h 6630325"/>
              <a:gd name="csX41" fmla="*/ 0 w 7659600"/>
              <a:gd name="csY41" fmla="*/ 3735083 h 6630325"/>
              <a:gd name="csX42" fmla="*/ 0 w 7659600"/>
              <a:gd name="csY42" fmla="*/ 3116253 h 6630325"/>
              <a:gd name="csX43" fmla="*/ 0 w 7659600"/>
              <a:gd name="csY43" fmla="*/ 2431119 h 6630325"/>
              <a:gd name="csX44" fmla="*/ 0 w 7659600"/>
              <a:gd name="csY44" fmla="*/ 2077502 h 6630325"/>
              <a:gd name="csX45" fmla="*/ 0 w 7659600"/>
              <a:gd name="csY45" fmla="*/ 1723885 h 6630325"/>
              <a:gd name="csX46" fmla="*/ 0 w 7659600"/>
              <a:gd name="csY46" fmla="*/ 1038751 h 6630325"/>
              <a:gd name="csX47" fmla="*/ 0 w 7659600"/>
              <a:gd name="csY47" fmla="*/ 552527 h 6630325"/>
              <a:gd name="csX48" fmla="*/ 0 w 7659600"/>
              <a:gd name="csY48" fmla="*/ 0 h 6630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7659600" h="6630325" fill="none" extrusionOk="0">
                <a:moveTo>
                  <a:pt x="0" y="0"/>
                </a:moveTo>
                <a:cubicBezTo>
                  <a:pt x="295447" y="-21072"/>
                  <a:pt x="403416" y="39787"/>
                  <a:pt x="742392" y="0"/>
                </a:cubicBezTo>
                <a:cubicBezTo>
                  <a:pt x="1081368" y="-39787"/>
                  <a:pt x="1224452" y="54176"/>
                  <a:pt x="1484784" y="0"/>
                </a:cubicBezTo>
                <a:cubicBezTo>
                  <a:pt x="1745116" y="-54176"/>
                  <a:pt x="1845173" y="33481"/>
                  <a:pt x="2073984" y="0"/>
                </a:cubicBezTo>
                <a:cubicBezTo>
                  <a:pt x="2302795" y="-33481"/>
                  <a:pt x="2515054" y="22267"/>
                  <a:pt x="2739780" y="0"/>
                </a:cubicBezTo>
                <a:cubicBezTo>
                  <a:pt x="2964506" y="-22267"/>
                  <a:pt x="3054637" y="67906"/>
                  <a:pt x="3328980" y="0"/>
                </a:cubicBezTo>
                <a:cubicBezTo>
                  <a:pt x="3603323" y="-67906"/>
                  <a:pt x="3692585" y="14459"/>
                  <a:pt x="3918180" y="0"/>
                </a:cubicBezTo>
                <a:cubicBezTo>
                  <a:pt x="4143775" y="-14459"/>
                  <a:pt x="4289159" y="25774"/>
                  <a:pt x="4507380" y="0"/>
                </a:cubicBezTo>
                <a:cubicBezTo>
                  <a:pt x="4725601" y="-25774"/>
                  <a:pt x="4692226" y="18272"/>
                  <a:pt x="4866792" y="0"/>
                </a:cubicBezTo>
                <a:cubicBezTo>
                  <a:pt x="5041358" y="-18272"/>
                  <a:pt x="5209155" y="966"/>
                  <a:pt x="5532588" y="0"/>
                </a:cubicBezTo>
                <a:cubicBezTo>
                  <a:pt x="5856021" y="-966"/>
                  <a:pt x="5813581" y="2192"/>
                  <a:pt x="5892000" y="0"/>
                </a:cubicBezTo>
                <a:cubicBezTo>
                  <a:pt x="5970419" y="-2192"/>
                  <a:pt x="6248660" y="41416"/>
                  <a:pt x="6481200" y="0"/>
                </a:cubicBezTo>
                <a:cubicBezTo>
                  <a:pt x="6713740" y="-41416"/>
                  <a:pt x="7198510" y="139850"/>
                  <a:pt x="7659600" y="0"/>
                </a:cubicBezTo>
                <a:cubicBezTo>
                  <a:pt x="7677789" y="242306"/>
                  <a:pt x="7624894" y="417227"/>
                  <a:pt x="7659600" y="685134"/>
                </a:cubicBezTo>
                <a:cubicBezTo>
                  <a:pt x="7694306" y="953041"/>
                  <a:pt x="7635380" y="906403"/>
                  <a:pt x="7659600" y="1038751"/>
                </a:cubicBezTo>
                <a:cubicBezTo>
                  <a:pt x="7683820" y="1171099"/>
                  <a:pt x="7634479" y="1290796"/>
                  <a:pt x="7659600" y="1458672"/>
                </a:cubicBezTo>
                <a:cubicBezTo>
                  <a:pt x="7684721" y="1626548"/>
                  <a:pt x="7653138" y="1792218"/>
                  <a:pt x="7659600" y="1878592"/>
                </a:cubicBezTo>
                <a:cubicBezTo>
                  <a:pt x="7666062" y="1964966"/>
                  <a:pt x="7658124" y="2270493"/>
                  <a:pt x="7659600" y="2431119"/>
                </a:cubicBezTo>
                <a:cubicBezTo>
                  <a:pt x="7661076" y="2591745"/>
                  <a:pt x="7616502" y="2743738"/>
                  <a:pt x="7659600" y="2983646"/>
                </a:cubicBezTo>
                <a:cubicBezTo>
                  <a:pt x="7702698" y="3223554"/>
                  <a:pt x="7645581" y="3355834"/>
                  <a:pt x="7659600" y="3469870"/>
                </a:cubicBezTo>
                <a:cubicBezTo>
                  <a:pt x="7673619" y="3583906"/>
                  <a:pt x="7585679" y="3860884"/>
                  <a:pt x="7659600" y="4155004"/>
                </a:cubicBezTo>
                <a:cubicBezTo>
                  <a:pt x="7733521" y="4449124"/>
                  <a:pt x="7614756" y="4387025"/>
                  <a:pt x="7659600" y="4574924"/>
                </a:cubicBezTo>
                <a:cubicBezTo>
                  <a:pt x="7704444" y="4762823"/>
                  <a:pt x="7612774" y="4974189"/>
                  <a:pt x="7659600" y="5260058"/>
                </a:cubicBezTo>
                <a:cubicBezTo>
                  <a:pt x="7706426" y="5545927"/>
                  <a:pt x="7632724" y="5556381"/>
                  <a:pt x="7659600" y="5679978"/>
                </a:cubicBezTo>
                <a:cubicBezTo>
                  <a:pt x="7686476" y="5803575"/>
                  <a:pt x="7582562" y="6190432"/>
                  <a:pt x="7659600" y="6630325"/>
                </a:cubicBezTo>
                <a:cubicBezTo>
                  <a:pt x="7374696" y="6653778"/>
                  <a:pt x="7180218" y="6565249"/>
                  <a:pt x="6917208" y="6630325"/>
                </a:cubicBezTo>
                <a:cubicBezTo>
                  <a:pt x="6654198" y="6695401"/>
                  <a:pt x="6549026" y="6605367"/>
                  <a:pt x="6404604" y="6630325"/>
                </a:cubicBezTo>
                <a:cubicBezTo>
                  <a:pt x="6260182" y="6655283"/>
                  <a:pt x="5908130" y="6578332"/>
                  <a:pt x="5738808" y="6630325"/>
                </a:cubicBezTo>
                <a:cubicBezTo>
                  <a:pt x="5569486" y="6682318"/>
                  <a:pt x="5546708" y="6600829"/>
                  <a:pt x="5379396" y="6630325"/>
                </a:cubicBezTo>
                <a:cubicBezTo>
                  <a:pt x="5212084" y="6659821"/>
                  <a:pt x="4861942" y="6580241"/>
                  <a:pt x="4637004" y="6630325"/>
                </a:cubicBezTo>
                <a:cubicBezTo>
                  <a:pt x="4412066" y="6680409"/>
                  <a:pt x="4342001" y="6585505"/>
                  <a:pt x="4124400" y="6630325"/>
                </a:cubicBezTo>
                <a:cubicBezTo>
                  <a:pt x="3906799" y="6675145"/>
                  <a:pt x="3791789" y="6580578"/>
                  <a:pt x="3535200" y="6630325"/>
                </a:cubicBezTo>
                <a:cubicBezTo>
                  <a:pt x="3278611" y="6680072"/>
                  <a:pt x="3211022" y="6627032"/>
                  <a:pt x="3099192" y="6630325"/>
                </a:cubicBezTo>
                <a:cubicBezTo>
                  <a:pt x="2987362" y="6633618"/>
                  <a:pt x="2606496" y="6612928"/>
                  <a:pt x="2433396" y="6630325"/>
                </a:cubicBezTo>
                <a:cubicBezTo>
                  <a:pt x="2260296" y="6647722"/>
                  <a:pt x="2041809" y="6541807"/>
                  <a:pt x="1691004" y="6630325"/>
                </a:cubicBezTo>
                <a:cubicBezTo>
                  <a:pt x="1340199" y="6718843"/>
                  <a:pt x="1298432" y="6595095"/>
                  <a:pt x="1178400" y="6630325"/>
                </a:cubicBezTo>
                <a:cubicBezTo>
                  <a:pt x="1058368" y="6665555"/>
                  <a:pt x="460908" y="6630241"/>
                  <a:pt x="0" y="6630325"/>
                </a:cubicBezTo>
                <a:cubicBezTo>
                  <a:pt x="-9126" y="6493831"/>
                  <a:pt x="36986" y="6346522"/>
                  <a:pt x="0" y="6077798"/>
                </a:cubicBezTo>
                <a:cubicBezTo>
                  <a:pt x="-36986" y="5809074"/>
                  <a:pt x="24896" y="5636307"/>
                  <a:pt x="0" y="5525271"/>
                </a:cubicBezTo>
                <a:cubicBezTo>
                  <a:pt x="-24896" y="5414235"/>
                  <a:pt x="41586" y="5192045"/>
                  <a:pt x="0" y="4906441"/>
                </a:cubicBezTo>
                <a:cubicBezTo>
                  <a:pt x="-41586" y="4620837"/>
                  <a:pt x="2820" y="4572826"/>
                  <a:pt x="0" y="4353913"/>
                </a:cubicBezTo>
                <a:cubicBezTo>
                  <a:pt x="-2820" y="4135000"/>
                  <a:pt x="30710" y="3888093"/>
                  <a:pt x="0" y="3735083"/>
                </a:cubicBezTo>
                <a:cubicBezTo>
                  <a:pt x="-30710" y="3582073"/>
                  <a:pt x="57609" y="3381903"/>
                  <a:pt x="0" y="3116253"/>
                </a:cubicBezTo>
                <a:cubicBezTo>
                  <a:pt x="-57609" y="2850603"/>
                  <a:pt x="1884" y="2627507"/>
                  <a:pt x="0" y="2431119"/>
                </a:cubicBezTo>
                <a:cubicBezTo>
                  <a:pt x="-1884" y="2234731"/>
                  <a:pt x="3430" y="2197564"/>
                  <a:pt x="0" y="2077502"/>
                </a:cubicBezTo>
                <a:cubicBezTo>
                  <a:pt x="-3430" y="1957440"/>
                  <a:pt x="24254" y="1846666"/>
                  <a:pt x="0" y="1723885"/>
                </a:cubicBezTo>
                <a:cubicBezTo>
                  <a:pt x="-24254" y="1601104"/>
                  <a:pt x="2401" y="1310015"/>
                  <a:pt x="0" y="1038751"/>
                </a:cubicBezTo>
                <a:cubicBezTo>
                  <a:pt x="-2401" y="767487"/>
                  <a:pt x="6678" y="657166"/>
                  <a:pt x="0" y="552527"/>
                </a:cubicBezTo>
                <a:cubicBezTo>
                  <a:pt x="-6678" y="447888"/>
                  <a:pt x="13501" y="191804"/>
                  <a:pt x="0" y="0"/>
                </a:cubicBezTo>
                <a:close/>
              </a:path>
              <a:path w="7659600" h="6630325" stroke="0" extrusionOk="0">
                <a:moveTo>
                  <a:pt x="0" y="0"/>
                </a:moveTo>
                <a:cubicBezTo>
                  <a:pt x="216177" y="-13857"/>
                  <a:pt x="352223" y="61449"/>
                  <a:pt x="512604" y="0"/>
                </a:cubicBezTo>
                <a:cubicBezTo>
                  <a:pt x="672985" y="-61449"/>
                  <a:pt x="782602" y="3382"/>
                  <a:pt x="872016" y="0"/>
                </a:cubicBezTo>
                <a:cubicBezTo>
                  <a:pt x="961430" y="-3382"/>
                  <a:pt x="1436393" y="31501"/>
                  <a:pt x="1614408" y="0"/>
                </a:cubicBezTo>
                <a:cubicBezTo>
                  <a:pt x="1792423" y="-31501"/>
                  <a:pt x="1996874" y="48154"/>
                  <a:pt x="2127012" y="0"/>
                </a:cubicBezTo>
                <a:cubicBezTo>
                  <a:pt x="2257150" y="-48154"/>
                  <a:pt x="2493244" y="13305"/>
                  <a:pt x="2639616" y="0"/>
                </a:cubicBezTo>
                <a:cubicBezTo>
                  <a:pt x="2785988" y="-13305"/>
                  <a:pt x="3138911" y="65970"/>
                  <a:pt x="3382008" y="0"/>
                </a:cubicBezTo>
                <a:cubicBezTo>
                  <a:pt x="3625105" y="-65970"/>
                  <a:pt x="3711866" y="5801"/>
                  <a:pt x="3818016" y="0"/>
                </a:cubicBezTo>
                <a:cubicBezTo>
                  <a:pt x="3924166" y="-5801"/>
                  <a:pt x="4247877" y="39848"/>
                  <a:pt x="4560408" y="0"/>
                </a:cubicBezTo>
                <a:cubicBezTo>
                  <a:pt x="4872939" y="-39848"/>
                  <a:pt x="5101097" y="64876"/>
                  <a:pt x="5302800" y="0"/>
                </a:cubicBezTo>
                <a:cubicBezTo>
                  <a:pt x="5504503" y="-64876"/>
                  <a:pt x="5617959" y="41629"/>
                  <a:pt x="5892000" y="0"/>
                </a:cubicBezTo>
                <a:cubicBezTo>
                  <a:pt x="6166041" y="-41629"/>
                  <a:pt x="6462822" y="56414"/>
                  <a:pt x="6634392" y="0"/>
                </a:cubicBezTo>
                <a:cubicBezTo>
                  <a:pt x="6805962" y="-56414"/>
                  <a:pt x="7015466" y="42100"/>
                  <a:pt x="7146996" y="0"/>
                </a:cubicBezTo>
                <a:cubicBezTo>
                  <a:pt x="7278526" y="-42100"/>
                  <a:pt x="7467545" y="31144"/>
                  <a:pt x="7659600" y="0"/>
                </a:cubicBezTo>
                <a:cubicBezTo>
                  <a:pt x="7724278" y="242003"/>
                  <a:pt x="7646108" y="336229"/>
                  <a:pt x="7659600" y="618830"/>
                </a:cubicBezTo>
                <a:cubicBezTo>
                  <a:pt x="7673092" y="901431"/>
                  <a:pt x="7601410" y="1019642"/>
                  <a:pt x="7659600" y="1171357"/>
                </a:cubicBezTo>
                <a:cubicBezTo>
                  <a:pt x="7717790" y="1323072"/>
                  <a:pt x="7642885" y="1460242"/>
                  <a:pt x="7659600" y="1723884"/>
                </a:cubicBezTo>
                <a:cubicBezTo>
                  <a:pt x="7676315" y="1987526"/>
                  <a:pt x="7600924" y="2144809"/>
                  <a:pt x="7659600" y="2342715"/>
                </a:cubicBezTo>
                <a:cubicBezTo>
                  <a:pt x="7718276" y="2540621"/>
                  <a:pt x="7655603" y="2755150"/>
                  <a:pt x="7659600" y="2961545"/>
                </a:cubicBezTo>
                <a:cubicBezTo>
                  <a:pt x="7663597" y="3167940"/>
                  <a:pt x="7608912" y="3364530"/>
                  <a:pt x="7659600" y="3580375"/>
                </a:cubicBezTo>
                <a:cubicBezTo>
                  <a:pt x="7710288" y="3796220"/>
                  <a:pt x="7633691" y="3845929"/>
                  <a:pt x="7659600" y="3933993"/>
                </a:cubicBezTo>
                <a:cubicBezTo>
                  <a:pt x="7685509" y="4022057"/>
                  <a:pt x="7609584" y="4200145"/>
                  <a:pt x="7659600" y="4353913"/>
                </a:cubicBezTo>
                <a:cubicBezTo>
                  <a:pt x="7709616" y="4507681"/>
                  <a:pt x="7606224" y="4824859"/>
                  <a:pt x="7659600" y="4972744"/>
                </a:cubicBezTo>
                <a:cubicBezTo>
                  <a:pt x="7712976" y="5120629"/>
                  <a:pt x="7609393" y="5236699"/>
                  <a:pt x="7659600" y="5458968"/>
                </a:cubicBezTo>
                <a:cubicBezTo>
                  <a:pt x="7709807" y="5681237"/>
                  <a:pt x="7619233" y="5743347"/>
                  <a:pt x="7659600" y="5878888"/>
                </a:cubicBezTo>
                <a:cubicBezTo>
                  <a:pt x="7699967" y="6014429"/>
                  <a:pt x="7580656" y="6345720"/>
                  <a:pt x="7659600" y="6630325"/>
                </a:cubicBezTo>
                <a:cubicBezTo>
                  <a:pt x="7512977" y="6693961"/>
                  <a:pt x="7223214" y="6604363"/>
                  <a:pt x="7070400" y="6630325"/>
                </a:cubicBezTo>
                <a:cubicBezTo>
                  <a:pt x="6917586" y="6656287"/>
                  <a:pt x="6665643" y="6606693"/>
                  <a:pt x="6481200" y="6630325"/>
                </a:cubicBezTo>
                <a:cubicBezTo>
                  <a:pt x="6296757" y="6653957"/>
                  <a:pt x="6145544" y="6592862"/>
                  <a:pt x="6045192" y="6630325"/>
                </a:cubicBezTo>
                <a:cubicBezTo>
                  <a:pt x="5944840" y="6667788"/>
                  <a:pt x="5633417" y="6626022"/>
                  <a:pt x="5379396" y="6630325"/>
                </a:cubicBezTo>
                <a:cubicBezTo>
                  <a:pt x="5125375" y="6634628"/>
                  <a:pt x="5104860" y="6617904"/>
                  <a:pt x="4943388" y="6630325"/>
                </a:cubicBezTo>
                <a:cubicBezTo>
                  <a:pt x="4781916" y="6642746"/>
                  <a:pt x="4504713" y="6588298"/>
                  <a:pt x="4277592" y="6630325"/>
                </a:cubicBezTo>
                <a:cubicBezTo>
                  <a:pt x="4050471" y="6672352"/>
                  <a:pt x="4066711" y="6620382"/>
                  <a:pt x="3918180" y="6630325"/>
                </a:cubicBezTo>
                <a:cubicBezTo>
                  <a:pt x="3769649" y="6640268"/>
                  <a:pt x="3536535" y="6563330"/>
                  <a:pt x="3252384" y="6630325"/>
                </a:cubicBezTo>
                <a:cubicBezTo>
                  <a:pt x="2968233" y="6697320"/>
                  <a:pt x="3008954" y="6589591"/>
                  <a:pt x="2816376" y="6630325"/>
                </a:cubicBezTo>
                <a:cubicBezTo>
                  <a:pt x="2623798" y="6671059"/>
                  <a:pt x="2545970" y="6594489"/>
                  <a:pt x="2456964" y="6630325"/>
                </a:cubicBezTo>
                <a:cubicBezTo>
                  <a:pt x="2367958" y="6666161"/>
                  <a:pt x="2167731" y="6625429"/>
                  <a:pt x="2020956" y="6630325"/>
                </a:cubicBezTo>
                <a:cubicBezTo>
                  <a:pt x="1874181" y="6635221"/>
                  <a:pt x="1620216" y="6595816"/>
                  <a:pt x="1355160" y="6630325"/>
                </a:cubicBezTo>
                <a:cubicBezTo>
                  <a:pt x="1090104" y="6664834"/>
                  <a:pt x="1106780" y="6622866"/>
                  <a:pt x="919152" y="6630325"/>
                </a:cubicBezTo>
                <a:cubicBezTo>
                  <a:pt x="731524" y="6637784"/>
                  <a:pt x="726534" y="6596903"/>
                  <a:pt x="559740" y="6630325"/>
                </a:cubicBezTo>
                <a:cubicBezTo>
                  <a:pt x="392946" y="6663747"/>
                  <a:pt x="228924" y="6594991"/>
                  <a:pt x="0" y="6630325"/>
                </a:cubicBezTo>
                <a:cubicBezTo>
                  <a:pt x="-51306" y="6504657"/>
                  <a:pt x="57475" y="6268303"/>
                  <a:pt x="0" y="6144101"/>
                </a:cubicBezTo>
                <a:cubicBezTo>
                  <a:pt x="-57475" y="6019899"/>
                  <a:pt x="36619" y="5880235"/>
                  <a:pt x="0" y="5790484"/>
                </a:cubicBezTo>
                <a:cubicBezTo>
                  <a:pt x="-36619" y="5700733"/>
                  <a:pt x="43099" y="5464584"/>
                  <a:pt x="0" y="5237957"/>
                </a:cubicBezTo>
                <a:cubicBezTo>
                  <a:pt x="-43099" y="5011330"/>
                  <a:pt x="21827" y="4950046"/>
                  <a:pt x="0" y="4818036"/>
                </a:cubicBezTo>
                <a:cubicBezTo>
                  <a:pt x="-21827" y="4686026"/>
                  <a:pt x="18749" y="4529917"/>
                  <a:pt x="0" y="4265509"/>
                </a:cubicBezTo>
                <a:cubicBezTo>
                  <a:pt x="-18749" y="4001101"/>
                  <a:pt x="52893" y="3945990"/>
                  <a:pt x="0" y="3712982"/>
                </a:cubicBezTo>
                <a:cubicBezTo>
                  <a:pt x="-52893" y="3479974"/>
                  <a:pt x="32840" y="3359240"/>
                  <a:pt x="0" y="3160455"/>
                </a:cubicBezTo>
                <a:cubicBezTo>
                  <a:pt x="-32840" y="2961670"/>
                  <a:pt x="57860" y="2870631"/>
                  <a:pt x="0" y="2607928"/>
                </a:cubicBezTo>
                <a:cubicBezTo>
                  <a:pt x="-57860" y="2345225"/>
                  <a:pt x="28272" y="2351149"/>
                  <a:pt x="0" y="2121704"/>
                </a:cubicBezTo>
                <a:cubicBezTo>
                  <a:pt x="-28272" y="1892259"/>
                  <a:pt x="27749" y="1761104"/>
                  <a:pt x="0" y="1502874"/>
                </a:cubicBezTo>
                <a:cubicBezTo>
                  <a:pt x="-27749" y="1244644"/>
                  <a:pt x="10745" y="1072237"/>
                  <a:pt x="0" y="950347"/>
                </a:cubicBezTo>
                <a:cubicBezTo>
                  <a:pt x="-10745" y="828457"/>
                  <a:pt x="72903" y="445460"/>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31486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2000"/>
                                        <p:tgtEl>
                                          <p:spTgt spid="4">
                                            <p:txEl>
                                              <p:pRg st="2" end="2"/>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F068-5BA7-F9D1-E6A8-BB25BE02239B}"/>
            </a:ext>
          </a:extLst>
        </p:cNvPr>
        <p:cNvGrpSpPr/>
        <p:nvPr/>
      </p:nvGrpSpPr>
      <p:grpSpPr>
        <a:xfrm>
          <a:off x="0" y="0"/>
          <a:ext cx="0" cy="0"/>
          <a:chOff x="0" y="0"/>
          <a:chExt cx="0" cy="0"/>
        </a:xfrm>
      </p:grpSpPr>
      <p:pic>
        <p:nvPicPr>
          <p:cNvPr id="5" name="Billede 4" descr="Et billede, der indeholder tekst, skærmbillede, Font/skrifttype, dokument&#10;&#10;AI-genereret indhold kan være ukorrekt.">
            <a:extLst>
              <a:ext uri="{FF2B5EF4-FFF2-40B4-BE49-F238E27FC236}">
                <a16:creationId xmlns:a16="http://schemas.microsoft.com/office/drawing/2014/main" id="{C0B1087E-5278-FCB0-AE8C-7A64743119C2}"/>
              </a:ext>
            </a:extLst>
          </p:cNvPr>
          <p:cNvPicPr>
            <a:picLocks noChangeAspect="1"/>
          </p:cNvPicPr>
          <p:nvPr/>
        </p:nvPicPr>
        <p:blipFill>
          <a:blip r:embed="rId2"/>
          <a:srcRect t="1" r="27947" b="53687"/>
          <a:stretch>
            <a:fillRect/>
          </a:stretch>
        </p:blipFill>
        <p:spPr>
          <a:xfrm>
            <a:off x="4005940" y="2189375"/>
            <a:ext cx="8164288" cy="2164913"/>
          </a:xfrm>
          <a:prstGeom prst="rect">
            <a:avLst/>
          </a:prstGeom>
        </p:spPr>
      </p:pic>
      <p:pic>
        <p:nvPicPr>
          <p:cNvPr id="2" name="Billede 1" descr="Et billede, der indeholder tekst, skærmbillede, Font/skrifttype, dokument&#10;&#10;AI-genereret indhold kan være ukorrekt.">
            <a:extLst>
              <a:ext uri="{FF2B5EF4-FFF2-40B4-BE49-F238E27FC236}">
                <a16:creationId xmlns:a16="http://schemas.microsoft.com/office/drawing/2014/main" id="{32E3FC52-9DBA-C6D9-337F-1152A72BDA64}"/>
              </a:ext>
            </a:extLst>
          </p:cNvPr>
          <p:cNvPicPr>
            <a:picLocks noChangeAspect="1"/>
          </p:cNvPicPr>
          <p:nvPr/>
        </p:nvPicPr>
        <p:blipFill>
          <a:blip r:embed="rId2"/>
          <a:srcRect t="51256" r="16339"/>
          <a:stretch>
            <a:fillRect/>
          </a:stretch>
        </p:blipFill>
        <p:spPr>
          <a:xfrm>
            <a:off x="3080664" y="4472261"/>
            <a:ext cx="9089557" cy="2184900"/>
          </a:xfrm>
          <a:prstGeom prst="rect">
            <a:avLst/>
          </a:prstGeom>
        </p:spPr>
      </p:pic>
      <p:pic>
        <p:nvPicPr>
          <p:cNvPr id="3" name="Billede 2" descr="Et billede, der indeholder tekst, skærmbillede, Font/skrifttype, hvid&#10;&#10;AI-genereret indhold kan være ukorrekt.">
            <a:extLst>
              <a:ext uri="{FF2B5EF4-FFF2-40B4-BE49-F238E27FC236}">
                <a16:creationId xmlns:a16="http://schemas.microsoft.com/office/drawing/2014/main" id="{BA394B24-055D-E3A8-97CB-2FE46CB7326F}"/>
              </a:ext>
            </a:extLst>
          </p:cNvPr>
          <p:cNvPicPr>
            <a:picLocks noChangeAspect="1"/>
          </p:cNvPicPr>
          <p:nvPr/>
        </p:nvPicPr>
        <p:blipFill>
          <a:blip r:embed="rId3"/>
          <a:srcRect l="52594" b="74698"/>
          <a:stretch>
            <a:fillRect/>
          </a:stretch>
        </p:blipFill>
        <p:spPr>
          <a:xfrm>
            <a:off x="6275070" y="1128126"/>
            <a:ext cx="5779770" cy="961390"/>
          </a:xfrm>
          <a:prstGeom prst="rect">
            <a:avLst/>
          </a:prstGeom>
        </p:spPr>
      </p:pic>
      <p:sp>
        <p:nvSpPr>
          <p:cNvPr id="4" name="Titel 1">
            <a:extLst>
              <a:ext uri="{FF2B5EF4-FFF2-40B4-BE49-F238E27FC236}">
                <a16:creationId xmlns:a16="http://schemas.microsoft.com/office/drawing/2014/main" id="{815CCC27-C4AB-F587-699E-0CE6855CFF0D}"/>
              </a:ext>
            </a:extLst>
          </p:cNvPr>
          <p:cNvSpPr txBox="1">
            <a:spLocks/>
          </p:cNvSpPr>
          <p:nvPr/>
        </p:nvSpPr>
        <p:spPr>
          <a:xfrm>
            <a:off x="1030817" y="465969"/>
            <a:ext cx="10130367" cy="575071"/>
          </a:xfrm>
          <a:prstGeom prst="rect">
            <a:avLst/>
          </a:prstGeom>
        </p:spPr>
        <p:txBody>
          <a:bodyPr/>
          <a:lstStyle>
            <a:lvl1pPr algn="l" defTabSz="609585" rtl="0" eaLnBrk="1" latinLnBrk="0" hangingPunct="1">
              <a:lnSpc>
                <a:spcPct val="90000"/>
              </a:lnSpc>
              <a:spcBef>
                <a:spcPct val="0"/>
              </a:spcBef>
              <a:buNone/>
              <a:defRPr sz="2800" b="1" i="0" kern="1200" cap="none" baseline="0">
                <a:solidFill>
                  <a:schemeClr val="tx1"/>
                </a:solidFill>
                <a:latin typeface="No5 Demibold" pitchFamily="2" charset="77"/>
                <a:ea typeface="+mj-ea"/>
                <a:cs typeface="Arial" pitchFamily="34" charset="0"/>
              </a:defRPr>
            </a:lvl1pPr>
          </a:lstStyle>
          <a:p>
            <a:r>
              <a:rPr lang="da-DK">
                <a:solidFill>
                  <a:schemeClr val="accent1">
                    <a:lumMod val="90000"/>
                    <a:lumOff val="10000"/>
                  </a:schemeClr>
                </a:solidFill>
                <a:latin typeface="No5 Demibold"/>
                <a:cs typeface="Arial"/>
              </a:rPr>
              <a:t>OPSTARTSSAMTALE </a:t>
            </a:r>
            <a:endParaRPr lang="da-DK"/>
          </a:p>
        </p:txBody>
      </p:sp>
      <p:sp>
        <p:nvSpPr>
          <p:cNvPr id="6" name="Rektangel 5">
            <a:extLst>
              <a:ext uri="{FF2B5EF4-FFF2-40B4-BE49-F238E27FC236}">
                <a16:creationId xmlns:a16="http://schemas.microsoft.com/office/drawing/2014/main" id="{2E6D4141-D156-BB0B-AE50-9DBEA94F2B6A}"/>
              </a:ext>
            </a:extLst>
          </p:cNvPr>
          <p:cNvSpPr/>
          <p:nvPr/>
        </p:nvSpPr>
        <p:spPr>
          <a:xfrm>
            <a:off x="413664" y="1839686"/>
            <a:ext cx="2667000" cy="293914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b="1">
                <a:solidFill>
                  <a:schemeClr val="bg1"/>
                </a:solidFill>
              </a:rPr>
              <a:t>Ide 2 (fra tidligere)</a:t>
            </a:r>
          </a:p>
          <a:p>
            <a:endParaRPr lang="da-DK" b="1">
              <a:solidFill>
                <a:schemeClr val="bg1"/>
              </a:solidFill>
            </a:endParaRPr>
          </a:p>
          <a:p>
            <a:r>
              <a:rPr lang="da-DK" b="1">
                <a:solidFill>
                  <a:schemeClr val="bg1"/>
                </a:solidFill>
              </a:rPr>
              <a:t>AI- chatfunktion </a:t>
            </a:r>
            <a:r>
              <a:rPr lang="da-DK">
                <a:solidFill>
                  <a:schemeClr val="bg1"/>
                </a:solidFill>
              </a:rPr>
              <a:t>hvor lærer afprøver samtalearket med elevprofil. </a:t>
            </a:r>
          </a:p>
          <a:p>
            <a:r>
              <a:rPr lang="da-DK" i="1">
                <a:solidFill>
                  <a:schemeClr val="bg1"/>
                </a:solidFill>
              </a:rPr>
              <a:t>Eventuelt</a:t>
            </a:r>
            <a:r>
              <a:rPr lang="da-DK">
                <a:solidFill>
                  <a:schemeClr val="bg1"/>
                </a:solidFill>
              </a:rPr>
              <a:t> med metarefleksion over hvilken retning samtalen tager.</a:t>
            </a:r>
          </a:p>
        </p:txBody>
      </p:sp>
      <p:sp>
        <p:nvSpPr>
          <p:cNvPr id="7" name="Titel 1">
            <a:extLst>
              <a:ext uri="{FF2B5EF4-FFF2-40B4-BE49-F238E27FC236}">
                <a16:creationId xmlns:a16="http://schemas.microsoft.com/office/drawing/2014/main" id="{DE4A221A-F995-7927-8E60-AA918D8C37D6}"/>
              </a:ext>
            </a:extLst>
          </p:cNvPr>
          <p:cNvSpPr txBox="1">
            <a:spLocks/>
          </p:cNvSpPr>
          <p:nvPr/>
        </p:nvSpPr>
        <p:spPr>
          <a:xfrm>
            <a:off x="432100" y="1284514"/>
            <a:ext cx="3573840" cy="487438"/>
          </a:xfrm>
          <a:prstGeom prst="rect">
            <a:avLst/>
          </a:prstGeom>
        </p:spPr>
        <p:txBody>
          <a:bodyPr/>
          <a:lstStyle>
            <a:lvl1pPr algn="l" defTabSz="609585" rtl="0" eaLnBrk="1" latinLnBrk="0" hangingPunct="1">
              <a:lnSpc>
                <a:spcPct val="90000"/>
              </a:lnSpc>
              <a:spcBef>
                <a:spcPct val="0"/>
              </a:spcBef>
              <a:buNone/>
              <a:defRPr sz="2800" b="1" i="0" kern="1200" cap="none" baseline="0">
                <a:solidFill>
                  <a:schemeClr val="tx1"/>
                </a:solidFill>
                <a:latin typeface="No5 Demibold" pitchFamily="2" charset="77"/>
                <a:ea typeface="+mj-ea"/>
                <a:cs typeface="Arial" pitchFamily="34" charset="0"/>
              </a:defRPr>
            </a:lvl1pPr>
          </a:lstStyle>
          <a:p>
            <a:r>
              <a:rPr lang="da-DK">
                <a:solidFill>
                  <a:schemeClr val="accent1">
                    <a:lumMod val="90000"/>
                    <a:lumOff val="10000"/>
                  </a:schemeClr>
                </a:solidFill>
                <a:latin typeface="No5 Demibold"/>
                <a:cs typeface="Arial"/>
              </a:rPr>
              <a:t> </a:t>
            </a:r>
            <a:r>
              <a:rPr lang="da-DK"/>
              <a:t>E-learning</a:t>
            </a:r>
          </a:p>
        </p:txBody>
      </p:sp>
    </p:spTree>
    <p:extLst>
      <p:ext uri="{BB962C8B-B14F-4D97-AF65-F5344CB8AC3E}">
        <p14:creationId xmlns:p14="http://schemas.microsoft.com/office/powerpoint/2010/main" val="264929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D079-9E04-841D-3789-13EB98BFAB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417478-49B4-03F0-544E-4E8E27665A3C}"/>
              </a:ext>
            </a:extLst>
          </p:cNvPr>
          <p:cNvSpPr>
            <a:spLocks noGrp="1"/>
          </p:cNvSpPr>
          <p:nvPr>
            <p:ph type="title"/>
          </p:nvPr>
        </p:nvSpPr>
        <p:spPr/>
        <p:txBody>
          <a:bodyPr/>
          <a:lstStyle/>
          <a:p>
            <a:r>
              <a:rPr lang="da-DK">
                <a:solidFill>
                  <a:schemeClr val="accent1">
                    <a:lumMod val="90000"/>
                    <a:lumOff val="10000"/>
                  </a:schemeClr>
                </a:solidFill>
                <a:latin typeface="No5 Demibold"/>
                <a:cs typeface="Arial"/>
              </a:rPr>
              <a:t>OPSTARTSSAMTALE </a:t>
            </a:r>
            <a:br>
              <a:rPr lang="da-DK">
                <a:solidFill>
                  <a:schemeClr val="accent1">
                    <a:lumMod val="90000"/>
                    <a:lumOff val="10000"/>
                  </a:schemeClr>
                </a:solidFill>
                <a:latin typeface="No5 Demibold"/>
                <a:cs typeface="Arial"/>
              </a:rPr>
            </a:br>
            <a:br>
              <a:rPr lang="da-DK">
                <a:solidFill>
                  <a:schemeClr val="accent1">
                    <a:lumMod val="90000"/>
                    <a:lumOff val="10000"/>
                  </a:schemeClr>
                </a:solidFill>
                <a:latin typeface="No5 Demibold"/>
                <a:cs typeface="Arial"/>
              </a:rPr>
            </a:br>
            <a:r>
              <a:rPr lang="da-DK"/>
              <a:t>E-learning</a:t>
            </a:r>
          </a:p>
        </p:txBody>
      </p:sp>
      <p:sp>
        <p:nvSpPr>
          <p:cNvPr id="9" name="Tekstfelt 8">
            <a:extLst>
              <a:ext uri="{FF2B5EF4-FFF2-40B4-BE49-F238E27FC236}">
                <a16:creationId xmlns:a16="http://schemas.microsoft.com/office/drawing/2014/main" id="{32BF4713-8408-5C02-7356-1D633929940F}"/>
              </a:ext>
            </a:extLst>
          </p:cNvPr>
          <p:cNvSpPr txBox="1"/>
          <p:nvPr/>
        </p:nvSpPr>
        <p:spPr>
          <a:xfrm>
            <a:off x="5601971" y="428625"/>
            <a:ext cx="3797617" cy="523220"/>
          </a:xfrm>
          <a:prstGeom prst="rect">
            <a:avLst/>
          </a:prstGeom>
          <a:noFill/>
        </p:spPr>
        <p:txBody>
          <a:bodyPr wrap="square">
            <a:spAutoFit/>
          </a:bodyPr>
          <a:lstStyle/>
          <a:p>
            <a:r>
              <a:rPr lang="da-DK" sz="2800" b="1">
                <a:latin typeface="No5" pitchFamily="50" charset="0"/>
              </a:rPr>
              <a:t>Udvikling</a:t>
            </a:r>
          </a:p>
        </p:txBody>
      </p:sp>
      <p:sp>
        <p:nvSpPr>
          <p:cNvPr id="10" name="Pladsholder til tekst 2">
            <a:extLst>
              <a:ext uri="{FF2B5EF4-FFF2-40B4-BE49-F238E27FC236}">
                <a16:creationId xmlns:a16="http://schemas.microsoft.com/office/drawing/2014/main" id="{F718C0AF-333B-C2AB-88BD-BE40AEE8FAE7}"/>
              </a:ext>
            </a:extLst>
          </p:cNvPr>
          <p:cNvSpPr txBox="1">
            <a:spLocks/>
          </p:cNvSpPr>
          <p:nvPr/>
        </p:nvSpPr>
        <p:spPr>
          <a:xfrm>
            <a:off x="5657266" y="951845"/>
            <a:ext cx="4623120" cy="5593292"/>
          </a:xfrm>
          <a:prstGeom prst="rect">
            <a:avLst/>
          </a:prstGeom>
          <a:solidFill>
            <a:schemeClr val="accent5">
              <a:lumMod val="20000"/>
              <a:lumOff val="80000"/>
            </a:schemeClr>
          </a:solidFill>
        </p:spPr>
        <p:txBody>
          <a:bodyPr lIns="0" tIns="0" rIns="0" bIns="0"/>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rgbClr val="000000"/>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rgbClr val="000000"/>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a:solidFill>
                  <a:schemeClr val="tx1"/>
                </a:solidFill>
              </a:rPr>
              <a:t>Medfølgende resursepakke              (links til resursesider, info om     netværk + andet) til elev og forældre</a:t>
            </a:r>
          </a:p>
          <a:p>
            <a:r>
              <a:rPr lang="da-DK">
                <a:solidFill>
                  <a:schemeClr val="tx1"/>
                </a:solidFill>
              </a:rPr>
              <a:t>V</a:t>
            </a:r>
            <a:r>
              <a:rPr lang="da-DK"/>
              <a:t>ideo med deltager fra ungepanel, der fortæller hvordan han/hun fået gjort opmærksom på sine behov i fagene og prøverne gennem uddannelsesforløb.</a:t>
            </a:r>
          </a:p>
          <a:p>
            <a:r>
              <a:rPr lang="da-DK"/>
              <a:t>Differentieret brug af redskabet (dele det op mellem flere samtaler, profilere til forskellige elevsituationer, uddannelsestyper m.v.)</a:t>
            </a:r>
          </a:p>
          <a:p>
            <a:r>
              <a:rPr lang="da-DK"/>
              <a:t>Barometer til flere af spørgsmålene? Hvor er jeg fra 1-5?</a:t>
            </a:r>
          </a:p>
          <a:p>
            <a:r>
              <a:rPr lang="da-DK"/>
              <a:t>Inddragelse af flere visuelle elementer (fx samtalekort med ikoner)</a:t>
            </a:r>
          </a:p>
          <a:p>
            <a:r>
              <a:rPr lang="da-DK"/>
              <a:t>Udarbejde en forældre-/infomødeunder-støttende udgave af (dele af) skemaet?</a:t>
            </a:r>
          </a:p>
        </p:txBody>
      </p:sp>
      <p:pic>
        <p:nvPicPr>
          <p:cNvPr id="12" name="Grafik 11" descr="Vande plante kontur">
            <a:extLst>
              <a:ext uri="{FF2B5EF4-FFF2-40B4-BE49-F238E27FC236}">
                <a16:creationId xmlns:a16="http://schemas.microsoft.com/office/drawing/2014/main" id="{0E6E1509-865D-5397-F9E6-017D0CE58C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9588" y="174096"/>
            <a:ext cx="2477558" cy="2477558"/>
          </a:xfrm>
          <a:prstGeom prst="rect">
            <a:avLst/>
          </a:prstGeom>
        </p:spPr>
      </p:pic>
      <p:sp>
        <p:nvSpPr>
          <p:cNvPr id="6" name="Rektangel 5">
            <a:extLst>
              <a:ext uri="{FF2B5EF4-FFF2-40B4-BE49-F238E27FC236}">
                <a16:creationId xmlns:a16="http://schemas.microsoft.com/office/drawing/2014/main" id="{15072A65-7C3A-F17E-B3F4-F0635F2AC55A}"/>
              </a:ext>
            </a:extLst>
          </p:cNvPr>
          <p:cNvSpPr/>
          <p:nvPr/>
        </p:nvSpPr>
        <p:spPr>
          <a:xfrm>
            <a:off x="979722" y="2340429"/>
            <a:ext cx="2667000" cy="293914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b="1">
                <a:solidFill>
                  <a:schemeClr val="bg1"/>
                </a:solidFill>
              </a:rPr>
              <a:t>Ide 2 (fra tidligere)</a:t>
            </a:r>
          </a:p>
          <a:p>
            <a:endParaRPr lang="da-DK" b="1">
              <a:solidFill>
                <a:schemeClr val="bg1"/>
              </a:solidFill>
            </a:endParaRPr>
          </a:p>
          <a:p>
            <a:r>
              <a:rPr lang="da-DK" b="1">
                <a:solidFill>
                  <a:schemeClr val="bg1"/>
                </a:solidFill>
              </a:rPr>
              <a:t>AI- chatfunktion </a:t>
            </a:r>
            <a:r>
              <a:rPr lang="da-DK">
                <a:solidFill>
                  <a:schemeClr val="bg1"/>
                </a:solidFill>
              </a:rPr>
              <a:t>hvor lærer afprøver samtalearket med elevprofil. </a:t>
            </a:r>
          </a:p>
          <a:p>
            <a:r>
              <a:rPr lang="da-DK" i="1">
                <a:solidFill>
                  <a:schemeClr val="bg1"/>
                </a:solidFill>
              </a:rPr>
              <a:t>Eventuelt</a:t>
            </a:r>
            <a:r>
              <a:rPr lang="da-DK">
                <a:solidFill>
                  <a:schemeClr val="bg1"/>
                </a:solidFill>
              </a:rPr>
              <a:t> med metarefleksion over hvilken retning samtalen tager.</a:t>
            </a:r>
          </a:p>
        </p:txBody>
      </p:sp>
    </p:spTree>
    <p:extLst>
      <p:ext uri="{BB962C8B-B14F-4D97-AF65-F5344CB8AC3E}">
        <p14:creationId xmlns:p14="http://schemas.microsoft.com/office/powerpoint/2010/main" val="19323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38B54-2717-C75E-51D4-6AADB5BD46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A0F86A-0F29-60D1-CDC4-97E6DDD545CE}"/>
              </a:ext>
            </a:extLst>
          </p:cNvPr>
          <p:cNvSpPr>
            <a:spLocks noGrp="1"/>
          </p:cNvSpPr>
          <p:nvPr>
            <p:ph type="title"/>
          </p:nvPr>
        </p:nvSpPr>
        <p:spPr>
          <a:xfrm>
            <a:off x="562187" y="413174"/>
            <a:ext cx="10130367" cy="1153583"/>
          </a:xfrm>
        </p:spPr>
        <p:txBody>
          <a:bodyPr/>
          <a:lstStyle/>
          <a:p>
            <a:r>
              <a:rPr lang="da-DK">
                <a:latin typeface="No5 Demibold"/>
                <a:cs typeface="Arial"/>
              </a:rPr>
              <a:t>Overgangssamtale til mesterlæreforløb – </a:t>
            </a:r>
            <a:r>
              <a:rPr lang="da-DK" i="1">
                <a:latin typeface="No5 Demibold"/>
                <a:cs typeface="Arial"/>
              </a:rPr>
              <a:t>udskoling og virksomhed</a:t>
            </a:r>
            <a:br>
              <a:rPr lang="da-DK">
                <a:solidFill>
                  <a:schemeClr val="accent1">
                    <a:lumMod val="90000"/>
                    <a:lumOff val="10000"/>
                  </a:schemeClr>
                </a:solidFill>
                <a:latin typeface="No5 Demibold"/>
                <a:cs typeface="Arial"/>
              </a:rPr>
            </a:br>
            <a:br>
              <a:rPr lang="da-DK">
                <a:solidFill>
                  <a:schemeClr val="accent1">
                    <a:lumMod val="90000"/>
                    <a:lumOff val="10000"/>
                  </a:schemeClr>
                </a:solidFill>
                <a:latin typeface="No5 Demibold"/>
                <a:cs typeface="Arial"/>
              </a:rPr>
            </a:br>
            <a:r>
              <a:rPr lang="da-DK" sz="3200">
                <a:solidFill>
                  <a:schemeClr val="accent1">
                    <a:lumMod val="90000"/>
                    <a:lumOff val="10000"/>
                  </a:schemeClr>
                </a:solidFill>
                <a:latin typeface="No5 Demibold"/>
                <a:cs typeface="Arial"/>
              </a:rPr>
              <a:t>NY MESTERLÆRE</a:t>
            </a:r>
            <a:endParaRPr lang="da-DK" sz="3200">
              <a:solidFill>
                <a:schemeClr val="accent1">
                  <a:lumMod val="90000"/>
                  <a:lumOff val="10000"/>
                </a:schemeClr>
              </a:solidFill>
              <a:highlight>
                <a:srgbClr val="FFFF00"/>
              </a:highlight>
            </a:endParaRPr>
          </a:p>
        </p:txBody>
      </p:sp>
      <p:sp>
        <p:nvSpPr>
          <p:cNvPr id="6" name="Tekstfelt 5">
            <a:extLst>
              <a:ext uri="{FF2B5EF4-FFF2-40B4-BE49-F238E27FC236}">
                <a16:creationId xmlns:a16="http://schemas.microsoft.com/office/drawing/2014/main" id="{1A26878D-21F1-B8C7-9D1A-E536F247AEC9}"/>
              </a:ext>
            </a:extLst>
          </p:cNvPr>
          <p:cNvSpPr txBox="1"/>
          <p:nvPr/>
        </p:nvSpPr>
        <p:spPr>
          <a:xfrm>
            <a:off x="5051543" y="1025102"/>
            <a:ext cx="6888548" cy="3323987"/>
          </a:xfrm>
          <a:prstGeom prst="rect">
            <a:avLst/>
          </a:prstGeom>
          <a:solidFill>
            <a:schemeClr val="accent6">
              <a:lumMod val="20000"/>
              <a:lumOff val="80000"/>
            </a:schemeClr>
          </a:solidFill>
        </p:spPr>
        <p:txBody>
          <a:bodyPr wrap="square">
            <a:spAutoFit/>
          </a:bodyPr>
          <a:lstStyle/>
          <a:p>
            <a:pPr algn="l" rtl="0" fontAlgn="base">
              <a:spcBef>
                <a:spcPts val="600"/>
              </a:spcBef>
              <a:spcAft>
                <a:spcPts val="600"/>
              </a:spcAft>
              <a:buNone/>
            </a:pPr>
            <a:r>
              <a:rPr lang="da-DK" sz="1800" b="1" i="0">
                <a:solidFill>
                  <a:srgbClr val="000000"/>
                </a:solidFill>
                <a:effectLst/>
                <a:latin typeface="No5" pitchFamily="50" charset="0"/>
              </a:rPr>
              <a:t>Formulerede mål</a:t>
            </a:r>
            <a:endParaRPr lang="da-DK" b="1" i="0">
              <a:solidFill>
                <a:srgbClr val="000000"/>
              </a:solidFill>
              <a:effectLst/>
              <a:latin typeface="No5" pitchFamily="50" charset="0"/>
            </a:endParaRPr>
          </a:p>
          <a:p>
            <a:pPr algn="l" rtl="0" fontAlgn="base">
              <a:spcBef>
                <a:spcPts val="600"/>
              </a:spcBef>
              <a:spcAft>
                <a:spcPts val="600"/>
              </a:spcAft>
              <a:buFont typeface="Arial" panose="020B0604020202020204" pitchFamily="34" charset="0"/>
              <a:buChar char="•"/>
            </a:pPr>
            <a:r>
              <a:rPr lang="da-DK" sz="1800" b="0" i="0">
                <a:solidFill>
                  <a:srgbClr val="000000"/>
                </a:solidFill>
                <a:effectLst/>
                <a:latin typeface="No5" pitchFamily="50" charset="0"/>
              </a:rPr>
              <a:t> at de unge igennem samtale bliver bevidst om, hvad der har virket for dem i grundskolen, og hvor de har behov for at blive kompenseret</a:t>
            </a:r>
            <a:endParaRPr lang="da-DK">
              <a:solidFill>
                <a:srgbClr val="000000"/>
              </a:solidFill>
              <a:latin typeface="No5" pitchFamily="50" charset="0"/>
            </a:endParaRPr>
          </a:p>
          <a:p>
            <a:pPr algn="l" rtl="0" fontAlgn="base">
              <a:spcBef>
                <a:spcPts val="600"/>
              </a:spcBef>
              <a:spcAft>
                <a:spcPts val="600"/>
              </a:spcAft>
              <a:buFont typeface="Arial" panose="020B0604020202020204" pitchFamily="34" charset="0"/>
              <a:buChar char="•"/>
            </a:pPr>
            <a:r>
              <a:rPr lang="da-DK" sz="1800" b="0" i="0">
                <a:solidFill>
                  <a:srgbClr val="000000"/>
                </a:solidFill>
                <a:effectLst/>
                <a:latin typeface="No5" pitchFamily="50" charset="0"/>
              </a:rPr>
              <a:t> at de unge får mod på at tale om ordblindhed med både skole og virksomhed enten selv eller med hjælp fra en fagprofessionel.</a:t>
            </a:r>
          </a:p>
          <a:p>
            <a:pPr algn="l" rtl="0" fontAlgn="base">
              <a:spcBef>
                <a:spcPts val="600"/>
              </a:spcBef>
              <a:spcAft>
                <a:spcPts val="600"/>
              </a:spcAft>
              <a:buFont typeface="Arial" panose="020B0604020202020204" pitchFamily="34" charset="0"/>
              <a:buChar char="•"/>
            </a:pPr>
            <a:r>
              <a:rPr lang="da-DK">
                <a:solidFill>
                  <a:srgbClr val="000000"/>
                </a:solidFill>
                <a:latin typeface="No5" pitchFamily="50" charset="0"/>
              </a:rPr>
              <a:t> </a:t>
            </a:r>
            <a:r>
              <a:rPr lang="da-DK" sz="1800" b="0" i="0">
                <a:solidFill>
                  <a:srgbClr val="000000"/>
                </a:solidFill>
                <a:effectLst/>
                <a:latin typeface="No5" pitchFamily="50" charset="0"/>
              </a:rPr>
              <a:t>at de unge bliver understøttet både på skolen og i virksomheden, så de kan gennemføre erhvervsuddannelsen på lige fod med andre.  </a:t>
            </a:r>
            <a:endParaRPr lang="da-DK" sz="2800" b="0" i="0">
              <a:solidFill>
                <a:srgbClr val="000000"/>
              </a:solidFill>
              <a:effectLst/>
              <a:latin typeface="No5" pitchFamily="50" charset="0"/>
            </a:endParaRPr>
          </a:p>
        </p:txBody>
      </p:sp>
      <p:sp>
        <p:nvSpPr>
          <p:cNvPr id="7" name="Pladsholder til indhold 3">
            <a:extLst>
              <a:ext uri="{FF2B5EF4-FFF2-40B4-BE49-F238E27FC236}">
                <a16:creationId xmlns:a16="http://schemas.microsoft.com/office/drawing/2014/main" id="{7FFDAF14-1070-79D7-B9D9-849D4FF73A9C}"/>
              </a:ext>
            </a:extLst>
          </p:cNvPr>
          <p:cNvSpPr txBox="1">
            <a:spLocks/>
          </p:cNvSpPr>
          <p:nvPr/>
        </p:nvSpPr>
        <p:spPr>
          <a:xfrm>
            <a:off x="4907212" y="5044846"/>
            <a:ext cx="6648518" cy="1561694"/>
          </a:xfrm>
          <a:prstGeom prst="rect">
            <a:avLst/>
          </a:prstGeom>
        </p:spPr>
        <p:txBody>
          <a:bodyPr/>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da-DK"/>
          </a:p>
        </p:txBody>
      </p:sp>
      <p:sp>
        <p:nvSpPr>
          <p:cNvPr id="9" name="Tekstfelt 8">
            <a:extLst>
              <a:ext uri="{FF2B5EF4-FFF2-40B4-BE49-F238E27FC236}">
                <a16:creationId xmlns:a16="http://schemas.microsoft.com/office/drawing/2014/main" id="{730A8A11-7765-E6FB-428B-DA4F997CEC18}"/>
              </a:ext>
            </a:extLst>
          </p:cNvPr>
          <p:cNvSpPr txBox="1"/>
          <p:nvPr/>
        </p:nvSpPr>
        <p:spPr>
          <a:xfrm>
            <a:off x="562187" y="2156797"/>
            <a:ext cx="4192693" cy="3808735"/>
          </a:xfrm>
          <a:prstGeom prst="rect">
            <a:avLst/>
          </a:prstGeom>
          <a:solidFill>
            <a:schemeClr val="accent5">
              <a:lumMod val="20000"/>
              <a:lumOff val="80000"/>
            </a:schemeClr>
          </a:solidFill>
        </p:spPr>
        <p:txBody>
          <a:bodyPr wrap="square">
            <a:spAutoFit/>
          </a:bodyPr>
          <a:lstStyle/>
          <a:p>
            <a:r>
              <a:rPr lang="da-DK" b="1" i="1">
                <a:solidFill>
                  <a:srgbClr val="000000"/>
                </a:solidFill>
                <a:effectLst/>
                <a:latin typeface="No5" pitchFamily="50" charset="0"/>
              </a:rPr>
              <a:t>Hver gang der er en overgang, er der </a:t>
            </a:r>
            <a:r>
              <a:rPr lang="da-DK" b="1" i="1">
                <a:solidFill>
                  <a:srgbClr val="000000"/>
                </a:solidFill>
                <a:latin typeface="No5" pitchFamily="50" charset="0"/>
              </a:rPr>
              <a:t>r</a:t>
            </a:r>
            <a:r>
              <a:rPr lang="da-DK" b="1" i="1">
                <a:solidFill>
                  <a:srgbClr val="000000"/>
                </a:solidFill>
                <a:effectLst/>
                <a:latin typeface="No5" pitchFamily="50" charset="0"/>
              </a:rPr>
              <a:t>isiko for et </a:t>
            </a:r>
            <a:r>
              <a:rPr lang="da-DK" b="1" i="1" err="1">
                <a:solidFill>
                  <a:srgbClr val="000000"/>
                </a:solidFill>
                <a:effectLst/>
                <a:latin typeface="No5" pitchFamily="50" charset="0"/>
              </a:rPr>
              <a:t>videnstab</a:t>
            </a:r>
            <a:r>
              <a:rPr lang="da-DK" b="1" i="1">
                <a:solidFill>
                  <a:srgbClr val="000000"/>
                </a:solidFill>
                <a:effectLst/>
                <a:latin typeface="No5" pitchFamily="50" charset="0"/>
              </a:rPr>
              <a:t>, hvis ansvaret for vidensdelingen kun er hos den unge!</a:t>
            </a:r>
          </a:p>
          <a:p>
            <a:endParaRPr lang="da-DK" b="1" i="1">
              <a:solidFill>
                <a:srgbClr val="000000"/>
              </a:solidFill>
              <a:latin typeface="No5" pitchFamily="50" charset="0"/>
            </a:endParaRPr>
          </a:p>
          <a:p>
            <a:pPr>
              <a:spcAft>
                <a:spcPts val="300"/>
              </a:spcAft>
            </a:pPr>
            <a:r>
              <a:rPr lang="da-DK" b="1">
                <a:latin typeface="No5" pitchFamily="50" charset="0"/>
              </a:rPr>
              <a:t>Overleveringsark </a:t>
            </a:r>
            <a:r>
              <a:rPr lang="da-DK">
                <a:latin typeface="No5" pitchFamily="50" charset="0"/>
              </a:rPr>
              <a:t>(udfyldes før uddannelsesoptag)</a:t>
            </a:r>
            <a:endParaRPr lang="da-DK" b="1">
              <a:latin typeface="No5" pitchFamily="50" charset="0"/>
            </a:endParaRPr>
          </a:p>
          <a:p>
            <a:pPr>
              <a:spcAft>
                <a:spcPts val="300"/>
              </a:spcAft>
            </a:pPr>
            <a:r>
              <a:rPr lang="da-DK" b="1">
                <a:latin typeface="No5" pitchFamily="50" charset="0"/>
              </a:rPr>
              <a:t>Samtalekort</a:t>
            </a:r>
            <a:r>
              <a:rPr lang="da-DK">
                <a:latin typeface="No5" pitchFamily="50" charset="0"/>
              </a:rPr>
              <a:t> til virksomhedens mester (der også skal guides)</a:t>
            </a:r>
          </a:p>
          <a:p>
            <a:pPr>
              <a:spcAft>
                <a:spcPts val="300"/>
              </a:spcAft>
            </a:pPr>
            <a:r>
              <a:rPr lang="da-DK" b="1">
                <a:latin typeface="No5" pitchFamily="50" charset="0"/>
              </a:rPr>
              <a:t>Samtaleark</a:t>
            </a:r>
            <a:r>
              <a:rPr lang="da-DK">
                <a:latin typeface="No5" pitchFamily="50" charset="0"/>
              </a:rPr>
              <a:t> til understøttelse af elevens dialog med virksomheden</a:t>
            </a:r>
          </a:p>
          <a:p>
            <a:pPr>
              <a:spcAft>
                <a:spcPts val="300"/>
              </a:spcAft>
            </a:pPr>
            <a:r>
              <a:rPr lang="da-DK" b="1">
                <a:latin typeface="No5" pitchFamily="50" charset="0"/>
              </a:rPr>
              <a:t>Aftaleark</a:t>
            </a:r>
            <a:r>
              <a:rPr lang="da-DK">
                <a:latin typeface="No5" pitchFamily="50" charset="0"/>
              </a:rPr>
              <a:t> på baggrund af samtale (med QR-kode)</a:t>
            </a:r>
            <a:endParaRPr lang="da-DK" b="1" i="1">
              <a:latin typeface="No5" pitchFamily="50" charset="0"/>
            </a:endParaRPr>
          </a:p>
        </p:txBody>
      </p:sp>
      <p:pic>
        <p:nvPicPr>
          <p:cNvPr id="13" name="Billede 12" descr="Et billede, der indeholder tekst, skærmbillede, Font/skrifttype, design&#10;&#10;AI-genereret indhold kan være ukorrekt.">
            <a:extLst>
              <a:ext uri="{FF2B5EF4-FFF2-40B4-BE49-F238E27FC236}">
                <a16:creationId xmlns:a16="http://schemas.microsoft.com/office/drawing/2014/main" id="{945B3966-BEE3-D0D7-E801-88A371153D3A}"/>
              </a:ext>
            </a:extLst>
          </p:cNvPr>
          <p:cNvPicPr>
            <a:picLocks noChangeAspect="1"/>
          </p:cNvPicPr>
          <p:nvPr/>
        </p:nvPicPr>
        <p:blipFill>
          <a:blip r:embed="rId2"/>
          <a:stretch>
            <a:fillRect/>
          </a:stretch>
        </p:blipFill>
        <p:spPr>
          <a:xfrm>
            <a:off x="5366972" y="66205"/>
            <a:ext cx="5229955" cy="672558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6" name="Håndskrift 15">
                <a:extLst>
                  <a:ext uri="{FF2B5EF4-FFF2-40B4-BE49-F238E27FC236}">
                    <a16:creationId xmlns:a16="http://schemas.microsoft.com/office/drawing/2014/main" id="{2ACFFA92-50DB-7026-4F21-B1D2CB86DA2F}"/>
                  </a:ext>
                </a:extLst>
              </p14:cNvPr>
              <p14:cNvContentPartPr/>
              <p14:nvPr/>
            </p14:nvContentPartPr>
            <p14:xfrm>
              <a:off x="-685710" y="1233990"/>
              <a:ext cx="360" cy="360"/>
            </p14:xfrm>
          </p:contentPart>
        </mc:Choice>
        <mc:Fallback xmlns="">
          <p:pic>
            <p:nvPicPr>
              <p:cNvPr id="16" name="Håndskrift 15">
                <a:extLst>
                  <a:ext uri="{FF2B5EF4-FFF2-40B4-BE49-F238E27FC236}">
                    <a16:creationId xmlns:a16="http://schemas.microsoft.com/office/drawing/2014/main" id="{2ACFFA92-50DB-7026-4F21-B1D2CB86DA2F}"/>
                  </a:ext>
                </a:extLst>
              </p:cNvPr>
              <p:cNvPicPr/>
              <p:nvPr/>
            </p:nvPicPr>
            <p:blipFill>
              <a:blip r:embed="rId4"/>
              <a:stretch>
                <a:fillRect/>
              </a:stretch>
            </p:blipFill>
            <p:spPr>
              <a:xfrm>
                <a:off x="-694710" y="122499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Håndskrift 16">
                <a:extLst>
                  <a:ext uri="{FF2B5EF4-FFF2-40B4-BE49-F238E27FC236}">
                    <a16:creationId xmlns:a16="http://schemas.microsoft.com/office/drawing/2014/main" id="{92D1F931-35D8-CB79-84B0-8E81740B0559}"/>
                  </a:ext>
                </a:extLst>
              </p14:cNvPr>
              <p14:cNvContentPartPr/>
              <p14:nvPr/>
            </p14:nvContentPartPr>
            <p14:xfrm>
              <a:off x="-1051830" y="651510"/>
              <a:ext cx="360" cy="360"/>
            </p14:xfrm>
          </p:contentPart>
        </mc:Choice>
        <mc:Fallback xmlns="">
          <p:pic>
            <p:nvPicPr>
              <p:cNvPr id="17" name="Håndskrift 16">
                <a:extLst>
                  <a:ext uri="{FF2B5EF4-FFF2-40B4-BE49-F238E27FC236}">
                    <a16:creationId xmlns:a16="http://schemas.microsoft.com/office/drawing/2014/main" id="{92D1F931-35D8-CB79-84B0-8E81740B0559}"/>
                  </a:ext>
                </a:extLst>
              </p:cNvPr>
              <p:cNvPicPr/>
              <p:nvPr/>
            </p:nvPicPr>
            <p:blipFill>
              <a:blip r:embed="rId6"/>
              <a:stretch>
                <a:fillRect/>
              </a:stretch>
            </p:blipFill>
            <p:spPr>
              <a:xfrm>
                <a:off x="-1060830" y="64251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8" name="Håndskrift 17">
                <a:extLst>
                  <a:ext uri="{FF2B5EF4-FFF2-40B4-BE49-F238E27FC236}">
                    <a16:creationId xmlns:a16="http://schemas.microsoft.com/office/drawing/2014/main" id="{6A25FE85-DE1B-54EB-FC7E-405B3A3950BA}"/>
                  </a:ext>
                </a:extLst>
              </p14:cNvPr>
              <p14:cNvContentPartPr/>
              <p14:nvPr/>
            </p14:nvContentPartPr>
            <p14:xfrm>
              <a:off x="397890" y="3568700"/>
              <a:ext cx="2388983" cy="262738"/>
            </p14:xfrm>
          </p:contentPart>
        </mc:Choice>
        <mc:Fallback xmlns="">
          <p:pic>
            <p:nvPicPr>
              <p:cNvPr id="18" name="Håndskrift 17">
                <a:extLst>
                  <a:ext uri="{FF2B5EF4-FFF2-40B4-BE49-F238E27FC236}">
                    <a16:creationId xmlns:a16="http://schemas.microsoft.com/office/drawing/2014/main" id="{6A25FE85-DE1B-54EB-FC7E-405B3A3950BA}"/>
                  </a:ext>
                </a:extLst>
              </p:cNvPr>
              <p:cNvPicPr/>
              <p:nvPr/>
            </p:nvPicPr>
            <p:blipFill>
              <a:blip r:embed="rId8"/>
              <a:stretch>
                <a:fillRect/>
              </a:stretch>
            </p:blipFill>
            <p:spPr>
              <a:xfrm>
                <a:off x="388890" y="3559702"/>
                <a:ext cx="2406623" cy="28037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 name="Håndskrift 18">
                <a:extLst>
                  <a:ext uri="{FF2B5EF4-FFF2-40B4-BE49-F238E27FC236}">
                    <a16:creationId xmlns:a16="http://schemas.microsoft.com/office/drawing/2014/main" id="{2C935004-0320-A7C4-E4D9-4ADB31FD7820}"/>
                  </a:ext>
                </a:extLst>
              </p14:cNvPr>
              <p14:cNvContentPartPr/>
              <p14:nvPr/>
            </p14:nvContentPartPr>
            <p14:xfrm>
              <a:off x="3474720" y="170550"/>
              <a:ext cx="7217834" cy="6769440"/>
            </p14:xfrm>
          </p:contentPart>
        </mc:Choice>
        <mc:Fallback xmlns="">
          <p:pic>
            <p:nvPicPr>
              <p:cNvPr id="19" name="Håndskrift 18">
                <a:extLst>
                  <a:ext uri="{FF2B5EF4-FFF2-40B4-BE49-F238E27FC236}">
                    <a16:creationId xmlns:a16="http://schemas.microsoft.com/office/drawing/2014/main" id="{2C935004-0320-A7C4-E4D9-4ADB31FD7820}"/>
                  </a:ext>
                </a:extLst>
              </p:cNvPr>
              <p:cNvPicPr/>
              <p:nvPr/>
            </p:nvPicPr>
            <p:blipFill>
              <a:blip r:embed="rId10"/>
              <a:stretch>
                <a:fillRect/>
              </a:stretch>
            </p:blipFill>
            <p:spPr>
              <a:xfrm>
                <a:off x="3465720" y="161550"/>
                <a:ext cx="7235474" cy="678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2" name="Håndskrift 21">
                <a:extLst>
                  <a:ext uri="{FF2B5EF4-FFF2-40B4-BE49-F238E27FC236}">
                    <a16:creationId xmlns:a16="http://schemas.microsoft.com/office/drawing/2014/main" id="{C604F86C-1C40-D31B-57D2-A211D61BFBF0}"/>
                  </a:ext>
                </a:extLst>
              </p14:cNvPr>
              <p14:cNvContentPartPr/>
              <p14:nvPr/>
            </p14:nvContentPartPr>
            <p14:xfrm>
              <a:off x="2280074" y="3858042"/>
              <a:ext cx="1189412" cy="720"/>
            </p14:xfrm>
          </p:contentPart>
        </mc:Choice>
        <mc:Fallback xmlns="">
          <p:pic>
            <p:nvPicPr>
              <p:cNvPr id="22" name="Håndskrift 21">
                <a:extLst>
                  <a:ext uri="{FF2B5EF4-FFF2-40B4-BE49-F238E27FC236}">
                    <a16:creationId xmlns:a16="http://schemas.microsoft.com/office/drawing/2014/main" id="{C604F86C-1C40-D31B-57D2-A211D61BFBF0}"/>
                  </a:ext>
                </a:extLst>
              </p:cNvPr>
              <p:cNvPicPr/>
              <p:nvPr/>
            </p:nvPicPr>
            <p:blipFill>
              <a:blip r:embed="rId12"/>
              <a:stretch>
                <a:fillRect/>
              </a:stretch>
            </p:blipFill>
            <p:spPr>
              <a:xfrm>
                <a:off x="2271071" y="3840042"/>
                <a:ext cx="1207057" cy="36000"/>
              </a:xfrm>
              <a:prstGeom prst="rect">
                <a:avLst/>
              </a:prstGeom>
            </p:spPr>
          </p:pic>
        </mc:Fallback>
      </mc:AlternateContent>
    </p:spTree>
    <p:extLst>
      <p:ext uri="{BB962C8B-B14F-4D97-AF65-F5344CB8AC3E}">
        <p14:creationId xmlns:p14="http://schemas.microsoft.com/office/powerpoint/2010/main" val="30022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0" presetClass="entr" presetSubtype="0" fill="hold" nodeType="withEffect">
                                  <p:stCondLst>
                                    <p:cond delay="150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2000"/>
                                        <p:tgtEl>
                                          <p:spTgt spid="9">
                                            <p:txEl>
                                              <p:pRg st="3" end="3"/>
                                            </p:txEl>
                                          </p:spTgt>
                                        </p:tgtEl>
                                      </p:cBhvr>
                                    </p:animEffect>
                                  </p:childTnLst>
                                </p:cTn>
                              </p:par>
                              <p:par>
                                <p:cTn id="35" presetID="10" presetClass="entr" presetSubtype="0" fill="hold" nodeType="withEffect">
                                  <p:stCondLst>
                                    <p:cond delay="150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2000"/>
                                        <p:tgtEl>
                                          <p:spTgt spid="9">
                                            <p:txEl>
                                              <p:pRg st="4" end="4"/>
                                            </p:txEl>
                                          </p:spTgt>
                                        </p:tgtEl>
                                      </p:cBhvr>
                                    </p:animEffect>
                                  </p:childTnLst>
                                </p:cTn>
                              </p:par>
                              <p:par>
                                <p:cTn id="38" presetID="10" presetClass="entr" presetSubtype="0" fill="hold" nodeType="withEffect">
                                  <p:stCondLst>
                                    <p:cond delay="150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2000"/>
                                        <p:tgtEl>
                                          <p:spTgt spid="9">
                                            <p:txEl>
                                              <p:pRg st="5" end="5"/>
                                            </p:txEl>
                                          </p:spTgt>
                                        </p:tgtEl>
                                      </p:cBhvr>
                                    </p:animEffect>
                                  </p:childTnLst>
                                </p:cTn>
                              </p:par>
                              <p:par>
                                <p:cTn id="41" presetID="10" presetClass="entr" presetSubtype="0" fill="hold" nodeType="withEffect">
                                  <p:stCondLst>
                                    <p:cond delay="1500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fade">
                                      <p:cBhvr>
                                        <p:cTn id="43" dur="2000"/>
                                        <p:tgtEl>
                                          <p:spTgt spid="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3"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2000" fill="hold"/>
                                        <p:tgtEl>
                                          <p:spTgt spid="18"/>
                                        </p:tgtEl>
                                        <p:attrNameLst>
                                          <p:attrName>drawProgress</p:attrName>
                                        </p:attrNameLst>
                                      </p:cBhvr>
                                      <p:tavLst>
                                        <p:tav tm="0">
                                          <p:val>
                                            <p:fltVal val="0"/>
                                          </p:val>
                                        </p:tav>
                                        <p:tav tm="100000">
                                          <p:val>
                                            <p:fltVal val="1"/>
                                          </p:val>
                                        </p:tav>
                                      </p:tavLst>
                                    </p:anim>
                                  </p:childTnLst>
                                </p:cTn>
                              </p:par>
                              <p:par>
                                <p:cTn id="49" presetID="10" presetClass="entr" presetSubtype="0" fill="hold" nodeType="withEffect">
                                  <p:stCondLst>
                                    <p:cond delay="250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63" presetClass="entr" presetSubtype="0" fill="hold" nodeType="withEffect">
                                  <p:stCondLst>
                                    <p:cond delay="15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drawProgress</p:attrName>
                                        </p:attrNameLst>
                                      </p:cBhvr>
                                      <p:tavLst>
                                        <p:tav tm="0">
                                          <p:val>
                                            <p:fltVal val="0"/>
                                          </p:val>
                                        </p:tav>
                                        <p:tav tm="100000">
                                          <p:val>
                                            <p:fltVal val="1"/>
                                          </p:val>
                                        </p:tav>
                                      </p:tavLst>
                                    </p:anim>
                                  </p:childTnLst>
                                </p:cTn>
                              </p:par>
                              <p:par>
                                <p:cTn id="55" presetID="63" presetClass="entr" presetSubtype="0" fill="hold" nodeType="withEffect">
                                  <p:stCondLst>
                                    <p:cond delay="2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000" fill="hold"/>
                                        <p:tgtEl>
                                          <p:spTgt spid="1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6C06-81B3-F863-278B-EDA3928876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5E6107-93FE-435B-DD09-D5EBBC74F4E7}"/>
              </a:ext>
            </a:extLst>
          </p:cNvPr>
          <p:cNvSpPr>
            <a:spLocks noGrp="1"/>
          </p:cNvSpPr>
          <p:nvPr>
            <p:ph type="title"/>
          </p:nvPr>
        </p:nvSpPr>
        <p:spPr>
          <a:xfrm>
            <a:off x="562187" y="413174"/>
            <a:ext cx="10130367" cy="1153583"/>
          </a:xfrm>
        </p:spPr>
        <p:txBody>
          <a:bodyPr/>
          <a:lstStyle/>
          <a:p>
            <a:r>
              <a:rPr lang="da-DK">
                <a:latin typeface="No5 Demibold"/>
                <a:cs typeface="Arial"/>
              </a:rPr>
              <a:t>Overgangssamtale til mesterlæreforløb – </a:t>
            </a:r>
            <a:r>
              <a:rPr lang="da-DK" i="1">
                <a:latin typeface="No5 Demibold"/>
                <a:cs typeface="Arial"/>
              </a:rPr>
              <a:t>udskoling og virksomhed</a:t>
            </a:r>
            <a:br>
              <a:rPr lang="da-DK">
                <a:solidFill>
                  <a:schemeClr val="accent1">
                    <a:lumMod val="90000"/>
                    <a:lumOff val="10000"/>
                  </a:schemeClr>
                </a:solidFill>
                <a:latin typeface="No5 Demibold"/>
                <a:cs typeface="Arial"/>
              </a:rPr>
            </a:br>
            <a:br>
              <a:rPr lang="da-DK">
                <a:solidFill>
                  <a:schemeClr val="accent1">
                    <a:lumMod val="90000"/>
                    <a:lumOff val="10000"/>
                  </a:schemeClr>
                </a:solidFill>
                <a:latin typeface="No5 Demibold"/>
                <a:cs typeface="Arial"/>
              </a:rPr>
            </a:br>
            <a:r>
              <a:rPr lang="da-DK" sz="3200">
                <a:solidFill>
                  <a:schemeClr val="accent1">
                    <a:lumMod val="90000"/>
                    <a:lumOff val="10000"/>
                  </a:schemeClr>
                </a:solidFill>
                <a:latin typeface="No5 Demibold"/>
                <a:cs typeface="Arial"/>
              </a:rPr>
              <a:t>NY MESTERLÆRE</a:t>
            </a:r>
            <a:endParaRPr lang="da-DK" sz="3200">
              <a:solidFill>
                <a:schemeClr val="accent1">
                  <a:lumMod val="90000"/>
                  <a:lumOff val="10000"/>
                </a:schemeClr>
              </a:solidFill>
              <a:highlight>
                <a:srgbClr val="FFFF00"/>
              </a:highlight>
            </a:endParaRPr>
          </a:p>
        </p:txBody>
      </p:sp>
      <p:sp>
        <p:nvSpPr>
          <p:cNvPr id="7" name="Pladsholder til indhold 3">
            <a:extLst>
              <a:ext uri="{FF2B5EF4-FFF2-40B4-BE49-F238E27FC236}">
                <a16:creationId xmlns:a16="http://schemas.microsoft.com/office/drawing/2014/main" id="{3DE24A38-8003-AE09-AF2C-93509B5F9C7C}"/>
              </a:ext>
            </a:extLst>
          </p:cNvPr>
          <p:cNvSpPr txBox="1">
            <a:spLocks/>
          </p:cNvSpPr>
          <p:nvPr/>
        </p:nvSpPr>
        <p:spPr>
          <a:xfrm>
            <a:off x="4907212" y="5044846"/>
            <a:ext cx="6648518" cy="1561694"/>
          </a:xfrm>
          <a:prstGeom prst="rect">
            <a:avLst/>
          </a:prstGeom>
        </p:spPr>
        <p:txBody>
          <a:bodyPr/>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da-DK"/>
          </a:p>
        </p:txBody>
      </p:sp>
      <p:sp>
        <p:nvSpPr>
          <p:cNvPr id="9" name="Tekstfelt 8">
            <a:extLst>
              <a:ext uri="{FF2B5EF4-FFF2-40B4-BE49-F238E27FC236}">
                <a16:creationId xmlns:a16="http://schemas.microsoft.com/office/drawing/2014/main" id="{75F56A94-6E05-80D4-BDF4-FF43974FB513}"/>
              </a:ext>
            </a:extLst>
          </p:cNvPr>
          <p:cNvSpPr txBox="1"/>
          <p:nvPr/>
        </p:nvSpPr>
        <p:spPr>
          <a:xfrm>
            <a:off x="562187" y="2156797"/>
            <a:ext cx="4192693" cy="3808735"/>
          </a:xfrm>
          <a:prstGeom prst="rect">
            <a:avLst/>
          </a:prstGeom>
          <a:solidFill>
            <a:schemeClr val="accent5">
              <a:lumMod val="20000"/>
              <a:lumOff val="80000"/>
            </a:schemeClr>
          </a:solidFill>
        </p:spPr>
        <p:txBody>
          <a:bodyPr wrap="square">
            <a:spAutoFit/>
          </a:bodyPr>
          <a:lstStyle/>
          <a:p>
            <a:r>
              <a:rPr lang="da-DK" b="1" i="1">
                <a:solidFill>
                  <a:srgbClr val="000000"/>
                </a:solidFill>
                <a:effectLst/>
                <a:latin typeface="No5" pitchFamily="50" charset="0"/>
              </a:rPr>
              <a:t>Hver gang der er en overgang, er der </a:t>
            </a:r>
            <a:r>
              <a:rPr lang="da-DK" b="1" i="1">
                <a:solidFill>
                  <a:srgbClr val="000000"/>
                </a:solidFill>
                <a:latin typeface="No5" pitchFamily="50" charset="0"/>
              </a:rPr>
              <a:t>r</a:t>
            </a:r>
            <a:r>
              <a:rPr lang="da-DK" b="1" i="1">
                <a:solidFill>
                  <a:srgbClr val="000000"/>
                </a:solidFill>
                <a:effectLst/>
                <a:latin typeface="No5" pitchFamily="50" charset="0"/>
              </a:rPr>
              <a:t>isiko for et </a:t>
            </a:r>
            <a:r>
              <a:rPr lang="da-DK" b="1" i="1" err="1">
                <a:solidFill>
                  <a:srgbClr val="000000"/>
                </a:solidFill>
                <a:effectLst/>
                <a:latin typeface="No5" pitchFamily="50" charset="0"/>
              </a:rPr>
              <a:t>videnstab</a:t>
            </a:r>
            <a:r>
              <a:rPr lang="da-DK" b="1" i="1">
                <a:solidFill>
                  <a:srgbClr val="000000"/>
                </a:solidFill>
                <a:effectLst/>
                <a:latin typeface="No5" pitchFamily="50" charset="0"/>
              </a:rPr>
              <a:t>, hvis ansvaret for vidensdelingen kun er hos den unge!</a:t>
            </a:r>
          </a:p>
          <a:p>
            <a:endParaRPr lang="da-DK" b="1" i="1">
              <a:solidFill>
                <a:srgbClr val="000000"/>
              </a:solidFill>
              <a:latin typeface="No5" pitchFamily="50" charset="0"/>
            </a:endParaRPr>
          </a:p>
          <a:p>
            <a:pPr>
              <a:spcAft>
                <a:spcPts val="300"/>
              </a:spcAft>
            </a:pPr>
            <a:r>
              <a:rPr lang="da-DK" b="1">
                <a:latin typeface="No5" pitchFamily="50" charset="0"/>
              </a:rPr>
              <a:t>Overleveringsark </a:t>
            </a:r>
            <a:r>
              <a:rPr lang="da-DK">
                <a:latin typeface="No5" pitchFamily="50" charset="0"/>
              </a:rPr>
              <a:t>(udfyldes før uddannelsesoptag)</a:t>
            </a:r>
            <a:endParaRPr lang="da-DK" b="1">
              <a:latin typeface="No5" pitchFamily="50" charset="0"/>
            </a:endParaRPr>
          </a:p>
          <a:p>
            <a:pPr>
              <a:spcAft>
                <a:spcPts val="300"/>
              </a:spcAft>
            </a:pPr>
            <a:r>
              <a:rPr lang="da-DK" b="1">
                <a:latin typeface="No5" pitchFamily="50" charset="0"/>
              </a:rPr>
              <a:t>Samtalekort</a:t>
            </a:r>
            <a:r>
              <a:rPr lang="da-DK">
                <a:latin typeface="No5" pitchFamily="50" charset="0"/>
              </a:rPr>
              <a:t> til virksomhedens mester (der også skal guides)</a:t>
            </a:r>
          </a:p>
          <a:p>
            <a:pPr>
              <a:spcAft>
                <a:spcPts val="300"/>
              </a:spcAft>
            </a:pPr>
            <a:r>
              <a:rPr lang="da-DK" b="1">
                <a:latin typeface="No5" pitchFamily="50" charset="0"/>
              </a:rPr>
              <a:t>Samtaleark</a:t>
            </a:r>
            <a:r>
              <a:rPr lang="da-DK">
                <a:latin typeface="No5" pitchFamily="50" charset="0"/>
              </a:rPr>
              <a:t> til understøttelse af elevens dialog med virksomheden</a:t>
            </a:r>
          </a:p>
          <a:p>
            <a:pPr>
              <a:spcAft>
                <a:spcPts val="300"/>
              </a:spcAft>
            </a:pPr>
            <a:r>
              <a:rPr lang="da-DK" b="1">
                <a:latin typeface="No5" pitchFamily="50" charset="0"/>
              </a:rPr>
              <a:t>Aftaleark</a:t>
            </a:r>
            <a:r>
              <a:rPr lang="da-DK">
                <a:latin typeface="No5" pitchFamily="50" charset="0"/>
              </a:rPr>
              <a:t> på baggrund af samtale (med QR-kode)</a:t>
            </a:r>
            <a:endParaRPr lang="da-DK" b="1" i="1">
              <a:latin typeface="No5" pitchFamily="50"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 name="Håndskrift 15">
                <a:extLst>
                  <a:ext uri="{FF2B5EF4-FFF2-40B4-BE49-F238E27FC236}">
                    <a16:creationId xmlns:a16="http://schemas.microsoft.com/office/drawing/2014/main" id="{E9B0DB31-3ECD-7A97-E07B-87FF99445B4B}"/>
                  </a:ext>
                </a:extLst>
              </p14:cNvPr>
              <p14:cNvContentPartPr/>
              <p14:nvPr/>
            </p14:nvContentPartPr>
            <p14:xfrm>
              <a:off x="-685710" y="1233990"/>
              <a:ext cx="360" cy="360"/>
            </p14:xfrm>
          </p:contentPart>
        </mc:Choice>
        <mc:Fallback xmlns="">
          <p:pic>
            <p:nvPicPr>
              <p:cNvPr id="16" name="Håndskrift 15">
                <a:extLst>
                  <a:ext uri="{FF2B5EF4-FFF2-40B4-BE49-F238E27FC236}">
                    <a16:creationId xmlns:a16="http://schemas.microsoft.com/office/drawing/2014/main" id="{E9B0DB31-3ECD-7A97-E07B-87FF99445B4B}"/>
                  </a:ext>
                </a:extLst>
              </p:cNvPr>
              <p:cNvPicPr/>
              <p:nvPr/>
            </p:nvPicPr>
            <p:blipFill>
              <a:blip r:embed="rId3"/>
              <a:stretch>
                <a:fillRect/>
              </a:stretch>
            </p:blipFill>
            <p:spPr>
              <a:xfrm>
                <a:off x="-694710" y="122499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7" name="Håndskrift 16">
                <a:extLst>
                  <a:ext uri="{FF2B5EF4-FFF2-40B4-BE49-F238E27FC236}">
                    <a16:creationId xmlns:a16="http://schemas.microsoft.com/office/drawing/2014/main" id="{221D4A40-84D7-73AB-614B-CD2019025CDE}"/>
                  </a:ext>
                </a:extLst>
              </p14:cNvPr>
              <p14:cNvContentPartPr/>
              <p14:nvPr/>
            </p14:nvContentPartPr>
            <p14:xfrm>
              <a:off x="-1051830" y="651510"/>
              <a:ext cx="360" cy="360"/>
            </p14:xfrm>
          </p:contentPart>
        </mc:Choice>
        <mc:Fallback xmlns="">
          <p:pic>
            <p:nvPicPr>
              <p:cNvPr id="17" name="Håndskrift 16">
                <a:extLst>
                  <a:ext uri="{FF2B5EF4-FFF2-40B4-BE49-F238E27FC236}">
                    <a16:creationId xmlns:a16="http://schemas.microsoft.com/office/drawing/2014/main" id="{221D4A40-84D7-73AB-614B-CD2019025CDE}"/>
                  </a:ext>
                </a:extLst>
              </p:cNvPr>
              <p:cNvPicPr/>
              <p:nvPr/>
            </p:nvPicPr>
            <p:blipFill>
              <a:blip r:embed="rId5"/>
              <a:stretch>
                <a:fillRect/>
              </a:stretch>
            </p:blipFill>
            <p:spPr>
              <a:xfrm>
                <a:off x="-1060830" y="64251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8" name="Håndskrift 17">
                <a:extLst>
                  <a:ext uri="{FF2B5EF4-FFF2-40B4-BE49-F238E27FC236}">
                    <a16:creationId xmlns:a16="http://schemas.microsoft.com/office/drawing/2014/main" id="{2B57A75A-7375-6BBD-7040-77296CBAB5E0}"/>
                  </a:ext>
                </a:extLst>
              </p14:cNvPr>
              <p14:cNvContentPartPr/>
              <p14:nvPr/>
            </p14:nvContentPartPr>
            <p14:xfrm>
              <a:off x="562187" y="4710223"/>
              <a:ext cx="1523757" cy="270217"/>
            </p14:xfrm>
          </p:contentPart>
        </mc:Choice>
        <mc:Fallback xmlns="">
          <p:pic>
            <p:nvPicPr>
              <p:cNvPr id="18" name="Håndskrift 17">
                <a:extLst>
                  <a:ext uri="{FF2B5EF4-FFF2-40B4-BE49-F238E27FC236}">
                    <a16:creationId xmlns:a16="http://schemas.microsoft.com/office/drawing/2014/main" id="{2B57A75A-7375-6BBD-7040-77296CBAB5E0}"/>
                  </a:ext>
                </a:extLst>
              </p:cNvPr>
              <p:cNvPicPr/>
              <p:nvPr/>
            </p:nvPicPr>
            <p:blipFill>
              <a:blip r:embed="rId7"/>
              <a:stretch>
                <a:fillRect/>
              </a:stretch>
            </p:blipFill>
            <p:spPr>
              <a:xfrm>
                <a:off x="553188" y="4701228"/>
                <a:ext cx="1541396" cy="28784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2" name="Håndskrift 21">
                <a:extLst>
                  <a:ext uri="{FF2B5EF4-FFF2-40B4-BE49-F238E27FC236}">
                    <a16:creationId xmlns:a16="http://schemas.microsoft.com/office/drawing/2014/main" id="{16C2FCD0-84FF-E945-67A4-8EEC57EFF4BB}"/>
                  </a:ext>
                </a:extLst>
              </p14:cNvPr>
              <p14:cNvContentPartPr/>
              <p14:nvPr/>
            </p14:nvContentPartPr>
            <p14:xfrm>
              <a:off x="2085943" y="4810562"/>
              <a:ext cx="3687535" cy="720"/>
            </p14:xfrm>
          </p:contentPart>
        </mc:Choice>
        <mc:Fallback xmlns="">
          <p:pic>
            <p:nvPicPr>
              <p:cNvPr id="22" name="Håndskrift 21">
                <a:extLst>
                  <a:ext uri="{FF2B5EF4-FFF2-40B4-BE49-F238E27FC236}">
                    <a16:creationId xmlns:a16="http://schemas.microsoft.com/office/drawing/2014/main" id="{16C2FCD0-84FF-E945-67A4-8EEC57EFF4BB}"/>
                  </a:ext>
                </a:extLst>
              </p:cNvPr>
              <p:cNvPicPr/>
              <p:nvPr/>
            </p:nvPicPr>
            <p:blipFill>
              <a:blip r:embed="rId9"/>
              <a:stretch>
                <a:fillRect/>
              </a:stretch>
            </p:blipFill>
            <p:spPr>
              <a:xfrm>
                <a:off x="2076938" y="4792562"/>
                <a:ext cx="3705184" cy="36000"/>
              </a:xfrm>
              <a:prstGeom prst="rect">
                <a:avLst/>
              </a:prstGeom>
            </p:spPr>
          </p:pic>
        </mc:Fallback>
      </mc:AlternateContent>
      <p:pic>
        <p:nvPicPr>
          <p:cNvPr id="4" name="Billede 3" descr="Et billede, der indeholder tekst, skærmbillede, Font/skrifttype, nummer/tal&#10;&#10;AI-genereret indhold kan være ukorrekt.">
            <a:extLst>
              <a:ext uri="{FF2B5EF4-FFF2-40B4-BE49-F238E27FC236}">
                <a16:creationId xmlns:a16="http://schemas.microsoft.com/office/drawing/2014/main" id="{821160E1-0C47-B2C0-D170-BE7CF493E802}"/>
              </a:ext>
            </a:extLst>
          </p:cNvPr>
          <p:cNvPicPr>
            <a:picLocks noChangeAspect="1"/>
          </p:cNvPicPr>
          <p:nvPr/>
        </p:nvPicPr>
        <p:blipFill>
          <a:blip r:embed="rId10"/>
          <a:stretch>
            <a:fillRect/>
          </a:stretch>
        </p:blipFill>
        <p:spPr>
          <a:xfrm>
            <a:off x="5622713" y="-1528"/>
            <a:ext cx="5217516" cy="6859528"/>
          </a:xfrm>
          <a:prstGeom prst="rect">
            <a:avLst/>
          </a:prstGeom>
        </p:spPr>
      </p:pic>
    </p:spTree>
    <p:extLst>
      <p:ext uri="{BB962C8B-B14F-4D97-AF65-F5344CB8AC3E}">
        <p14:creationId xmlns:p14="http://schemas.microsoft.com/office/powerpoint/2010/main" val="3087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drawProgress</p:attrName>
                                        </p:attrNameLst>
                                      </p:cBhvr>
                                      <p:tavLst>
                                        <p:tav tm="0">
                                          <p:val>
                                            <p:fltVal val="0"/>
                                          </p:val>
                                        </p:tav>
                                        <p:tav tm="100000">
                                          <p:val>
                                            <p:fltVal val="1"/>
                                          </p:val>
                                        </p:tav>
                                      </p:tavLst>
                                    </p:anim>
                                  </p:childTnLst>
                                </p:cTn>
                              </p:par>
                              <p:par>
                                <p:cTn id="11" presetID="10" presetClass="entr" presetSubtype="0" fill="hold" nodeType="with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D7FD4-350F-CAAF-7D23-5004F7E1B0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74D08F-F873-9CB9-3429-09A6E60DED46}"/>
              </a:ext>
            </a:extLst>
          </p:cNvPr>
          <p:cNvSpPr>
            <a:spLocks noGrp="1"/>
          </p:cNvSpPr>
          <p:nvPr>
            <p:ph type="title"/>
          </p:nvPr>
        </p:nvSpPr>
        <p:spPr>
          <a:xfrm>
            <a:off x="584250" y="751023"/>
            <a:ext cx="10130367" cy="1153583"/>
          </a:xfrm>
        </p:spPr>
        <p:txBody>
          <a:bodyPr/>
          <a:lstStyle/>
          <a:p>
            <a:r>
              <a:rPr lang="da-DK">
                <a:solidFill>
                  <a:schemeClr val="accent1">
                    <a:lumMod val="90000"/>
                    <a:lumOff val="10000"/>
                  </a:schemeClr>
                </a:solidFill>
                <a:latin typeface="No5 Demibold"/>
                <a:cs typeface="Arial"/>
              </a:rPr>
              <a:t>NY MESTERLÆRE</a:t>
            </a:r>
            <a:endParaRPr lang="da-DK"/>
          </a:p>
        </p:txBody>
      </p:sp>
      <p:sp>
        <p:nvSpPr>
          <p:cNvPr id="3" name="Pladsholder til tekst 2">
            <a:extLst>
              <a:ext uri="{FF2B5EF4-FFF2-40B4-BE49-F238E27FC236}">
                <a16:creationId xmlns:a16="http://schemas.microsoft.com/office/drawing/2014/main" id="{11516179-B018-F5B8-F2A2-76D08A89371E}"/>
              </a:ext>
            </a:extLst>
          </p:cNvPr>
          <p:cNvSpPr>
            <a:spLocks noGrp="1"/>
          </p:cNvSpPr>
          <p:nvPr>
            <p:ph type="body" sz="quarter" idx="11"/>
          </p:nvPr>
        </p:nvSpPr>
        <p:spPr>
          <a:xfrm>
            <a:off x="690575" y="1552885"/>
            <a:ext cx="3732570" cy="3122084"/>
          </a:xfrm>
        </p:spPr>
        <p:txBody>
          <a:bodyPr/>
          <a:lstStyle/>
          <a:p>
            <a:r>
              <a:rPr lang="da-DK"/>
              <a:t>Mesteren skal have hjælp til at forstå eleven og sikre sig, at eleven får den hjælp og de rammer, som vedkommende har brug for. </a:t>
            </a:r>
          </a:p>
          <a:p>
            <a:r>
              <a:rPr lang="da-DK" sz="3200" b="1">
                <a:solidFill>
                  <a:schemeClr val="accent1">
                    <a:lumMod val="90000"/>
                    <a:lumOff val="10000"/>
                  </a:schemeClr>
                </a:solidFill>
                <a:latin typeface="No5" pitchFamily="50" charset="0"/>
                <a:cs typeface="Times New Roman" panose="02020603050405020304" pitchFamily="18" charset="0"/>
              </a:rPr>
              <a:t>→ </a:t>
            </a:r>
            <a:r>
              <a:rPr lang="da-DK" sz="2000" b="1">
                <a:solidFill>
                  <a:schemeClr val="accent1">
                    <a:lumMod val="90000"/>
                    <a:lumOff val="10000"/>
                  </a:schemeClr>
                </a:solidFill>
                <a:latin typeface="No5" pitchFamily="50" charset="0"/>
                <a:cs typeface="Times New Roman" panose="02020603050405020304" pitchFamily="18" charset="0"/>
              </a:rPr>
              <a:t>e-læringskomponent?</a:t>
            </a:r>
            <a:endParaRPr lang="da-DK" sz="2000" b="1">
              <a:solidFill>
                <a:schemeClr val="accent1">
                  <a:lumMod val="90000"/>
                  <a:lumOff val="10000"/>
                </a:schemeClr>
              </a:solidFill>
              <a:latin typeface="No5" pitchFamily="50" charset="0"/>
            </a:endParaRPr>
          </a:p>
          <a:p>
            <a:endParaRPr lang="da-DK"/>
          </a:p>
          <a:p>
            <a:r>
              <a:rPr lang="da-DK"/>
              <a:t>Når eleven er tryg i sin ordblindhed og sine omgivelser på virksomheden, er forudsætningen for at lykkes i skoleforløb også optimeret. </a:t>
            </a:r>
          </a:p>
        </p:txBody>
      </p:sp>
      <p:sp>
        <p:nvSpPr>
          <p:cNvPr id="6" name="Pladsholder til indhold 3">
            <a:extLst>
              <a:ext uri="{FF2B5EF4-FFF2-40B4-BE49-F238E27FC236}">
                <a16:creationId xmlns:a16="http://schemas.microsoft.com/office/drawing/2014/main" id="{0CFF838C-0765-D075-D1E9-EABC654E6B6A}"/>
              </a:ext>
            </a:extLst>
          </p:cNvPr>
          <p:cNvSpPr>
            <a:spLocks noGrp="1"/>
          </p:cNvSpPr>
          <p:nvPr>
            <p:ph sz="quarter" idx="12"/>
          </p:nvPr>
        </p:nvSpPr>
        <p:spPr>
          <a:xfrm>
            <a:off x="4614530" y="3429000"/>
            <a:ext cx="7345095" cy="3122084"/>
          </a:xfrm>
          <a:solidFill>
            <a:schemeClr val="bg2">
              <a:lumMod val="95000"/>
            </a:schemeClr>
          </a:solidFill>
        </p:spPr>
        <p:txBody>
          <a:bodyPr/>
          <a:lstStyle/>
          <a:p>
            <a:r>
              <a:rPr lang="da-DK" b="1"/>
              <a:t>Udviklingspotentialer på bagkant af aktiviteter i 2025</a:t>
            </a:r>
          </a:p>
          <a:p>
            <a:r>
              <a:rPr lang="da-DK"/>
              <a:t>Kobling af overleveringsark til UDDANNELSESBROENS guide</a:t>
            </a:r>
          </a:p>
          <a:p>
            <a:r>
              <a:rPr lang="da-DK"/>
              <a:t>Introduktion til den samlede resursepakke: delene og deres samspil &amp; en trin-for-trin-guide</a:t>
            </a:r>
          </a:p>
          <a:p>
            <a:r>
              <a:rPr lang="da-DK"/>
              <a:t>Skal resursepakken suppleres med guide/forslag til, hvordan samarbejdet mellem skole og virksomhed kan styrkes?</a:t>
            </a:r>
          </a:p>
          <a:p>
            <a:r>
              <a:rPr lang="da-DK"/>
              <a:t>Forslag til indhold og udrulning af kampagne på </a:t>
            </a:r>
            <a:r>
              <a:rPr lang="da-DK" err="1"/>
              <a:t>virksom-heder</a:t>
            </a:r>
            <a:r>
              <a:rPr lang="da-DK"/>
              <a:t> for at komme ordblindefordomme til livs</a:t>
            </a:r>
          </a:p>
          <a:p>
            <a:r>
              <a:rPr lang="da-DK"/>
              <a:t>Samarbejde med KP vedrørende e-læring.</a:t>
            </a:r>
          </a:p>
        </p:txBody>
      </p:sp>
      <p:pic>
        <p:nvPicPr>
          <p:cNvPr id="1028" name="Picture 4">
            <a:extLst>
              <a:ext uri="{FF2B5EF4-FFF2-40B4-BE49-F238E27FC236}">
                <a16:creationId xmlns:a16="http://schemas.microsoft.com/office/drawing/2014/main" id="{1D459B9A-8EA9-2790-FA35-E81FA2FF92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410" y="195786"/>
            <a:ext cx="4641215" cy="309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97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4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fade">
                                      <p:cBhvr>
                                        <p:cTn id="20" dur="500"/>
                                        <p:tgtEl>
                                          <p:spTgt spid="6">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grpId="0" nodeType="withEffect">
                                  <p:stCondLst>
                                    <p:cond delay="400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childTnLst>
                                </p:cTn>
                              </p:par>
                              <p:par>
                                <p:cTn id="33" presetID="10" presetClass="entr" presetSubtype="0" fill="hold" grpId="0" nodeType="withEffect">
                                  <p:stCondLst>
                                    <p:cond delay="60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childTnLst>
                                </p:cTn>
                              </p:par>
                              <p:par>
                                <p:cTn id="36" presetID="10" presetClass="entr" presetSubtype="0" fill="hold" grpId="0" nodeType="withEffect">
                                  <p:stCondLst>
                                    <p:cond delay="900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07ED-B177-7F75-5600-4082DB0D45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72A3B9-59E2-91DC-C0CA-DB585C429222}"/>
              </a:ext>
            </a:extLst>
          </p:cNvPr>
          <p:cNvSpPr>
            <a:spLocks noGrp="1"/>
          </p:cNvSpPr>
          <p:nvPr>
            <p:ph type="title"/>
          </p:nvPr>
        </p:nvSpPr>
        <p:spPr>
          <a:xfrm>
            <a:off x="562187" y="413174"/>
            <a:ext cx="5902621" cy="1153583"/>
          </a:xfrm>
        </p:spPr>
        <p:txBody>
          <a:bodyPr/>
          <a:lstStyle/>
          <a:p>
            <a:r>
              <a:rPr lang="da-DK">
                <a:solidFill>
                  <a:schemeClr val="accent1">
                    <a:lumMod val="90000"/>
                    <a:lumOff val="10000"/>
                  </a:schemeClr>
                </a:solidFill>
                <a:latin typeface="No5 Demibold"/>
                <a:cs typeface="Arial"/>
              </a:rPr>
              <a:t>TAKSONOMI </a:t>
            </a:r>
            <a:br>
              <a:rPr lang="da-DK">
                <a:solidFill>
                  <a:schemeClr val="accent1">
                    <a:lumMod val="90000"/>
                    <a:lumOff val="10000"/>
                  </a:schemeClr>
                </a:solidFill>
                <a:latin typeface="No5 Demibold"/>
                <a:cs typeface="Arial"/>
              </a:rPr>
            </a:br>
            <a:r>
              <a:rPr lang="da-DK" sz="2400">
                <a:latin typeface="No5 Demibold"/>
                <a:cs typeface="Arial"/>
              </a:rPr>
              <a:t>Opbygning af skriftsproglig og teknologisk strategiindsigt –</a:t>
            </a:r>
            <a:br>
              <a:rPr lang="da-DK" sz="2400">
                <a:latin typeface="No5 Demibold"/>
                <a:cs typeface="Arial"/>
              </a:rPr>
            </a:br>
            <a:r>
              <a:rPr lang="da-DK" sz="2400" i="1">
                <a:latin typeface="No5 Demibold"/>
                <a:cs typeface="Arial"/>
              </a:rPr>
              <a:t>grundskole</a:t>
            </a:r>
            <a:br>
              <a:rPr lang="da-DK">
                <a:solidFill>
                  <a:schemeClr val="accent1">
                    <a:lumMod val="90000"/>
                    <a:lumOff val="10000"/>
                  </a:schemeClr>
                </a:solidFill>
                <a:latin typeface="No5 Demibold"/>
                <a:cs typeface="Arial"/>
              </a:rPr>
            </a:br>
            <a:br>
              <a:rPr lang="da-DK">
                <a:solidFill>
                  <a:schemeClr val="accent1">
                    <a:lumMod val="90000"/>
                    <a:lumOff val="10000"/>
                  </a:schemeClr>
                </a:solidFill>
                <a:latin typeface="No5 Demibold"/>
                <a:cs typeface="Arial"/>
              </a:rPr>
            </a:br>
            <a:endParaRPr lang="da-DK" sz="3200">
              <a:solidFill>
                <a:schemeClr val="accent1">
                  <a:lumMod val="90000"/>
                  <a:lumOff val="10000"/>
                </a:schemeClr>
              </a:solidFill>
              <a:highlight>
                <a:srgbClr val="FFFF00"/>
              </a:highlight>
            </a:endParaRPr>
          </a:p>
        </p:txBody>
      </p:sp>
      <p:sp>
        <p:nvSpPr>
          <p:cNvPr id="3" name="Pladsholder til tekst 2">
            <a:extLst>
              <a:ext uri="{FF2B5EF4-FFF2-40B4-BE49-F238E27FC236}">
                <a16:creationId xmlns:a16="http://schemas.microsoft.com/office/drawing/2014/main" id="{D31D7FA4-C29F-85D7-1C42-68994A74ECFB}"/>
              </a:ext>
            </a:extLst>
          </p:cNvPr>
          <p:cNvSpPr>
            <a:spLocks noGrp="1"/>
          </p:cNvSpPr>
          <p:nvPr>
            <p:ph type="body" sz="quarter" idx="11"/>
          </p:nvPr>
        </p:nvSpPr>
        <p:spPr>
          <a:xfrm>
            <a:off x="562187" y="1941957"/>
            <a:ext cx="5454565" cy="3122084"/>
          </a:xfrm>
        </p:spPr>
        <p:txBody>
          <a:bodyPr/>
          <a:lstStyle/>
          <a:p>
            <a:r>
              <a:rPr lang="da-DK" sz="1600" b="1"/>
              <a:t>Formål</a:t>
            </a:r>
          </a:p>
          <a:p>
            <a:r>
              <a:rPr lang="da-DK" sz="1600"/>
              <a:t>Give eleven øget selvstændighed, overblik og ansvar for egne skriftsproglige kompetencer. </a:t>
            </a:r>
          </a:p>
          <a:p>
            <a:r>
              <a:rPr lang="da-DK" sz="1600"/>
              <a:t>Opbygge fælles sprog om elevens udfordringer og hvad der skal arbejdes med.</a:t>
            </a:r>
          </a:p>
          <a:p>
            <a:r>
              <a:rPr lang="da-DK" sz="1600"/>
              <a:t>Afdække elevens skriftsproglige kompetencer, så der kan planlægges indsatser (læsevejleder, ordblindelærer og andre lærere)</a:t>
            </a:r>
          </a:p>
          <a:p>
            <a:endParaRPr lang="da-DK" b="1"/>
          </a:p>
          <a:p>
            <a:endParaRPr lang="da-DK"/>
          </a:p>
        </p:txBody>
      </p:sp>
      <p:sp>
        <p:nvSpPr>
          <p:cNvPr id="4" name="Pladsholder til indhold 3">
            <a:extLst>
              <a:ext uri="{FF2B5EF4-FFF2-40B4-BE49-F238E27FC236}">
                <a16:creationId xmlns:a16="http://schemas.microsoft.com/office/drawing/2014/main" id="{A097A5C5-F955-F1A3-4CDD-9F749C82EC00}"/>
              </a:ext>
            </a:extLst>
          </p:cNvPr>
          <p:cNvSpPr>
            <a:spLocks noGrp="1"/>
          </p:cNvSpPr>
          <p:nvPr>
            <p:ph sz="quarter" idx="12"/>
          </p:nvPr>
        </p:nvSpPr>
        <p:spPr>
          <a:xfrm>
            <a:off x="6739129" y="138753"/>
            <a:ext cx="5339268" cy="6580493"/>
          </a:xfrm>
          <a:solidFill>
            <a:schemeClr val="accent3">
              <a:lumMod val="20000"/>
              <a:lumOff val="80000"/>
            </a:schemeClr>
          </a:solidFill>
        </p:spPr>
        <p:txBody>
          <a:bodyPr lIns="91440" tIns="45720" rIns="91440" bIns="45720" anchor="t"/>
          <a:lstStyle/>
          <a:p>
            <a:r>
              <a:rPr lang="da-DK" b="1"/>
              <a:t>Redskab til </a:t>
            </a:r>
          </a:p>
          <a:p>
            <a:r>
              <a:rPr lang="da-DK" b="1"/>
              <a:t>samtale, afdækning og planlægning</a:t>
            </a:r>
            <a:r>
              <a:rPr lang="da-DK"/>
              <a:t>: a) mellem elev og læsevejleder, b) mellem læsevejleder, ordblindelærer og lærere – og forældre, c) mellem lærere og KUI og endelig d) mellem KUI og elev.</a:t>
            </a:r>
          </a:p>
          <a:p>
            <a:r>
              <a:rPr lang="da-DK" b="1"/>
              <a:t>Overlevering: </a:t>
            </a:r>
            <a:r>
              <a:rPr lang="da-DK"/>
              <a:t>udfyldes bringes med videre.</a:t>
            </a:r>
          </a:p>
          <a:p>
            <a:endParaRPr lang="da-DK"/>
          </a:p>
          <a:p>
            <a:r>
              <a:rPr lang="da-DK" b="1"/>
              <a:t>UDVIKLING</a:t>
            </a:r>
          </a:p>
          <a:p>
            <a:pPr marL="342900" indent="-342900">
              <a:buAutoNum type="arabicParenR"/>
            </a:pPr>
            <a:r>
              <a:rPr lang="da-DK">
                <a:latin typeface="No5"/>
                <a:cs typeface="Arial"/>
              </a:rPr>
              <a:t>Drejebog til brug – og forklaringer til fx elever og forældre (jf. også e-læring næste side)</a:t>
            </a:r>
          </a:p>
          <a:p>
            <a:pPr marL="342900" indent="-342900">
              <a:buAutoNum type="arabicParenR"/>
            </a:pPr>
            <a:r>
              <a:rPr lang="da-DK"/>
              <a:t>Forældreinddragelse.</a:t>
            </a:r>
          </a:p>
          <a:p>
            <a:pPr marL="342900" indent="-342900">
              <a:buAutoNum type="arabicParenR"/>
            </a:pPr>
            <a:r>
              <a:rPr lang="da-DK">
                <a:latin typeface="No5"/>
              </a:rPr>
              <a:t>Formalisere samarbejdet med KUI omkring taksonomi og ‘Mit landskab’</a:t>
            </a:r>
            <a:r>
              <a:rPr lang="da-DK">
                <a:latin typeface="No5"/>
                <a:cs typeface="Arial"/>
              </a:rPr>
              <a:t>Integrere LST-strategier fra ‘Mit landskab’ i taksonomi.</a:t>
            </a:r>
          </a:p>
          <a:p>
            <a:pPr marL="342900" indent="-342900">
              <a:buAutoNum type="arabicParenR"/>
            </a:pPr>
            <a:r>
              <a:rPr lang="da-DK">
                <a:latin typeface="No5"/>
                <a:cs typeface="Arial"/>
              </a:rPr>
              <a:t>Kombinere med ikoner fra </a:t>
            </a:r>
            <a:r>
              <a:rPr lang="da-DK" err="1">
                <a:latin typeface="No5"/>
                <a:cs typeface="Arial"/>
              </a:rPr>
              <a:t>Tingaard</a:t>
            </a:r>
            <a:r>
              <a:rPr lang="da-DK">
                <a:latin typeface="No5"/>
                <a:cs typeface="Arial"/>
              </a:rPr>
              <a:t>, </a:t>
            </a:r>
            <a:r>
              <a:rPr lang="da-DK" err="1">
                <a:latin typeface="No5"/>
                <a:cs typeface="Arial"/>
              </a:rPr>
              <a:t>Fredsøe-Rauer</a:t>
            </a:r>
            <a:r>
              <a:rPr lang="da-DK">
                <a:latin typeface="No5"/>
                <a:cs typeface="Arial"/>
              </a:rPr>
              <a:t> og Elmstrøm.</a:t>
            </a:r>
          </a:p>
          <a:p>
            <a:pPr marL="342900" indent="-342900">
              <a:buAutoNum type="arabicParenR"/>
            </a:pPr>
            <a:r>
              <a:rPr lang="da-DK"/>
              <a:t>Digitalisere redskabet.</a:t>
            </a:r>
          </a:p>
          <a:p>
            <a:endParaRPr lang="da-DK"/>
          </a:p>
        </p:txBody>
      </p:sp>
      <p:pic>
        <p:nvPicPr>
          <p:cNvPr id="6" name="Billede 5" descr="Et billede, der indeholder tekst, skærmbillede, Font/skrifttype, nummer/tal&#10;&#10;AI-genereret indhold kan være ukorrekt.">
            <a:extLst>
              <a:ext uri="{FF2B5EF4-FFF2-40B4-BE49-F238E27FC236}">
                <a16:creationId xmlns:a16="http://schemas.microsoft.com/office/drawing/2014/main" id="{49801A38-76EA-55BB-A263-61CF23037E1B}"/>
              </a:ext>
            </a:extLst>
          </p:cNvPr>
          <p:cNvPicPr>
            <a:picLocks noChangeAspect="1"/>
          </p:cNvPicPr>
          <p:nvPr/>
        </p:nvPicPr>
        <p:blipFill>
          <a:blip r:embed="rId2"/>
          <a:srcRect l="16719" r="2069"/>
          <a:stretch>
            <a:fillRect/>
          </a:stretch>
        </p:blipFill>
        <p:spPr>
          <a:xfrm>
            <a:off x="1468440" y="4211149"/>
            <a:ext cx="5206681" cy="1895740"/>
          </a:xfrm>
          <a:prstGeom prst="rect">
            <a:avLst/>
          </a:prstGeom>
        </p:spPr>
      </p:pic>
      <p:pic>
        <p:nvPicPr>
          <p:cNvPr id="10" name="Billede 9" descr="Et billede, der indeholder tekst, Font/skrifttype, skærmbillede, algebra&#10;&#10;AI-genereret indhold kan være ukorrekt.">
            <a:extLst>
              <a:ext uri="{FF2B5EF4-FFF2-40B4-BE49-F238E27FC236}">
                <a16:creationId xmlns:a16="http://schemas.microsoft.com/office/drawing/2014/main" id="{70373784-7D4B-AC58-55F8-A82B8B3D4DAA}"/>
              </a:ext>
            </a:extLst>
          </p:cNvPr>
          <p:cNvPicPr>
            <a:picLocks noChangeAspect="1"/>
          </p:cNvPicPr>
          <p:nvPr/>
        </p:nvPicPr>
        <p:blipFill>
          <a:blip r:embed="rId3"/>
          <a:stretch>
            <a:fillRect/>
          </a:stretch>
        </p:blipFill>
        <p:spPr>
          <a:xfrm>
            <a:off x="0" y="5439241"/>
            <a:ext cx="4915586" cy="1352739"/>
          </a:xfrm>
          <a:prstGeom prst="rect">
            <a:avLst/>
          </a:prstGeom>
        </p:spPr>
      </p:pic>
    </p:spTree>
    <p:extLst>
      <p:ext uri="{BB962C8B-B14F-4D97-AF65-F5344CB8AC3E}">
        <p14:creationId xmlns:p14="http://schemas.microsoft.com/office/powerpoint/2010/main" val="73806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CFFC-B151-4DCD-AB3A-15C38CF7A5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20E9BC-4D13-E61A-E560-82DFF1F991AE}"/>
              </a:ext>
            </a:extLst>
          </p:cNvPr>
          <p:cNvSpPr>
            <a:spLocks noGrp="1"/>
          </p:cNvSpPr>
          <p:nvPr>
            <p:ph type="title"/>
          </p:nvPr>
        </p:nvSpPr>
        <p:spPr>
          <a:xfrm>
            <a:off x="701633" y="1010430"/>
            <a:ext cx="5557653" cy="1153583"/>
          </a:xfrm>
        </p:spPr>
        <p:txBody>
          <a:bodyPr/>
          <a:lstStyle/>
          <a:p>
            <a:r>
              <a:rPr lang="da-DK"/>
              <a:t>Muligheder i e-læringsformat</a:t>
            </a:r>
            <a:br>
              <a:rPr lang="da-DK"/>
            </a:br>
            <a:br>
              <a:rPr lang="da-DK"/>
            </a:br>
            <a:endParaRPr lang="da-DK"/>
          </a:p>
        </p:txBody>
      </p:sp>
      <p:sp>
        <p:nvSpPr>
          <p:cNvPr id="3" name="Pladsholder til tekst 2">
            <a:extLst>
              <a:ext uri="{FF2B5EF4-FFF2-40B4-BE49-F238E27FC236}">
                <a16:creationId xmlns:a16="http://schemas.microsoft.com/office/drawing/2014/main" id="{4934F529-E2C4-357C-CC9A-53849F6315AD}"/>
              </a:ext>
            </a:extLst>
          </p:cNvPr>
          <p:cNvSpPr>
            <a:spLocks noGrp="1"/>
          </p:cNvSpPr>
          <p:nvPr>
            <p:ph type="body" sz="quarter" idx="11"/>
          </p:nvPr>
        </p:nvSpPr>
        <p:spPr/>
        <p:txBody>
          <a:bodyPr/>
          <a:lstStyle/>
          <a:p>
            <a:endParaRPr lang="da-DK"/>
          </a:p>
        </p:txBody>
      </p:sp>
      <p:sp>
        <p:nvSpPr>
          <p:cNvPr id="5" name="Pladsholder til indhold 4">
            <a:extLst>
              <a:ext uri="{FF2B5EF4-FFF2-40B4-BE49-F238E27FC236}">
                <a16:creationId xmlns:a16="http://schemas.microsoft.com/office/drawing/2014/main" id="{FDFD24D1-3490-6FAE-AA3C-19B2254FC5B8}"/>
              </a:ext>
            </a:extLst>
          </p:cNvPr>
          <p:cNvSpPr>
            <a:spLocks noGrp="1"/>
          </p:cNvSpPr>
          <p:nvPr>
            <p:ph sz="quarter" idx="13"/>
          </p:nvPr>
        </p:nvSpPr>
        <p:spPr/>
        <p:txBody>
          <a:bodyPr/>
          <a:lstStyle/>
          <a:p>
            <a:endParaRPr lang="da-DK"/>
          </a:p>
        </p:txBody>
      </p:sp>
      <p:pic>
        <p:nvPicPr>
          <p:cNvPr id="7" name="Billede 6" descr="Et billede, der indeholder tekst, skærmbillede, Font/skrifttype, nummer/tal&#10;&#10;AI-genereret indhold kan være ukorrekt.">
            <a:extLst>
              <a:ext uri="{FF2B5EF4-FFF2-40B4-BE49-F238E27FC236}">
                <a16:creationId xmlns:a16="http://schemas.microsoft.com/office/drawing/2014/main" id="{BEBD43FA-6C11-DD74-F6D0-86C0B25F65F9}"/>
              </a:ext>
            </a:extLst>
          </p:cNvPr>
          <p:cNvPicPr>
            <a:picLocks noChangeAspect="1"/>
          </p:cNvPicPr>
          <p:nvPr/>
        </p:nvPicPr>
        <p:blipFill>
          <a:blip r:embed="rId2"/>
          <a:stretch>
            <a:fillRect/>
          </a:stretch>
        </p:blipFill>
        <p:spPr>
          <a:xfrm>
            <a:off x="216885" y="1640463"/>
            <a:ext cx="9545382" cy="5229955"/>
          </a:xfrm>
          <a:prstGeom prst="rect">
            <a:avLst/>
          </a:prstGeom>
        </p:spPr>
      </p:pic>
      <p:sp>
        <p:nvSpPr>
          <p:cNvPr id="9" name="Tekstfelt 8">
            <a:extLst>
              <a:ext uri="{FF2B5EF4-FFF2-40B4-BE49-F238E27FC236}">
                <a16:creationId xmlns:a16="http://schemas.microsoft.com/office/drawing/2014/main" id="{8855C56F-93D6-75A8-9FE5-49DAB0785BDC}"/>
              </a:ext>
            </a:extLst>
          </p:cNvPr>
          <p:cNvSpPr txBox="1"/>
          <p:nvPr/>
        </p:nvSpPr>
        <p:spPr>
          <a:xfrm>
            <a:off x="532638" y="372422"/>
            <a:ext cx="6094476" cy="523220"/>
          </a:xfrm>
          <a:prstGeom prst="rect">
            <a:avLst/>
          </a:prstGeom>
          <a:noFill/>
        </p:spPr>
        <p:txBody>
          <a:bodyPr wrap="square">
            <a:spAutoFit/>
          </a:bodyPr>
          <a:lstStyle/>
          <a:p>
            <a:r>
              <a:rPr lang="da-DK" sz="2800" b="1">
                <a:solidFill>
                  <a:schemeClr val="accent1">
                    <a:lumMod val="90000"/>
                    <a:lumOff val="10000"/>
                  </a:schemeClr>
                </a:solidFill>
                <a:latin typeface="No5 Demibold"/>
                <a:ea typeface="+mj-ea"/>
                <a:cs typeface="Arial"/>
              </a:rPr>
              <a:t>TAKSONOMI</a:t>
            </a:r>
            <a:r>
              <a:rPr lang="da-DK">
                <a:solidFill>
                  <a:schemeClr val="accent1">
                    <a:lumMod val="90000"/>
                    <a:lumOff val="10000"/>
                  </a:schemeClr>
                </a:solidFill>
                <a:latin typeface="No5 Demibold"/>
                <a:cs typeface="Arial"/>
              </a:rPr>
              <a:t> </a:t>
            </a:r>
            <a:endParaRPr lang="da-DK"/>
          </a:p>
        </p:txBody>
      </p:sp>
      <p:sp>
        <p:nvSpPr>
          <p:cNvPr id="12" name="Tekstfelt 11">
            <a:extLst>
              <a:ext uri="{FF2B5EF4-FFF2-40B4-BE49-F238E27FC236}">
                <a16:creationId xmlns:a16="http://schemas.microsoft.com/office/drawing/2014/main" id="{7E955B8A-E5E5-C667-B576-70979485B1D3}"/>
              </a:ext>
            </a:extLst>
          </p:cNvPr>
          <p:cNvSpPr txBox="1"/>
          <p:nvPr/>
        </p:nvSpPr>
        <p:spPr>
          <a:xfrm>
            <a:off x="9617900" y="536668"/>
            <a:ext cx="2346009" cy="5724644"/>
          </a:xfrm>
          <a:prstGeom prst="rect">
            <a:avLst/>
          </a:prstGeom>
          <a:noFill/>
        </p:spPr>
        <p:txBody>
          <a:bodyPr wrap="square" lIns="91440" tIns="45720" rIns="91440" bIns="45720" anchor="t">
            <a:spAutoFit/>
          </a:bodyPr>
          <a:lstStyle/>
          <a:p>
            <a:r>
              <a:rPr lang="da-DK" sz="2400" b="0" i="0" u="none" strike="noStrike">
                <a:solidFill>
                  <a:srgbClr val="000000"/>
                </a:solidFill>
                <a:effectLst/>
                <a:latin typeface="Calibri"/>
                <a:ea typeface="Calibri"/>
                <a:cs typeface="Calibri"/>
              </a:rPr>
              <a:t>Hvert felt </a:t>
            </a:r>
            <a:r>
              <a:rPr lang="da-DK" sz="2400">
                <a:solidFill>
                  <a:srgbClr val="000000"/>
                </a:solidFill>
                <a:latin typeface="Calibri"/>
                <a:ea typeface="Calibri"/>
                <a:cs typeface="Calibri"/>
              </a:rPr>
              <a:t>i taksonomien </a:t>
            </a:r>
            <a:r>
              <a:rPr lang="da-DK" sz="2400" b="0" i="0" u="none" strike="noStrike">
                <a:solidFill>
                  <a:srgbClr val="000000"/>
                </a:solidFill>
                <a:effectLst/>
                <a:latin typeface="Calibri"/>
                <a:ea typeface="Calibri"/>
                <a:cs typeface="Calibri"/>
              </a:rPr>
              <a:t>udfoldet og forklaret, e</a:t>
            </a:r>
            <a:r>
              <a:rPr lang="da-DK" sz="2400">
                <a:solidFill>
                  <a:srgbClr val="000000"/>
                </a:solidFill>
                <a:latin typeface="Calibri"/>
                <a:ea typeface="Calibri"/>
                <a:cs typeface="Calibri"/>
              </a:rPr>
              <a:t>vt. Via en </a:t>
            </a:r>
            <a:r>
              <a:rPr lang="da-DK" sz="2400" b="1" i="0" u="none" strike="noStrike">
                <a:solidFill>
                  <a:srgbClr val="000000"/>
                </a:solidFill>
                <a:effectLst/>
                <a:latin typeface="Calibri"/>
                <a:ea typeface="Calibri"/>
                <a:cs typeface="Calibri"/>
              </a:rPr>
              <a:t>H5P</a:t>
            </a:r>
          </a:p>
          <a:p>
            <a:endParaRPr lang="da-DK" sz="2400">
              <a:solidFill>
                <a:srgbClr val="000000"/>
              </a:solidFill>
              <a:latin typeface="Calibri" panose="020F0502020204030204" pitchFamily="34" charset="0"/>
              <a:ea typeface="Calibri"/>
              <a:cs typeface="Calibri"/>
            </a:endParaRPr>
          </a:p>
          <a:p>
            <a:pPr fontAlgn="base"/>
            <a:r>
              <a:rPr lang="da-DK"/>
              <a:t>Gennemgå spørgsmål og</a:t>
            </a:r>
          </a:p>
          <a:p>
            <a:r>
              <a:rPr lang="da-DK"/>
              <a:t>slutmål, hvad kategorien er vigtig for, hvilken samtale der lægges op til, hvad der skrives ned, hvordan der samles op og fastholdes viden/pointer</a:t>
            </a:r>
            <a:endParaRPr lang="da-DK">
              <a:cs typeface="Arial" panose="020B0604020202020204"/>
            </a:endParaRPr>
          </a:p>
          <a:p>
            <a:endParaRPr lang="da-DK" sz="2400"/>
          </a:p>
        </p:txBody>
      </p:sp>
    </p:spTree>
    <p:extLst>
      <p:ext uri="{BB962C8B-B14F-4D97-AF65-F5344CB8AC3E}">
        <p14:creationId xmlns:p14="http://schemas.microsoft.com/office/powerpoint/2010/main" val="361776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F9D93-6409-D164-40CE-80A8BD7AD5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BBCC9E-CAD1-9B5F-007A-C00890BED72D}"/>
              </a:ext>
            </a:extLst>
          </p:cNvPr>
          <p:cNvSpPr>
            <a:spLocks noGrp="1"/>
          </p:cNvSpPr>
          <p:nvPr>
            <p:ph type="title"/>
          </p:nvPr>
        </p:nvSpPr>
        <p:spPr>
          <a:xfrm>
            <a:off x="695537" y="460165"/>
            <a:ext cx="10409343" cy="1153583"/>
          </a:xfrm>
        </p:spPr>
        <p:txBody>
          <a:bodyPr anchor="t">
            <a:normAutofit/>
          </a:bodyPr>
          <a:lstStyle/>
          <a:p>
            <a:r>
              <a:rPr lang="da-DK" sz="3600"/>
              <a:t>Hvilke målgrupper skal vi udvikle materiale og e-læring til?</a:t>
            </a:r>
          </a:p>
        </p:txBody>
      </p:sp>
      <p:sp>
        <p:nvSpPr>
          <p:cNvPr id="10" name="Text Placeholder 2">
            <a:extLst>
              <a:ext uri="{FF2B5EF4-FFF2-40B4-BE49-F238E27FC236}">
                <a16:creationId xmlns:a16="http://schemas.microsoft.com/office/drawing/2014/main" id="{460EC9AD-6C98-71D9-E9E8-44174CE9CABC}"/>
              </a:ext>
            </a:extLst>
          </p:cNvPr>
          <p:cNvSpPr>
            <a:spLocks noGrp="1"/>
          </p:cNvSpPr>
          <p:nvPr>
            <p:ph type="body" sz="quarter" idx="11"/>
          </p:nvPr>
        </p:nvSpPr>
        <p:spPr>
          <a:xfrm>
            <a:off x="638879" y="1891453"/>
            <a:ext cx="4278562" cy="3122084"/>
          </a:xfrm>
        </p:spPr>
        <p:txBody>
          <a:bodyPr/>
          <a:lstStyle/>
          <a:p>
            <a:r>
              <a:rPr lang="da-DK" b="1"/>
              <a:t>Hvad får jeg ud af projektet?</a:t>
            </a:r>
          </a:p>
        </p:txBody>
      </p:sp>
      <p:pic>
        <p:nvPicPr>
          <p:cNvPr id="7" name="Billede 6">
            <a:extLst>
              <a:ext uri="{FF2B5EF4-FFF2-40B4-BE49-F238E27FC236}">
                <a16:creationId xmlns:a16="http://schemas.microsoft.com/office/drawing/2014/main" id="{333BF3F0-6D1E-18B1-F01E-D26B168511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17441" y="1001154"/>
            <a:ext cx="7166834" cy="5854016"/>
          </a:xfrm>
          <a:prstGeom prst="rect">
            <a:avLst/>
          </a:prstGeom>
        </p:spPr>
      </p:pic>
    </p:spTree>
    <p:extLst>
      <p:ext uri="{BB962C8B-B14F-4D97-AF65-F5344CB8AC3E}">
        <p14:creationId xmlns:p14="http://schemas.microsoft.com/office/powerpoint/2010/main" val="3735001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9680-4EFD-663D-7695-EE9744804D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88A971-B2E7-59A8-1231-4DECA88B78FD}"/>
              </a:ext>
            </a:extLst>
          </p:cNvPr>
          <p:cNvSpPr>
            <a:spLocks noGrp="1"/>
          </p:cNvSpPr>
          <p:nvPr>
            <p:ph type="title"/>
          </p:nvPr>
        </p:nvSpPr>
        <p:spPr>
          <a:xfrm>
            <a:off x="562187" y="413174"/>
            <a:ext cx="11336443" cy="1153583"/>
          </a:xfrm>
        </p:spPr>
        <p:txBody>
          <a:bodyPr/>
          <a:lstStyle/>
          <a:p>
            <a:r>
              <a:rPr lang="da-DK" err="1">
                <a:latin typeface="No5 Demibold"/>
                <a:cs typeface="Arial"/>
              </a:rPr>
              <a:t>Samarbejds</a:t>
            </a:r>
            <a:r>
              <a:rPr lang="da-DK">
                <a:latin typeface="No5 Demibold"/>
                <a:cs typeface="Arial"/>
              </a:rPr>
              <a:t>-forum mellem KUI, ungdomsuddannelser og kommunal ordblindeindsats/læsekonsulent</a:t>
            </a:r>
            <a:br>
              <a:rPr lang="da-DK">
                <a:latin typeface="No5 Demibold"/>
                <a:cs typeface="Arial"/>
              </a:rPr>
            </a:br>
            <a:br>
              <a:rPr lang="da-DK">
                <a:solidFill>
                  <a:schemeClr val="accent1">
                    <a:lumMod val="90000"/>
                    <a:lumOff val="10000"/>
                  </a:schemeClr>
                </a:solidFill>
                <a:latin typeface="No5 Demibold"/>
                <a:cs typeface="Arial"/>
              </a:rPr>
            </a:br>
            <a:r>
              <a:rPr lang="da-DK" sz="3200">
                <a:solidFill>
                  <a:schemeClr val="accent1">
                    <a:lumMod val="90000"/>
                    <a:lumOff val="10000"/>
                  </a:schemeClr>
                </a:solidFill>
                <a:latin typeface="No5 Demibold"/>
                <a:cs typeface="Arial"/>
              </a:rPr>
              <a:t>DEN RØDE TRÅD</a:t>
            </a:r>
            <a:endParaRPr lang="da-DK" sz="3200">
              <a:solidFill>
                <a:schemeClr val="accent1">
                  <a:lumMod val="90000"/>
                  <a:lumOff val="10000"/>
                </a:schemeClr>
              </a:solidFill>
              <a:highlight>
                <a:srgbClr val="FFFF00"/>
              </a:highlight>
            </a:endParaRPr>
          </a:p>
        </p:txBody>
      </p:sp>
      <p:sp>
        <p:nvSpPr>
          <p:cNvPr id="3" name="Pladsholder til tekst 2">
            <a:extLst>
              <a:ext uri="{FF2B5EF4-FFF2-40B4-BE49-F238E27FC236}">
                <a16:creationId xmlns:a16="http://schemas.microsoft.com/office/drawing/2014/main" id="{E8B81E1A-30BC-3A1D-ADCC-7146FEBE007D}"/>
              </a:ext>
            </a:extLst>
          </p:cNvPr>
          <p:cNvSpPr>
            <a:spLocks noGrp="1"/>
          </p:cNvSpPr>
          <p:nvPr>
            <p:ph type="body" sz="quarter" idx="11"/>
          </p:nvPr>
        </p:nvSpPr>
        <p:spPr>
          <a:xfrm>
            <a:off x="562187" y="2280395"/>
            <a:ext cx="3596572" cy="3122084"/>
          </a:xfrm>
          <a:solidFill>
            <a:schemeClr val="accent5">
              <a:lumMod val="20000"/>
              <a:lumOff val="80000"/>
            </a:schemeClr>
          </a:solidFill>
        </p:spPr>
        <p:txBody>
          <a:bodyPr/>
          <a:lstStyle/>
          <a:p>
            <a:r>
              <a:rPr lang="da-DK" b="1" i="1">
                <a:solidFill>
                  <a:schemeClr val="tx1"/>
                </a:solidFill>
              </a:rPr>
              <a:t>Det er lettere at række ud, hvis man kender hinanden! </a:t>
            </a:r>
          </a:p>
          <a:p>
            <a:r>
              <a:rPr lang="da-DK"/>
              <a:t>Drejebog og inspirationskatalog</a:t>
            </a:r>
          </a:p>
          <a:p>
            <a:r>
              <a:rPr lang="da-DK"/>
              <a:t>med forslag og resurser</a:t>
            </a:r>
          </a:p>
          <a:p>
            <a:r>
              <a:rPr lang="da-DK"/>
              <a:t>til etablering og brug af et </a:t>
            </a:r>
            <a:r>
              <a:rPr lang="da-DK" err="1"/>
              <a:t>samarbejdsforum</a:t>
            </a:r>
            <a:endParaRPr lang="da-DK"/>
          </a:p>
          <a:p>
            <a:r>
              <a:rPr lang="da-DK"/>
              <a:t>som sikrer rød tråd mellem grundskole, 10.klasse, KUI og ungdomsuddannelser.  </a:t>
            </a:r>
          </a:p>
        </p:txBody>
      </p:sp>
      <p:sp>
        <p:nvSpPr>
          <p:cNvPr id="6" name="Tekstfelt 5">
            <a:extLst>
              <a:ext uri="{FF2B5EF4-FFF2-40B4-BE49-F238E27FC236}">
                <a16:creationId xmlns:a16="http://schemas.microsoft.com/office/drawing/2014/main" id="{87267A42-3971-88EF-81C8-37131EB19EE3}"/>
              </a:ext>
            </a:extLst>
          </p:cNvPr>
          <p:cNvSpPr txBox="1"/>
          <p:nvPr/>
        </p:nvSpPr>
        <p:spPr>
          <a:xfrm>
            <a:off x="4548227" y="1314804"/>
            <a:ext cx="7556988" cy="4801314"/>
          </a:xfrm>
          <a:prstGeom prst="rect">
            <a:avLst/>
          </a:prstGeom>
          <a:noFill/>
        </p:spPr>
        <p:txBody>
          <a:bodyPr wrap="square">
            <a:spAutoFit/>
          </a:bodyPr>
          <a:lstStyle/>
          <a:p>
            <a:r>
              <a:rPr lang="da-DK" b="0" i="0">
                <a:solidFill>
                  <a:srgbClr val="000000"/>
                </a:solidFill>
                <a:effectLst/>
                <a:latin typeface="No5" pitchFamily="50" charset="0"/>
              </a:rPr>
              <a:t>”Den røde tråd” er et </a:t>
            </a:r>
            <a:r>
              <a:rPr lang="da-DK" b="1" i="0">
                <a:solidFill>
                  <a:schemeClr val="accent1">
                    <a:lumMod val="75000"/>
                    <a:lumOff val="25000"/>
                  </a:schemeClr>
                </a:solidFill>
                <a:effectLst/>
                <a:latin typeface="No5" pitchFamily="50" charset="0"/>
              </a:rPr>
              <a:t>systemunderstøttende initiativ</a:t>
            </a:r>
            <a:r>
              <a:rPr lang="da-DK" i="0">
                <a:solidFill>
                  <a:schemeClr val="accent1">
                    <a:lumMod val="75000"/>
                    <a:lumOff val="25000"/>
                  </a:schemeClr>
                </a:solidFill>
                <a:effectLst/>
                <a:latin typeface="No5" pitchFamily="50" charset="0"/>
              </a:rPr>
              <a:t> </a:t>
            </a:r>
            <a:r>
              <a:rPr lang="da-DK" i="0">
                <a:effectLst/>
                <a:latin typeface="No5" pitchFamily="50" charset="0"/>
              </a:rPr>
              <a:t>i form af</a:t>
            </a:r>
            <a:endParaRPr lang="da-DK" b="1" i="0">
              <a:effectLst/>
              <a:latin typeface="No5" pitchFamily="50" charset="0"/>
            </a:endParaRPr>
          </a:p>
          <a:p>
            <a:pPr marL="285750" indent="-285750">
              <a:buFontTx/>
              <a:buChar char="-"/>
            </a:pPr>
            <a:r>
              <a:rPr lang="da-DK" b="0" i="0">
                <a:solidFill>
                  <a:srgbClr val="000000"/>
                </a:solidFill>
                <a:effectLst/>
                <a:latin typeface="No5" pitchFamily="50" charset="0"/>
              </a:rPr>
              <a:t>et </a:t>
            </a:r>
            <a:r>
              <a:rPr lang="da-DK" b="0" i="0" err="1">
                <a:solidFill>
                  <a:srgbClr val="000000"/>
                </a:solidFill>
                <a:effectLst/>
                <a:latin typeface="No5" pitchFamily="50" charset="0"/>
              </a:rPr>
              <a:t>samarbejdsforum</a:t>
            </a:r>
            <a:r>
              <a:rPr lang="da-DK" b="0" i="0">
                <a:solidFill>
                  <a:srgbClr val="000000"/>
                </a:solidFill>
                <a:effectLst/>
                <a:latin typeface="No5" pitchFamily="50" charset="0"/>
              </a:rPr>
              <a:t>, hvor en</a:t>
            </a:r>
            <a:r>
              <a:rPr lang="da-DK">
                <a:solidFill>
                  <a:srgbClr val="000000"/>
                </a:solidFill>
                <a:latin typeface="No5" pitchFamily="50" charset="0"/>
              </a:rPr>
              <a:t> </a:t>
            </a:r>
            <a:r>
              <a:rPr lang="da-DK" b="0" i="0">
                <a:solidFill>
                  <a:srgbClr val="000000"/>
                </a:solidFill>
                <a:effectLst/>
                <a:latin typeface="No5" pitchFamily="50" charset="0"/>
              </a:rPr>
              <a:t>repræsentant fra hhv.</a:t>
            </a:r>
          </a:p>
          <a:p>
            <a:pPr marL="742950" lvl="1" indent="-285750">
              <a:buFontTx/>
              <a:buChar char="-"/>
            </a:pPr>
            <a:r>
              <a:rPr lang="da-DK">
                <a:solidFill>
                  <a:srgbClr val="000000"/>
                </a:solidFill>
                <a:latin typeface="No5" pitchFamily="50" charset="0"/>
              </a:rPr>
              <a:t>KUI</a:t>
            </a:r>
          </a:p>
          <a:p>
            <a:pPr marL="742950" lvl="1" indent="-285750">
              <a:buFontTx/>
              <a:buChar char="-"/>
            </a:pPr>
            <a:r>
              <a:rPr lang="da-DK" b="0" i="0">
                <a:solidFill>
                  <a:srgbClr val="000000"/>
                </a:solidFill>
                <a:effectLst/>
                <a:latin typeface="No5" pitchFamily="50" charset="0"/>
              </a:rPr>
              <a:t>og kommunens ordblindeindsats/ læsekonsulenten/</a:t>
            </a:r>
            <a:r>
              <a:rPr lang="da-DK">
                <a:solidFill>
                  <a:srgbClr val="000000"/>
                </a:solidFill>
                <a:latin typeface="No5" pitchFamily="50" charset="0"/>
              </a:rPr>
              <a:t>tilsvarende</a:t>
            </a:r>
          </a:p>
          <a:p>
            <a:pPr marL="263525" lvl="1"/>
            <a:r>
              <a:rPr lang="da-DK" b="0" i="0">
                <a:solidFill>
                  <a:srgbClr val="000000"/>
                </a:solidFill>
                <a:effectLst/>
                <a:latin typeface="No5" pitchFamily="50" charset="0"/>
              </a:rPr>
              <a:t>sammen med repræsentanter for læsevejlederne på ungdomsuddannelserne</a:t>
            </a:r>
            <a:r>
              <a:rPr lang="da-DK">
                <a:solidFill>
                  <a:srgbClr val="000000"/>
                </a:solidFill>
                <a:latin typeface="No5" pitchFamily="50" charset="0"/>
              </a:rPr>
              <a:t> (og 10. klasse) </a:t>
            </a:r>
            <a:r>
              <a:rPr lang="da-DK" b="0" i="0">
                <a:solidFill>
                  <a:srgbClr val="000000"/>
                </a:solidFill>
                <a:effectLst/>
                <a:latin typeface="No5" pitchFamily="50" charset="0"/>
              </a:rPr>
              <a:t>mødes og deler viden fra forskellige arenaer:</a:t>
            </a:r>
            <a:endParaRPr lang="da-DK">
              <a:solidFill>
                <a:srgbClr val="000000"/>
              </a:solidFill>
              <a:latin typeface="No5" pitchFamily="50" charset="0"/>
            </a:endParaRPr>
          </a:p>
          <a:p>
            <a:pPr marL="549275" lvl="1" indent="-285750">
              <a:buFontTx/>
              <a:buChar char="-"/>
            </a:pPr>
            <a:r>
              <a:rPr lang="da-DK">
                <a:solidFill>
                  <a:srgbClr val="000000"/>
                </a:solidFill>
                <a:latin typeface="No5" pitchFamily="50" charset="0"/>
              </a:rPr>
              <a:t>u</a:t>
            </a:r>
            <a:r>
              <a:rPr lang="da-DK" b="0" i="0">
                <a:solidFill>
                  <a:srgbClr val="000000"/>
                </a:solidFill>
                <a:effectLst/>
                <a:latin typeface="No5" pitchFamily="50" charset="0"/>
              </a:rPr>
              <a:t>dfordringer, fx strukturelle barrierer</a:t>
            </a:r>
          </a:p>
          <a:p>
            <a:pPr marL="549275" lvl="1" indent="-285750">
              <a:buFontTx/>
              <a:buChar char="-"/>
            </a:pPr>
            <a:r>
              <a:rPr lang="da-DK" b="0" i="0">
                <a:solidFill>
                  <a:srgbClr val="000000"/>
                </a:solidFill>
                <a:effectLst/>
                <a:latin typeface="No5" pitchFamily="50" charset="0"/>
              </a:rPr>
              <a:t>tiltag, der understøtter unge ordblindes mulighed for at vælge, påbegynde og gennemføre en ungdomsuddannelse,</a:t>
            </a:r>
            <a:endParaRPr lang="da-DK">
              <a:solidFill>
                <a:srgbClr val="000000"/>
              </a:solidFill>
              <a:latin typeface="No5" pitchFamily="50" charset="0"/>
            </a:endParaRPr>
          </a:p>
          <a:p>
            <a:pPr marL="263525" lvl="1"/>
            <a:r>
              <a:rPr lang="da-DK">
                <a:solidFill>
                  <a:srgbClr val="000000"/>
                </a:solidFill>
                <a:latin typeface="No5" pitchFamily="50" charset="0"/>
              </a:rPr>
              <a:t>og deler viden om og idéer til,</a:t>
            </a:r>
            <a:r>
              <a:rPr lang="da-DK" b="0" i="0">
                <a:solidFill>
                  <a:srgbClr val="000000"/>
                </a:solidFill>
                <a:effectLst/>
                <a:latin typeface="No5" pitchFamily="50" charset="0"/>
              </a:rPr>
              <a:t> hvordan man </a:t>
            </a:r>
            <a:r>
              <a:rPr lang="da-DK" b="1" i="0">
                <a:solidFill>
                  <a:schemeClr val="accent1">
                    <a:lumMod val="75000"/>
                    <a:lumOff val="25000"/>
                  </a:schemeClr>
                </a:solidFill>
                <a:effectLst/>
                <a:latin typeface="No5" pitchFamily="50" charset="0"/>
              </a:rPr>
              <a:t>sammen</a:t>
            </a:r>
            <a:r>
              <a:rPr lang="da-DK" b="0" i="0">
                <a:solidFill>
                  <a:srgbClr val="000000"/>
                </a:solidFill>
                <a:effectLst/>
                <a:latin typeface="No5" pitchFamily="50" charset="0"/>
              </a:rPr>
              <a:t> kan sikre den bedst mulige overgang fra grundskolen til ungdomsuddannelse for målgruppen. </a:t>
            </a:r>
            <a:endParaRPr lang="da-DK">
              <a:solidFill>
                <a:srgbClr val="000000"/>
              </a:solidFill>
              <a:latin typeface="No5" pitchFamily="50" charset="0"/>
            </a:endParaRPr>
          </a:p>
          <a:p>
            <a:pPr marL="0" lvl="1"/>
            <a:r>
              <a:rPr lang="da-DK">
                <a:solidFill>
                  <a:srgbClr val="000000"/>
                </a:solidFill>
                <a:latin typeface="No5" pitchFamily="50" charset="0"/>
              </a:rPr>
              <a:t>Kan fx gå sammen om at afholde udskolingsarrangementer, uddanne ordblindementorer blandt eleverne og andet.</a:t>
            </a:r>
            <a:endParaRPr lang="da-DK">
              <a:latin typeface="No5" pitchFamily="50" charset="0"/>
            </a:endParaRPr>
          </a:p>
        </p:txBody>
      </p:sp>
      <p:sp>
        <p:nvSpPr>
          <p:cNvPr id="9" name="Rektangel 8">
            <a:extLst>
              <a:ext uri="{FF2B5EF4-FFF2-40B4-BE49-F238E27FC236}">
                <a16:creationId xmlns:a16="http://schemas.microsoft.com/office/drawing/2014/main" id="{FDF3CD38-6284-6D05-9F7E-DEC9DFCF0FD3}"/>
              </a:ext>
            </a:extLst>
          </p:cNvPr>
          <p:cNvSpPr/>
          <p:nvPr/>
        </p:nvSpPr>
        <p:spPr>
          <a:xfrm>
            <a:off x="4874973" y="3572833"/>
            <a:ext cx="6539652" cy="1079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
        <p:nvSpPr>
          <p:cNvPr id="10" name="Rektangel 9">
            <a:extLst>
              <a:ext uri="{FF2B5EF4-FFF2-40B4-BE49-F238E27FC236}">
                <a16:creationId xmlns:a16="http://schemas.microsoft.com/office/drawing/2014/main" id="{FC70B71D-8D6E-0FB1-C562-8F2EC25EFBF1}"/>
              </a:ext>
            </a:extLst>
          </p:cNvPr>
          <p:cNvSpPr/>
          <p:nvPr/>
        </p:nvSpPr>
        <p:spPr>
          <a:xfrm>
            <a:off x="4531472" y="4652011"/>
            <a:ext cx="7098341" cy="828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
        <p:nvSpPr>
          <p:cNvPr id="11" name="Rektangel 10">
            <a:extLst>
              <a:ext uri="{FF2B5EF4-FFF2-40B4-BE49-F238E27FC236}">
                <a16:creationId xmlns:a16="http://schemas.microsoft.com/office/drawing/2014/main" id="{4A711A35-3D48-5119-7D36-7CF082F61C79}"/>
              </a:ext>
            </a:extLst>
          </p:cNvPr>
          <p:cNvSpPr/>
          <p:nvPr/>
        </p:nvSpPr>
        <p:spPr>
          <a:xfrm>
            <a:off x="4548225" y="5480715"/>
            <a:ext cx="7098341" cy="1045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Tree>
    <p:extLst>
      <p:ext uri="{BB962C8B-B14F-4D97-AF65-F5344CB8AC3E}">
        <p14:creationId xmlns:p14="http://schemas.microsoft.com/office/powerpoint/2010/main" val="14041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5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6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3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22" presetClass="exit" presetSubtype="4" fill="hold" grpId="0" nodeType="withEffect">
                                  <p:stCondLst>
                                    <p:cond delay="3000"/>
                                  </p:stCondLst>
                                  <p:childTnLst>
                                    <p:animEffect transition="out" filter="wipe(down)">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cTn>
                              </p:par>
                              <p:par>
                                <p:cTn id="36" presetID="22" presetClass="exit" presetSubtype="4" fill="hold" grpId="0" nodeType="withEffect">
                                  <p:stCondLst>
                                    <p:cond delay="7000"/>
                                  </p:stCondLst>
                                  <p:childTnLst>
                                    <p:animEffect transition="out" filter="wipe(down)">
                                      <p:cBhvr>
                                        <p:cTn id="37" dur="1000"/>
                                        <p:tgtEl>
                                          <p:spTgt spid="11"/>
                                        </p:tgtEl>
                                      </p:cBhvr>
                                    </p:animEffect>
                                    <p:set>
                                      <p:cBhvr>
                                        <p:cTn id="3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p:bldP spid="9"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A4C16-0F3E-1067-3334-C0D388A205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607557-ED4B-1777-46F1-5996346A84C2}"/>
              </a:ext>
            </a:extLst>
          </p:cNvPr>
          <p:cNvSpPr>
            <a:spLocks noGrp="1"/>
          </p:cNvSpPr>
          <p:nvPr>
            <p:ph type="title"/>
          </p:nvPr>
        </p:nvSpPr>
        <p:spPr/>
        <p:txBody>
          <a:bodyPr/>
          <a:lstStyle/>
          <a:p>
            <a:r>
              <a:rPr lang="da-DK">
                <a:solidFill>
                  <a:schemeClr val="accent1">
                    <a:lumMod val="90000"/>
                    <a:lumOff val="10000"/>
                  </a:schemeClr>
                </a:solidFill>
                <a:latin typeface="No5 Demibold"/>
                <a:cs typeface="Arial"/>
              </a:rPr>
              <a:t>DEN RØDE TRÅD</a:t>
            </a:r>
            <a:endParaRPr lang="da-DK"/>
          </a:p>
        </p:txBody>
      </p:sp>
      <p:sp>
        <p:nvSpPr>
          <p:cNvPr id="3" name="Pladsholder til tekst 2">
            <a:extLst>
              <a:ext uri="{FF2B5EF4-FFF2-40B4-BE49-F238E27FC236}">
                <a16:creationId xmlns:a16="http://schemas.microsoft.com/office/drawing/2014/main" id="{C88929C7-D6C9-63A6-E790-6B11393631B3}"/>
              </a:ext>
            </a:extLst>
          </p:cNvPr>
          <p:cNvSpPr>
            <a:spLocks noGrp="1"/>
          </p:cNvSpPr>
          <p:nvPr>
            <p:ph type="body" sz="quarter" idx="11"/>
          </p:nvPr>
        </p:nvSpPr>
        <p:spPr>
          <a:xfrm>
            <a:off x="4779813" y="836084"/>
            <a:ext cx="2976813" cy="5712916"/>
          </a:xfrm>
          <a:solidFill>
            <a:schemeClr val="accent5">
              <a:lumMod val="20000"/>
              <a:lumOff val="80000"/>
            </a:schemeClr>
          </a:solidFill>
        </p:spPr>
        <p:txBody>
          <a:bodyPr/>
          <a:lstStyle/>
          <a:p>
            <a:pPr fontAlgn="base"/>
            <a:r>
              <a:rPr lang="da-DK" b="1"/>
              <a:t>Formulerede mål</a:t>
            </a:r>
          </a:p>
          <a:p>
            <a:pPr fontAlgn="base"/>
            <a:r>
              <a:rPr lang="da-DK"/>
              <a:t>- at etablere et </a:t>
            </a:r>
            <a:r>
              <a:rPr lang="da-DK" err="1"/>
              <a:t>samarbejdsforum</a:t>
            </a:r>
            <a:r>
              <a:rPr lang="da-DK"/>
              <a:t>, der kan være med til at fastholde og løbende udvikle meningsgivende aktiviteter for de unge </a:t>
            </a:r>
          </a:p>
          <a:p>
            <a:pPr fontAlgn="base"/>
            <a:r>
              <a:rPr lang="da-DK"/>
              <a:t>- at de enkelte systemer får kendskab til hinanden, så løbende barrierer kan blive fjernet eller løst på bedst mulig måde til gavn for den enkelte unge. </a:t>
            </a:r>
          </a:p>
          <a:p>
            <a:pPr fontAlgn="base"/>
            <a:r>
              <a:rPr lang="da-DK"/>
              <a:t>- at det bliver naturligt at række ud til hinanden, sparre med hinanden og udvikle gode løsninger i samarbejde. </a:t>
            </a:r>
          </a:p>
          <a:p>
            <a:endParaRPr lang="da-DK"/>
          </a:p>
        </p:txBody>
      </p:sp>
      <p:sp>
        <p:nvSpPr>
          <p:cNvPr id="5" name="Pladsholder til indhold 4">
            <a:extLst>
              <a:ext uri="{FF2B5EF4-FFF2-40B4-BE49-F238E27FC236}">
                <a16:creationId xmlns:a16="http://schemas.microsoft.com/office/drawing/2014/main" id="{375620C0-3B97-D256-14F3-FD903378DCC9}"/>
              </a:ext>
            </a:extLst>
          </p:cNvPr>
          <p:cNvSpPr>
            <a:spLocks noGrp="1"/>
          </p:cNvSpPr>
          <p:nvPr>
            <p:ph sz="quarter" idx="13"/>
          </p:nvPr>
        </p:nvSpPr>
        <p:spPr>
          <a:xfrm>
            <a:off x="8277155" y="309000"/>
            <a:ext cx="3611647" cy="3120000"/>
          </a:xfrm>
        </p:spPr>
        <p:txBody>
          <a:bodyPr/>
          <a:lstStyle/>
          <a:p>
            <a:r>
              <a:rPr lang="da-DK" b="1"/>
              <a:t>Udviklingspotentialer på bagkant af aktiviteter i 2025</a:t>
            </a:r>
          </a:p>
          <a:p>
            <a:r>
              <a:rPr lang="da-DK"/>
              <a:t>Konkrete skitser eller inspirationsforlæg til årshjul for samarbejdsforummet</a:t>
            </a:r>
          </a:p>
          <a:p>
            <a:r>
              <a:rPr lang="da-DK"/>
              <a:t>(Flere) konkrete skitser eller inspirationsforlæg til mødedagsordener (temaer, omfang…)</a:t>
            </a:r>
          </a:p>
          <a:p>
            <a:r>
              <a:rPr lang="da-DK"/>
              <a:t>Videre redigering og opsætning af guide</a:t>
            </a:r>
          </a:p>
          <a:p>
            <a:endParaRPr lang="da-DK"/>
          </a:p>
          <a:p>
            <a:r>
              <a:rPr lang="da-DK" i="1"/>
              <a:t>Deltagere, synlighed, samarbejdsflader…?</a:t>
            </a:r>
          </a:p>
          <a:p>
            <a:endParaRPr lang="da-DK"/>
          </a:p>
        </p:txBody>
      </p:sp>
      <p:pic>
        <p:nvPicPr>
          <p:cNvPr id="7" name="Billede 6" descr="Rød tråd, der passerer gennem nåleøje">
            <a:extLst>
              <a:ext uri="{FF2B5EF4-FFF2-40B4-BE49-F238E27FC236}">
                <a16:creationId xmlns:a16="http://schemas.microsoft.com/office/drawing/2014/main" id="{33972711-CAA6-AC55-9FFC-2474D3207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693" y="1412875"/>
            <a:ext cx="2914501" cy="4371752"/>
          </a:xfrm>
          <a:prstGeom prst="rect">
            <a:avLst/>
          </a:prstGeom>
        </p:spPr>
      </p:pic>
      <p:sp>
        <p:nvSpPr>
          <p:cNvPr id="9" name="Tekstfelt 8">
            <a:extLst>
              <a:ext uri="{FF2B5EF4-FFF2-40B4-BE49-F238E27FC236}">
                <a16:creationId xmlns:a16="http://schemas.microsoft.com/office/drawing/2014/main" id="{F17EEC6D-079C-D74D-CC36-B0104DD7427C}"/>
              </a:ext>
            </a:extLst>
          </p:cNvPr>
          <p:cNvSpPr txBox="1"/>
          <p:nvPr/>
        </p:nvSpPr>
        <p:spPr>
          <a:xfrm>
            <a:off x="8313164" y="5343913"/>
            <a:ext cx="3611646" cy="1200329"/>
          </a:xfrm>
          <a:prstGeom prst="rect">
            <a:avLst/>
          </a:prstGeom>
          <a:solidFill>
            <a:schemeClr val="accent1">
              <a:lumMod val="10000"/>
              <a:lumOff val="90000"/>
            </a:schemeClr>
          </a:solidFill>
        </p:spPr>
        <p:txBody>
          <a:bodyPr wrap="square">
            <a:spAutoFit/>
          </a:bodyPr>
          <a:lstStyle/>
          <a:p>
            <a:r>
              <a:rPr lang="da-DK" b="1">
                <a:latin typeface="No5" pitchFamily="50" charset="0"/>
              </a:rPr>
              <a:t>E-læringskomponent:</a:t>
            </a:r>
          </a:p>
          <a:p>
            <a:r>
              <a:rPr lang="da-DK">
                <a:latin typeface="No5" pitchFamily="50" charset="0"/>
              </a:rPr>
              <a:t>Præsentationsvideo med fagperson, der har oplevet nytteværdi af formatet.</a:t>
            </a:r>
          </a:p>
        </p:txBody>
      </p:sp>
    </p:spTree>
    <p:extLst>
      <p:ext uri="{BB962C8B-B14F-4D97-AF65-F5344CB8AC3E}">
        <p14:creationId xmlns:p14="http://schemas.microsoft.com/office/powerpoint/2010/main" val="22610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2000"/>
                                        <p:tgtEl>
                                          <p:spTgt spid="5">
                                            <p:txEl>
                                              <p:pRg st="1" end="1"/>
                                            </p:txEl>
                                          </p:spTgt>
                                        </p:tgtEl>
                                      </p:cBhvr>
                                    </p:animEffect>
                                  </p:childTnLst>
                                </p:cTn>
                              </p:par>
                              <p:par>
                                <p:cTn id="28" presetID="10" presetClass="entr" presetSubtype="0" fill="hold" grpId="0" nodeType="withEffect">
                                  <p:stCondLst>
                                    <p:cond delay="500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2000"/>
                                        <p:tgtEl>
                                          <p:spTgt spid="5">
                                            <p:txEl>
                                              <p:pRg st="2" end="2"/>
                                            </p:txEl>
                                          </p:spTgt>
                                        </p:tgtEl>
                                      </p:cBhvr>
                                    </p:animEffect>
                                  </p:childTnLst>
                                </p:cTn>
                              </p:par>
                              <p:par>
                                <p:cTn id="31" presetID="10" presetClass="entr" presetSubtype="0" fill="hold" grpId="0" nodeType="withEffect">
                                  <p:stCondLst>
                                    <p:cond delay="800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20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20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72F05-053D-1726-3598-B48FC1A26458}"/>
              </a:ext>
            </a:extLst>
          </p:cNvPr>
          <p:cNvSpPr>
            <a:spLocks noGrp="1"/>
          </p:cNvSpPr>
          <p:nvPr>
            <p:ph type="title"/>
          </p:nvPr>
        </p:nvSpPr>
        <p:spPr>
          <a:xfrm>
            <a:off x="5082117" y="836083"/>
            <a:ext cx="6079067" cy="738717"/>
          </a:xfrm>
        </p:spPr>
        <p:txBody>
          <a:bodyPr anchor="t">
            <a:normAutofit/>
          </a:bodyPr>
          <a:lstStyle/>
          <a:p>
            <a:r>
              <a:rPr lang="da-DK" sz="3600"/>
              <a:t>Frokost kl. 11.45-12.30</a:t>
            </a:r>
          </a:p>
        </p:txBody>
      </p:sp>
      <p:sp>
        <p:nvSpPr>
          <p:cNvPr id="18" name="Text Placeholder 2">
            <a:extLst>
              <a:ext uri="{FF2B5EF4-FFF2-40B4-BE49-F238E27FC236}">
                <a16:creationId xmlns:a16="http://schemas.microsoft.com/office/drawing/2014/main" id="{F0052185-54F6-FDAB-A2FB-34E255B437FE}"/>
              </a:ext>
            </a:extLst>
          </p:cNvPr>
          <p:cNvSpPr>
            <a:spLocks noGrp="1"/>
          </p:cNvSpPr>
          <p:nvPr>
            <p:ph type="body" sz="quarter" idx="11"/>
          </p:nvPr>
        </p:nvSpPr>
        <p:spPr>
          <a:xfrm>
            <a:off x="5082117" y="1816274"/>
            <a:ext cx="6079068" cy="3773843"/>
          </a:xfrm>
        </p:spPr>
        <p:txBody>
          <a:bodyPr/>
          <a:lstStyle/>
          <a:p>
            <a:r>
              <a:rPr lang="da-DK" sz="2000" noProof="0"/>
              <a:t>Fælles buffet + vand </a:t>
            </a:r>
            <a:r>
              <a:rPr lang="da-DK" sz="2000" noProof="0">
                <a:sym typeface="Wingdings" panose="05000000000000000000" pitchFamily="2" charset="2"/>
              </a:rPr>
              <a:t></a:t>
            </a:r>
            <a:endParaRPr lang="da-DK" sz="2000" noProof="0"/>
          </a:p>
          <a:p>
            <a:r>
              <a:rPr lang="da-DK" sz="2000" noProof="0"/>
              <a:t>I kantinen i stueetagen</a:t>
            </a:r>
          </a:p>
        </p:txBody>
      </p:sp>
      <p:pic>
        <p:nvPicPr>
          <p:cNvPr id="5" name="Picture 4" descr="Bredt udvalg af friske Salads">
            <a:extLst>
              <a:ext uri="{FF2B5EF4-FFF2-40B4-BE49-F238E27FC236}">
                <a16:creationId xmlns:a16="http://schemas.microsoft.com/office/drawing/2014/main" id="{B400AD32-E152-631F-7500-B9B007BEE83E}"/>
              </a:ext>
            </a:extLst>
          </p:cNvPr>
          <p:cNvPicPr>
            <a:picLocks noChangeAspect="1"/>
          </p:cNvPicPr>
          <p:nvPr/>
        </p:nvPicPr>
        <p:blipFill>
          <a:blip r:embed="rId2"/>
          <a:srcRect l="20958" r="30033" b="-2"/>
          <a:stretch>
            <a:fillRect/>
          </a:stretch>
        </p:blipFill>
        <p:spPr>
          <a:xfrm>
            <a:off x="1030816" y="836083"/>
            <a:ext cx="3490384" cy="4754033"/>
          </a:xfrm>
          <a:prstGeom prst="rect">
            <a:avLst/>
          </a:prstGeom>
          <a:noFill/>
        </p:spPr>
      </p:pic>
      <p:pic>
        <p:nvPicPr>
          <p:cNvPr id="6" name="Grafik 5" descr="Restaurant kontur">
            <a:extLst>
              <a:ext uri="{FF2B5EF4-FFF2-40B4-BE49-F238E27FC236}">
                <a16:creationId xmlns:a16="http://schemas.microsoft.com/office/drawing/2014/main" id="{A03D7FAB-F318-CD7A-4516-5CAC910B8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1680" y="2520864"/>
            <a:ext cx="2849108" cy="2849108"/>
          </a:xfrm>
          <a:prstGeom prst="rect">
            <a:avLst/>
          </a:prstGeom>
        </p:spPr>
      </p:pic>
    </p:spTree>
    <p:extLst>
      <p:ext uri="{BB962C8B-B14F-4D97-AF65-F5344CB8AC3E}">
        <p14:creationId xmlns:p14="http://schemas.microsoft.com/office/powerpoint/2010/main" val="2800259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A10F-4CC3-9854-8B34-44341D03B2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28F85F-2F67-0C0B-51BC-FC5E067B35E3}"/>
              </a:ext>
            </a:extLst>
          </p:cNvPr>
          <p:cNvSpPr>
            <a:spLocks noGrp="1"/>
          </p:cNvSpPr>
          <p:nvPr>
            <p:ph type="title"/>
          </p:nvPr>
        </p:nvSpPr>
        <p:spPr/>
        <p:txBody>
          <a:bodyPr/>
          <a:lstStyle/>
          <a:p>
            <a:r>
              <a:rPr lang="da-DK">
                <a:solidFill>
                  <a:prstClr val="black"/>
                </a:solidFill>
                <a:latin typeface="No5 "/>
              </a:rPr>
              <a:t>Vi fortsætter…</a:t>
            </a:r>
            <a:br>
              <a:rPr lang="da-DK">
                <a:solidFill>
                  <a:prstClr val="black"/>
                </a:solidFill>
                <a:latin typeface="No5 "/>
              </a:rPr>
            </a:br>
            <a:r>
              <a:rPr lang="da-DK">
                <a:solidFill>
                  <a:prstClr val="black"/>
                </a:solidFill>
                <a:latin typeface="No5 "/>
              </a:rPr>
              <a:t>Præsentation af afprøvede indsatser og materialer</a:t>
            </a:r>
            <a:endParaRPr lang="da-DK"/>
          </a:p>
        </p:txBody>
      </p:sp>
      <p:graphicFrame>
        <p:nvGraphicFramePr>
          <p:cNvPr id="7" name="Tabel 6">
            <a:extLst>
              <a:ext uri="{FF2B5EF4-FFF2-40B4-BE49-F238E27FC236}">
                <a16:creationId xmlns:a16="http://schemas.microsoft.com/office/drawing/2014/main" id="{299841F5-B8BA-6AF8-1DC5-4EEAB5EDC611}"/>
              </a:ext>
            </a:extLst>
          </p:cNvPr>
          <p:cNvGraphicFramePr>
            <a:graphicFrameLocks noGrp="1"/>
          </p:cNvGraphicFramePr>
          <p:nvPr>
            <p:extLst>
              <p:ext uri="{D42A27DB-BD31-4B8C-83A1-F6EECF244321}">
                <p14:modId xmlns:p14="http://schemas.microsoft.com/office/powerpoint/2010/main" val="3078464827"/>
              </p:ext>
            </p:extLst>
          </p:nvPr>
        </p:nvGraphicFramePr>
        <p:xfrm>
          <a:off x="2697480" y="2183992"/>
          <a:ext cx="7704081" cy="3240000"/>
        </p:xfrm>
        <a:graphic>
          <a:graphicData uri="http://schemas.openxmlformats.org/drawingml/2006/table">
            <a:tbl>
              <a:tblPr firstRow="1" firstCol="1" bandRow="1">
                <a:tableStyleId>{5C22544A-7EE6-4342-B048-85BDC9FD1C3A}</a:tableStyleId>
              </a:tblPr>
              <a:tblGrid>
                <a:gridCol w="7704081">
                  <a:extLst>
                    <a:ext uri="{9D8B030D-6E8A-4147-A177-3AD203B41FA5}">
                      <a16:colId xmlns:a16="http://schemas.microsoft.com/office/drawing/2014/main" val="171702294"/>
                    </a:ext>
                  </a:extLst>
                </a:gridCol>
              </a:tblGrid>
              <a:tr h="540000">
                <a:tc>
                  <a:txBody>
                    <a:bodyPr/>
                    <a:lstStyle/>
                    <a:p>
                      <a:pPr>
                        <a:lnSpc>
                          <a:spcPct val="100000"/>
                        </a:lnSpc>
                        <a:buNone/>
                        <a:tabLst>
                          <a:tab pos="140335" algn="l"/>
                        </a:tabLst>
                      </a:pPr>
                      <a:r>
                        <a:rPr lang="da-DK" sz="1500" b="1">
                          <a:solidFill>
                            <a:schemeClr val="tx1"/>
                          </a:solidFill>
                          <a:effectLst/>
                          <a:latin typeface="No5" pitchFamily="50" charset="0"/>
                        </a:rPr>
                        <a:t>Brobygning” </a:t>
                      </a:r>
                      <a:r>
                        <a:rPr lang="da-DK" sz="1500" b="1" u="sng">
                          <a:solidFill>
                            <a:schemeClr val="tx1"/>
                          </a:solidFill>
                          <a:effectLst/>
                          <a:latin typeface="No5" pitchFamily="50" charset="0"/>
                        </a:rPr>
                        <a:t>Ansvar:</a:t>
                      </a:r>
                      <a:r>
                        <a:rPr lang="da-DK" sz="1500" b="0" u="none">
                          <a:solidFill>
                            <a:schemeClr val="tx1"/>
                          </a:solidFill>
                          <a:effectLst/>
                          <a:latin typeface="No5" pitchFamily="50" charset="0"/>
                        </a:rPr>
                        <a:t> </a:t>
                      </a:r>
                      <a:r>
                        <a:rPr lang="da-DK" sz="1500" b="0">
                          <a:solidFill>
                            <a:schemeClr val="tx1"/>
                          </a:solidFill>
                          <a:effectLst/>
                          <a:latin typeface="No5" pitchFamily="50" charset="0"/>
                        </a:rPr>
                        <a:t>Inger-Lise, Iben (Susanne)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498439"/>
                  </a:ext>
                </a:extLst>
              </a:tr>
              <a:tr h="540000">
                <a:tc>
                  <a:txBody>
                    <a:bodyPr/>
                    <a:lstStyle/>
                    <a:p>
                      <a:pPr>
                        <a:lnSpc>
                          <a:spcPct val="100000"/>
                        </a:lnSpc>
                        <a:buNone/>
                        <a:tabLst>
                          <a:tab pos="140335" algn="l"/>
                        </a:tabLst>
                      </a:pPr>
                      <a:r>
                        <a:rPr lang="da-DK" sz="1500" b="0">
                          <a:solidFill>
                            <a:sysClr val="windowText" lastClr="000000"/>
                          </a:solidFill>
                          <a:effectLst/>
                          <a:latin typeface="No5" pitchFamily="50" charset="0"/>
                        </a:rPr>
                        <a:t>”</a:t>
                      </a:r>
                      <a:r>
                        <a:rPr lang="da-DK" sz="1500">
                          <a:solidFill>
                            <a:sysClr val="windowText" lastClr="000000"/>
                          </a:solidFill>
                          <a:effectLst/>
                          <a:latin typeface="No5" pitchFamily="50" charset="0"/>
                        </a:rPr>
                        <a:t>Dit Landskab”: </a:t>
                      </a:r>
                      <a:r>
                        <a:rPr lang="da-DK" sz="1500" b="0" u="sng">
                          <a:solidFill>
                            <a:sysClr val="windowText" lastClr="000000"/>
                          </a:solidFill>
                          <a:effectLst/>
                          <a:latin typeface="No5" pitchFamily="50" charset="0"/>
                        </a:rPr>
                        <a:t>Ansvar:</a:t>
                      </a:r>
                      <a:r>
                        <a:rPr lang="da-DK" sz="1500" b="0" u="none">
                          <a:solidFill>
                            <a:sysClr val="windowText" lastClr="000000"/>
                          </a:solidFill>
                          <a:effectLst/>
                          <a:latin typeface="No5" pitchFamily="50" charset="0"/>
                        </a:rPr>
                        <a:t> Iben</a:t>
                      </a:r>
                      <a:r>
                        <a:rPr lang="da-DK" sz="1500" b="0">
                          <a:solidFill>
                            <a:sysClr val="windowText" lastClr="000000"/>
                          </a:solidFill>
                          <a:effectLst/>
                          <a:latin typeface="No5" pitchFamily="50" charset="0"/>
                        </a:rPr>
                        <a:t>, Inger-Lise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7457471"/>
                  </a:ext>
                </a:extLst>
              </a:tr>
              <a:tr h="540000">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”Samarbejdsmøde” </a:t>
                      </a:r>
                      <a:r>
                        <a:rPr lang="da-DK" sz="1500" b="0" u="sng">
                          <a:solidFill>
                            <a:sysClr val="windowText" lastClr="000000"/>
                          </a:solidFill>
                          <a:effectLst/>
                          <a:latin typeface="No5"/>
                        </a:rPr>
                        <a:t>Ansvar: </a:t>
                      </a:r>
                      <a:r>
                        <a:rPr lang="da-DK" sz="1500" b="0">
                          <a:solidFill>
                            <a:sysClr val="windowText" lastClr="000000"/>
                          </a:solidFill>
                          <a:effectLst/>
                          <a:latin typeface="No5"/>
                        </a:rPr>
                        <a:t>Iben, Inger-Lise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106581"/>
                  </a:ext>
                </a:extLst>
              </a:tr>
              <a:tr h="540000">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”Erhvervspraktik med et tvist / Den digitale foldetrappe” </a:t>
                      </a:r>
                      <a:r>
                        <a:rPr lang="da-DK" sz="1500" b="0" u="sng">
                          <a:solidFill>
                            <a:sysClr val="windowText" lastClr="000000"/>
                          </a:solidFill>
                          <a:effectLst/>
                          <a:latin typeface="No5"/>
                        </a:rPr>
                        <a:t>Ansvar:</a:t>
                      </a:r>
                      <a:r>
                        <a:rPr lang="da-DK" sz="1500" b="0">
                          <a:solidFill>
                            <a:sysClr val="windowText" lastClr="000000"/>
                          </a:solidFill>
                          <a:effectLst/>
                          <a:latin typeface="No5"/>
                        </a:rPr>
                        <a:t> Inger-Lise og Iben</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8174600"/>
                  </a:ext>
                </a:extLst>
              </a:tr>
              <a:tr h="540000">
                <a:tc>
                  <a:txBody>
                    <a:bodyPr/>
                    <a:lstStyle/>
                    <a:p>
                      <a:pPr>
                        <a:lnSpc>
                          <a:spcPct val="100000"/>
                        </a:lnSpc>
                        <a:buNone/>
                        <a:tabLst>
                          <a:tab pos="140335" algn="l"/>
                        </a:tabLst>
                      </a:pPr>
                      <a:r>
                        <a:rPr lang="da-DK" sz="1500">
                          <a:solidFill>
                            <a:sysClr val="windowText" lastClr="000000"/>
                          </a:solidFill>
                          <a:effectLst/>
                          <a:latin typeface="No5" pitchFamily="50" charset="0"/>
                        </a:rPr>
                        <a:t>Temaaften (Upcoming) </a:t>
                      </a:r>
                      <a:r>
                        <a:rPr lang="da-DK" sz="1500" b="0" u="sng">
                          <a:solidFill>
                            <a:sysClr val="windowText" lastClr="000000"/>
                          </a:solidFill>
                          <a:effectLst/>
                          <a:latin typeface="No5" pitchFamily="50" charset="0"/>
                        </a:rPr>
                        <a:t>Ansvar: </a:t>
                      </a:r>
                      <a:r>
                        <a:rPr lang="da-DK" sz="1500" b="0" u="none">
                          <a:solidFill>
                            <a:sysClr val="windowText" lastClr="000000"/>
                          </a:solidFill>
                          <a:effectLst/>
                          <a:latin typeface="No5" pitchFamily="50" charset="0"/>
                        </a:rPr>
                        <a:t>Dorthea</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092943"/>
                  </a:ext>
                </a:extLst>
              </a:tr>
              <a:tr h="540000">
                <a:tc>
                  <a:txBody>
                    <a:bodyPr/>
                    <a:lstStyle/>
                    <a:p>
                      <a:pPr>
                        <a:lnSpc>
                          <a:spcPct val="100000"/>
                        </a:lnSpc>
                        <a:buNone/>
                        <a:tabLst>
                          <a:tab pos="140335" algn="l"/>
                        </a:tabLst>
                      </a:pPr>
                      <a:r>
                        <a:rPr lang="da-DK" sz="1500">
                          <a:solidFill>
                            <a:sysClr val="windowText" lastClr="000000"/>
                          </a:solidFill>
                          <a:effectLst/>
                          <a:latin typeface="No5" pitchFamily="50" charset="0"/>
                        </a:rPr>
                        <a:t>Forældremøde (</a:t>
                      </a:r>
                      <a:r>
                        <a:rPr lang="da-DK" sz="1500" err="1">
                          <a:solidFill>
                            <a:sysClr val="windowText" lastClr="000000"/>
                          </a:solidFill>
                          <a:effectLst/>
                          <a:latin typeface="No5" pitchFamily="50" charset="0"/>
                        </a:rPr>
                        <a:t>Upcoming</a:t>
                      </a:r>
                      <a:r>
                        <a:rPr lang="da-DK" sz="1500">
                          <a:solidFill>
                            <a:sysClr val="windowText" lastClr="000000"/>
                          </a:solidFill>
                          <a:effectLst/>
                          <a:latin typeface="No5" pitchFamily="50" charset="0"/>
                        </a:rPr>
                        <a:t>) </a:t>
                      </a:r>
                      <a:r>
                        <a:rPr lang="da-DK" sz="1500" b="0" u="sng">
                          <a:solidFill>
                            <a:sysClr val="windowText" lastClr="000000"/>
                          </a:solidFill>
                          <a:effectLst/>
                          <a:latin typeface="No5" pitchFamily="50" charset="0"/>
                        </a:rPr>
                        <a:t>Ansvar: </a:t>
                      </a:r>
                      <a:r>
                        <a:rPr lang="da-DK" sz="1500">
                          <a:solidFill>
                            <a:sysClr val="windowText" lastClr="000000"/>
                          </a:solidFill>
                          <a:effectLst/>
                          <a:latin typeface="No5" pitchFamily="50" charset="0"/>
                        </a:rPr>
                        <a:t> </a:t>
                      </a:r>
                      <a:r>
                        <a:rPr lang="da-DK" sz="1500" b="0">
                          <a:solidFill>
                            <a:sysClr val="windowText" lastClr="000000"/>
                          </a:solidFill>
                          <a:effectLst/>
                          <a:latin typeface="No5" pitchFamily="50" charset="0"/>
                        </a:rPr>
                        <a:t>Susanne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787746"/>
                  </a:ext>
                </a:extLst>
              </a:tr>
            </a:tbl>
          </a:graphicData>
        </a:graphic>
      </p:graphicFrame>
    </p:spTree>
    <p:extLst>
      <p:ext uri="{BB962C8B-B14F-4D97-AF65-F5344CB8AC3E}">
        <p14:creationId xmlns:p14="http://schemas.microsoft.com/office/powerpoint/2010/main" val="1595053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F948-D40F-A897-E122-5BA825CE7F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E85609-62BA-AC73-B738-F8179F4FF9A6}"/>
              </a:ext>
            </a:extLst>
          </p:cNvPr>
          <p:cNvSpPr>
            <a:spLocks noGrp="1"/>
          </p:cNvSpPr>
          <p:nvPr>
            <p:ph type="title"/>
          </p:nvPr>
        </p:nvSpPr>
        <p:spPr/>
        <p:txBody>
          <a:bodyPr/>
          <a:lstStyle/>
          <a:p>
            <a:r>
              <a:rPr lang="da-DK">
                <a:latin typeface="No5 Demibold"/>
                <a:cs typeface="Arial"/>
              </a:rPr>
              <a:t>6. Brobygning</a:t>
            </a:r>
          </a:p>
        </p:txBody>
      </p:sp>
      <p:sp>
        <p:nvSpPr>
          <p:cNvPr id="3" name="Pladsholder til tekst 2">
            <a:extLst>
              <a:ext uri="{FF2B5EF4-FFF2-40B4-BE49-F238E27FC236}">
                <a16:creationId xmlns:a16="http://schemas.microsoft.com/office/drawing/2014/main" id="{02C5272E-13C7-CECD-07FF-3672F096303A}"/>
              </a:ext>
            </a:extLst>
          </p:cNvPr>
          <p:cNvSpPr>
            <a:spLocks noGrp="1"/>
          </p:cNvSpPr>
          <p:nvPr>
            <p:ph type="body" sz="quarter" idx="11"/>
          </p:nvPr>
        </p:nvSpPr>
        <p:spPr/>
        <p:txBody>
          <a:bodyPr lIns="0" tIns="0" rIns="0" bIns="0" anchor="t"/>
          <a:lstStyle/>
          <a:p>
            <a:endParaRPr lang="da-DK" b="1"/>
          </a:p>
          <a:p>
            <a:endParaRPr lang="da-DK"/>
          </a:p>
          <a:p>
            <a:endParaRPr lang="da-DK"/>
          </a:p>
          <a:p>
            <a:endParaRPr lang="da-DK"/>
          </a:p>
        </p:txBody>
      </p:sp>
      <p:pic>
        <p:nvPicPr>
          <p:cNvPr id="4" name="Picture 3">
            <a:extLst>
              <a:ext uri="{FF2B5EF4-FFF2-40B4-BE49-F238E27FC236}">
                <a16:creationId xmlns:a16="http://schemas.microsoft.com/office/drawing/2014/main" id="{C3CFE6BC-208D-4E13-F662-EB5B051D7DA2}"/>
              </a:ext>
            </a:extLst>
          </p:cNvPr>
          <p:cNvPicPr>
            <a:picLocks noChangeAspect="1"/>
          </p:cNvPicPr>
          <p:nvPr/>
        </p:nvPicPr>
        <p:blipFill>
          <a:blip r:embed="rId2"/>
          <a:srcRect l="37189" t="26923" r="37618" b="21978"/>
          <a:stretch>
            <a:fillRect/>
          </a:stretch>
        </p:blipFill>
        <p:spPr>
          <a:xfrm>
            <a:off x="4862863" y="831194"/>
            <a:ext cx="4398655" cy="5569790"/>
          </a:xfrm>
          <a:prstGeom prst="rect">
            <a:avLst/>
          </a:prstGeom>
        </p:spPr>
      </p:pic>
      <p:sp>
        <p:nvSpPr>
          <p:cNvPr id="5" name="TextBox 4">
            <a:extLst>
              <a:ext uri="{FF2B5EF4-FFF2-40B4-BE49-F238E27FC236}">
                <a16:creationId xmlns:a16="http://schemas.microsoft.com/office/drawing/2014/main" id="{F7C7610D-834B-4B26-BFFE-39DE6832AECB}"/>
              </a:ext>
            </a:extLst>
          </p:cNvPr>
          <p:cNvSpPr txBox="1"/>
          <p:nvPr/>
        </p:nvSpPr>
        <p:spPr>
          <a:xfrm>
            <a:off x="1103121" y="1867785"/>
            <a:ext cx="30461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cs typeface="Arial Bold"/>
              </a:rPr>
              <a:t>Inspireret</a:t>
            </a:r>
            <a:r>
              <a:rPr lang="en-US" sz="1600" b="1">
                <a:cs typeface="Arial Bold"/>
              </a:rPr>
              <a:t> </a:t>
            </a:r>
            <a:r>
              <a:rPr lang="en-US" sz="1600" b="1" err="1">
                <a:cs typeface="Arial Bold"/>
              </a:rPr>
              <a:t>af</a:t>
            </a:r>
            <a:r>
              <a:rPr lang="en-US" sz="1600" b="1">
                <a:cs typeface="Arial Bold"/>
              </a:rPr>
              <a:t> </a:t>
            </a:r>
            <a:r>
              <a:rPr lang="en-US" sz="1600" b="1" err="1">
                <a:cs typeface="Arial Bold"/>
              </a:rPr>
              <a:t>materiale</a:t>
            </a:r>
            <a:r>
              <a:rPr lang="en-US" sz="1600" b="1">
                <a:cs typeface="Arial Bold"/>
              </a:rPr>
              <a:t> </a:t>
            </a:r>
            <a:r>
              <a:rPr lang="en-US" sz="1600" b="1" err="1">
                <a:cs typeface="Arial Bold"/>
              </a:rPr>
              <a:t>fra</a:t>
            </a:r>
            <a:r>
              <a:rPr lang="en-US" sz="1600" b="1">
                <a:cs typeface="Arial Bold"/>
              </a:rPr>
              <a:t> Marianne Tholstrup med et </a:t>
            </a:r>
            <a:r>
              <a:rPr lang="en-US" sz="1600" b="1" err="1">
                <a:cs typeface="Arial Bold"/>
              </a:rPr>
              <a:t>ordblindetvis</a:t>
            </a:r>
            <a:r>
              <a:rPr lang="en-US" sz="1600" b="1">
                <a:cs typeface="Arial Bold"/>
              </a:rPr>
              <a:t>t</a:t>
            </a:r>
            <a:endParaRPr lang="en-US" sz="1600" b="1" noProof="0">
              <a:solidFill>
                <a:schemeClr val="tx1"/>
              </a:solidFill>
              <a:latin typeface="+mn-lt"/>
              <a:cs typeface="Arial Bold"/>
            </a:endParaRPr>
          </a:p>
        </p:txBody>
      </p:sp>
    </p:spTree>
    <p:extLst>
      <p:ext uri="{BB962C8B-B14F-4D97-AF65-F5344CB8AC3E}">
        <p14:creationId xmlns:p14="http://schemas.microsoft.com/office/powerpoint/2010/main" val="192892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A6280-0C87-9A58-F854-88D97C2D8BC2}"/>
              </a:ext>
            </a:extLst>
          </p:cNvPr>
          <p:cNvSpPr>
            <a:spLocks noGrp="1"/>
          </p:cNvSpPr>
          <p:nvPr>
            <p:ph type="title"/>
          </p:nvPr>
        </p:nvSpPr>
        <p:spPr/>
        <p:txBody>
          <a:bodyPr/>
          <a:lstStyle/>
          <a:p>
            <a:r>
              <a:rPr lang="da-DK">
                <a:latin typeface="No5 Demibold"/>
                <a:cs typeface="Arial"/>
              </a:rPr>
              <a:t>7. Dit landskab</a:t>
            </a:r>
            <a:br>
              <a:rPr lang="da-DK">
                <a:latin typeface="No5 Demibold"/>
                <a:cs typeface="Arial"/>
              </a:rPr>
            </a:br>
            <a:r>
              <a:rPr lang="da-DK">
                <a:latin typeface="No5 Demibold"/>
                <a:cs typeface="Arial"/>
              </a:rPr>
              <a:t>Samtaleark, brikker og –guide til livsbred, reflekterende vejledning om leverum og ordblindhed</a:t>
            </a:r>
          </a:p>
        </p:txBody>
      </p:sp>
      <p:sp>
        <p:nvSpPr>
          <p:cNvPr id="3" name="Pladsholder til tekst 2">
            <a:extLst>
              <a:ext uri="{FF2B5EF4-FFF2-40B4-BE49-F238E27FC236}">
                <a16:creationId xmlns:a16="http://schemas.microsoft.com/office/drawing/2014/main" id="{CE3AFE26-E31A-38AD-9378-39EBE0DED525}"/>
              </a:ext>
            </a:extLst>
          </p:cNvPr>
          <p:cNvSpPr>
            <a:spLocks noGrp="1"/>
          </p:cNvSpPr>
          <p:nvPr>
            <p:ph type="body" sz="quarter" idx="11"/>
          </p:nvPr>
        </p:nvSpPr>
        <p:spPr/>
        <p:txBody>
          <a:bodyPr lIns="0" tIns="0" rIns="0" bIns="0" anchor="t"/>
          <a:lstStyle/>
          <a:p>
            <a:r>
              <a:rPr lang="da-DK" b="1">
                <a:latin typeface="No5"/>
                <a:cs typeface="Arial"/>
              </a:rPr>
              <a:t>Værdi</a:t>
            </a:r>
            <a:r>
              <a:rPr lang="da-DK">
                <a:latin typeface="No5"/>
                <a:cs typeface="Arial"/>
              </a:rPr>
              <a:t>: Styrke den ordblinde unges refleksioner og handlekraft i forhold til det levede liv med ordblindhed generelt og overgangen til ungdomsuddannelse specifikt.</a:t>
            </a:r>
          </a:p>
          <a:p>
            <a:endParaRPr lang="en-US"/>
          </a:p>
          <a:p>
            <a:r>
              <a:rPr lang="da-DK" b="1">
                <a:latin typeface="No5"/>
                <a:cs typeface="Arial"/>
              </a:rPr>
              <a:t>Anvendelsen</a:t>
            </a:r>
            <a:r>
              <a:rPr lang="da-DK">
                <a:latin typeface="No5"/>
                <a:cs typeface="Arial"/>
              </a:rPr>
              <a:t>: Understøttelse af udforskende samtaler med fokus på at skabe mulighed for, at den unge styrker sin </a:t>
            </a:r>
          </a:p>
          <a:p>
            <a:endParaRPr lang="da-DK"/>
          </a:p>
          <a:p>
            <a:endParaRPr lang="da-DK"/>
          </a:p>
          <a:p>
            <a:endParaRPr lang="da-DK"/>
          </a:p>
          <a:p>
            <a:endParaRPr lang="da-DK"/>
          </a:p>
          <a:p>
            <a:endParaRPr lang="da-DK"/>
          </a:p>
        </p:txBody>
      </p:sp>
      <p:sp>
        <p:nvSpPr>
          <p:cNvPr id="4" name="Pladsholder til indhold 3">
            <a:extLst>
              <a:ext uri="{FF2B5EF4-FFF2-40B4-BE49-F238E27FC236}">
                <a16:creationId xmlns:a16="http://schemas.microsoft.com/office/drawing/2014/main" id="{59BE859A-46A5-E782-66A5-2ACFE8CCC741}"/>
              </a:ext>
            </a:extLst>
          </p:cNvPr>
          <p:cNvSpPr>
            <a:spLocks noGrp="1"/>
          </p:cNvSpPr>
          <p:nvPr>
            <p:ph sz="quarter" idx="12"/>
          </p:nvPr>
        </p:nvSpPr>
        <p:spPr/>
        <p:txBody>
          <a:bodyPr lIns="91440" tIns="45720" rIns="91440" bIns="45720" anchor="t"/>
          <a:lstStyle/>
          <a:p>
            <a:r>
              <a:rPr lang="da-DK" b="1">
                <a:latin typeface="No5"/>
                <a:cs typeface="Arial"/>
              </a:rPr>
              <a:t>Tegn: </a:t>
            </a:r>
            <a:r>
              <a:rPr lang="da-DK">
                <a:latin typeface="No5"/>
                <a:cs typeface="Arial"/>
              </a:rPr>
              <a:t>Se nye sammenhænge, sætte ord på situationer, give udtryk for viden om handlemuligheder</a:t>
            </a:r>
            <a:endParaRPr lang="da-DK"/>
          </a:p>
          <a:p>
            <a:endParaRPr lang="da-DK" b="1">
              <a:latin typeface="No5"/>
              <a:cs typeface="Arial"/>
            </a:endParaRPr>
          </a:p>
          <a:p>
            <a:r>
              <a:rPr lang="da-DK" b="1">
                <a:latin typeface="No5"/>
                <a:cs typeface="Arial"/>
              </a:rPr>
              <a:t>Viden om ordblindhed</a:t>
            </a:r>
            <a:r>
              <a:rPr lang="da-DK">
                <a:latin typeface="No5"/>
                <a:cs typeface="Arial"/>
              </a:rPr>
              <a:t>: Se sammenhænge på tværs af arenaer og vide konkret, hvad overgangssituationer indebærer forhold til ordblindheden.</a:t>
            </a:r>
          </a:p>
        </p:txBody>
      </p:sp>
    </p:spTree>
    <p:extLst>
      <p:ext uri="{BB962C8B-B14F-4D97-AF65-F5344CB8AC3E}">
        <p14:creationId xmlns:p14="http://schemas.microsoft.com/office/powerpoint/2010/main" val="33003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E34C1-016E-DF34-698C-9618D1701FB9}"/>
              </a:ext>
            </a:extLst>
          </p:cNvPr>
          <p:cNvSpPr>
            <a:spLocks noGrp="1"/>
          </p:cNvSpPr>
          <p:nvPr>
            <p:ph type="title"/>
          </p:nvPr>
        </p:nvSpPr>
        <p:spPr/>
        <p:txBody>
          <a:bodyPr/>
          <a:lstStyle/>
          <a:p>
            <a:r>
              <a:rPr lang="da-DK"/>
              <a:t>Dit landskab: samtalearket og brikkerne</a:t>
            </a:r>
          </a:p>
        </p:txBody>
      </p:sp>
      <p:sp>
        <p:nvSpPr>
          <p:cNvPr id="3" name="Pladsholder til tekst 2">
            <a:extLst>
              <a:ext uri="{FF2B5EF4-FFF2-40B4-BE49-F238E27FC236}">
                <a16:creationId xmlns:a16="http://schemas.microsoft.com/office/drawing/2014/main" id="{C090AFB1-5C52-F58F-480B-ECFAD19F0FAE}"/>
              </a:ext>
            </a:extLst>
          </p:cNvPr>
          <p:cNvSpPr>
            <a:spLocks noGrp="1"/>
          </p:cNvSpPr>
          <p:nvPr>
            <p:ph type="body" sz="quarter" idx="11"/>
          </p:nvPr>
        </p:nvSpPr>
        <p:spPr/>
        <p:txBody>
          <a:bodyPr/>
          <a:lstStyle/>
          <a:p>
            <a:endParaRPr lang="da-DK"/>
          </a:p>
        </p:txBody>
      </p:sp>
      <p:pic>
        <p:nvPicPr>
          <p:cNvPr id="8" name="Pladsholder til indhold 7" descr="Et billede, der indeholder tekst, software, Multimediesoftware, Computerikon&#10;&#10;AI-genereret indhold kan være ukorrekt.">
            <a:extLst>
              <a:ext uri="{FF2B5EF4-FFF2-40B4-BE49-F238E27FC236}">
                <a16:creationId xmlns:a16="http://schemas.microsoft.com/office/drawing/2014/main" id="{C8AA629E-8B42-95F8-A5B0-C16661C8EA87}"/>
              </a:ext>
            </a:extLst>
          </p:cNvPr>
          <p:cNvPicPr>
            <a:picLocks noGrp="1" noChangeAspect="1"/>
          </p:cNvPicPr>
          <p:nvPr>
            <p:ph sz="quarter" idx="12"/>
          </p:nvPr>
        </p:nvPicPr>
        <p:blipFill>
          <a:blip r:embed="rId3"/>
          <a:srcRect l="15927" t="13995" r="8553" b="9205"/>
          <a:stretch>
            <a:fillRect/>
          </a:stretch>
        </p:blipFill>
        <p:spPr>
          <a:xfrm>
            <a:off x="6096000" y="2298805"/>
            <a:ext cx="5484546" cy="3485939"/>
          </a:xfrm>
          <a:prstGeom prst="rect">
            <a:avLst/>
          </a:prstGeom>
        </p:spPr>
      </p:pic>
      <p:pic>
        <p:nvPicPr>
          <p:cNvPr id="6" name="Billede 5" descr="Et billede, der indeholder tekst, skærmbillede, software, Computerikon&#10;&#10;AI-genereret indhold kan være ukorrekt.">
            <a:extLst>
              <a:ext uri="{FF2B5EF4-FFF2-40B4-BE49-F238E27FC236}">
                <a16:creationId xmlns:a16="http://schemas.microsoft.com/office/drawing/2014/main" id="{717E36AF-8670-E250-610D-017C1F2C4FE5}"/>
              </a:ext>
            </a:extLst>
          </p:cNvPr>
          <p:cNvPicPr>
            <a:picLocks noChangeAspect="1"/>
          </p:cNvPicPr>
          <p:nvPr/>
        </p:nvPicPr>
        <p:blipFill>
          <a:blip r:embed="rId4"/>
          <a:srcRect l="16019" t="12192" r="11389" b="8000"/>
          <a:stretch>
            <a:fillRect/>
          </a:stretch>
        </p:blipFill>
        <p:spPr>
          <a:xfrm>
            <a:off x="557710" y="1989667"/>
            <a:ext cx="5426530" cy="3728720"/>
          </a:xfrm>
          <a:prstGeom prst="rect">
            <a:avLst/>
          </a:prstGeom>
        </p:spPr>
      </p:pic>
      <p:pic>
        <p:nvPicPr>
          <p:cNvPr id="10" name="Billede 9" descr="Et billede, der indeholder tekst, skærmbillede, software, Computerikon&#10;&#10;AI-genereret indhold kan være ukorrekt.">
            <a:extLst>
              <a:ext uri="{FF2B5EF4-FFF2-40B4-BE49-F238E27FC236}">
                <a16:creationId xmlns:a16="http://schemas.microsoft.com/office/drawing/2014/main" id="{5D0CEFFE-A08F-CD8F-E39E-6F968A5F1667}"/>
              </a:ext>
            </a:extLst>
          </p:cNvPr>
          <p:cNvPicPr>
            <a:picLocks noChangeAspect="1"/>
          </p:cNvPicPr>
          <p:nvPr/>
        </p:nvPicPr>
        <p:blipFill>
          <a:blip r:embed="rId5"/>
          <a:srcRect l="18241" t="16617" r="21297" b="10667"/>
          <a:stretch>
            <a:fillRect/>
          </a:stretch>
        </p:blipFill>
        <p:spPr>
          <a:xfrm>
            <a:off x="3714995" y="3547751"/>
            <a:ext cx="4206240" cy="3161659"/>
          </a:xfrm>
          <a:prstGeom prst="rect">
            <a:avLst/>
          </a:prstGeom>
        </p:spPr>
      </p:pic>
    </p:spTree>
    <p:extLst>
      <p:ext uri="{BB962C8B-B14F-4D97-AF65-F5344CB8AC3E}">
        <p14:creationId xmlns:p14="http://schemas.microsoft.com/office/powerpoint/2010/main" val="371901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89E00-B4FB-6FD5-6859-1A29091DFA2C}"/>
              </a:ext>
            </a:extLst>
          </p:cNvPr>
          <p:cNvSpPr>
            <a:spLocks noGrp="1"/>
          </p:cNvSpPr>
          <p:nvPr>
            <p:ph type="title"/>
          </p:nvPr>
        </p:nvSpPr>
        <p:spPr/>
        <p:txBody>
          <a:bodyPr/>
          <a:lstStyle/>
          <a:p>
            <a:r>
              <a:rPr lang="da-DK"/>
              <a:t>Dit Landskab e-learning</a:t>
            </a:r>
          </a:p>
        </p:txBody>
      </p:sp>
      <p:sp>
        <p:nvSpPr>
          <p:cNvPr id="3" name="Pladsholder til tekst 2">
            <a:extLst>
              <a:ext uri="{FF2B5EF4-FFF2-40B4-BE49-F238E27FC236}">
                <a16:creationId xmlns:a16="http://schemas.microsoft.com/office/drawing/2014/main" id="{C1A7D0BC-25C3-9182-6E9F-867C723EC2B7}"/>
              </a:ext>
            </a:extLst>
          </p:cNvPr>
          <p:cNvSpPr>
            <a:spLocks noGrp="1"/>
          </p:cNvSpPr>
          <p:nvPr>
            <p:ph type="body" sz="quarter" idx="11"/>
          </p:nvPr>
        </p:nvSpPr>
        <p:spPr/>
        <p:txBody>
          <a:bodyPr/>
          <a:lstStyle/>
          <a:p>
            <a:r>
              <a:rPr lang="da-DK"/>
              <a:t>E-learningsmodul med:</a:t>
            </a:r>
          </a:p>
          <a:p>
            <a:pPr marL="285750" indent="-285750">
              <a:buFont typeface="Arial" panose="020B0604020202020204" pitchFamily="34" charset="0"/>
              <a:buChar char="•"/>
            </a:pPr>
            <a:r>
              <a:rPr lang="da-DK"/>
              <a:t>Refleksionsspørgsmål indledende</a:t>
            </a:r>
          </a:p>
          <a:p>
            <a:pPr marL="285750" indent="-285750">
              <a:buFont typeface="Arial" panose="020B0604020202020204" pitchFamily="34" charset="0"/>
              <a:buChar char="•"/>
            </a:pPr>
            <a:r>
              <a:rPr lang="da-DK"/>
              <a:t>Instruktions/erfaringsvideo med vejleder</a:t>
            </a:r>
          </a:p>
          <a:p>
            <a:pPr marL="285750" indent="-285750">
              <a:buFont typeface="Arial" panose="020B0604020202020204" pitchFamily="34" charset="0"/>
              <a:buChar char="•"/>
            </a:pPr>
            <a:r>
              <a:rPr lang="da-DK"/>
              <a:t>Erfarings-lydfil med ordblind elev, der har prøvet Dit Landskab</a:t>
            </a:r>
          </a:p>
          <a:p>
            <a:pPr marL="285750" indent="-285750">
              <a:buFont typeface="Arial" panose="020B0604020202020204" pitchFamily="34" charset="0"/>
              <a:buChar char="•"/>
            </a:pPr>
            <a:r>
              <a:rPr lang="da-DK"/>
              <a:t>Efter-refleksionsspørgsmål</a:t>
            </a:r>
          </a:p>
          <a:p>
            <a:pPr marL="285750" indent="-285750">
              <a:buFont typeface="Arial" panose="020B0604020202020204" pitchFamily="34" charset="0"/>
              <a:buChar char="•"/>
            </a:pPr>
            <a:endParaRPr lang="da-DK"/>
          </a:p>
        </p:txBody>
      </p:sp>
      <p:pic>
        <p:nvPicPr>
          <p:cNvPr id="6" name="Pladsholder til indhold 5" descr="Et billede, der indeholder tekst, skærmbillede, tøj, Ansigt&#10;&#10;AI-genereret indhold kan være ukorrekt.">
            <a:extLst>
              <a:ext uri="{FF2B5EF4-FFF2-40B4-BE49-F238E27FC236}">
                <a16:creationId xmlns:a16="http://schemas.microsoft.com/office/drawing/2014/main" id="{AF420F5A-DAD9-2341-9FA2-59DE1266C2BE}"/>
              </a:ext>
            </a:extLst>
          </p:cNvPr>
          <p:cNvPicPr>
            <a:picLocks noGrp="1" noChangeAspect="1"/>
          </p:cNvPicPr>
          <p:nvPr>
            <p:ph sz="quarter" idx="12"/>
          </p:nvPr>
        </p:nvPicPr>
        <p:blipFill>
          <a:blip r:embed="rId2"/>
          <a:srcRect t="10850" b="14179"/>
          <a:stretch>
            <a:fillRect/>
          </a:stretch>
        </p:blipFill>
        <p:spPr>
          <a:xfrm>
            <a:off x="5818115" y="2353884"/>
            <a:ext cx="6156402" cy="2884715"/>
          </a:xfrm>
          <a:prstGeom prst="rect">
            <a:avLst/>
          </a:prstGeom>
        </p:spPr>
      </p:pic>
      <p:sp>
        <p:nvSpPr>
          <p:cNvPr id="8" name="Tekstfelt 7">
            <a:extLst>
              <a:ext uri="{FF2B5EF4-FFF2-40B4-BE49-F238E27FC236}">
                <a16:creationId xmlns:a16="http://schemas.microsoft.com/office/drawing/2014/main" id="{9CB1AE6D-E29E-1BBB-E7FD-5BECF2FA5924}"/>
              </a:ext>
            </a:extLst>
          </p:cNvPr>
          <p:cNvSpPr txBox="1"/>
          <p:nvPr/>
        </p:nvSpPr>
        <p:spPr>
          <a:xfrm>
            <a:off x="6373887" y="5602817"/>
            <a:ext cx="6096000" cy="369332"/>
          </a:xfrm>
          <a:prstGeom prst="rect">
            <a:avLst/>
          </a:prstGeom>
          <a:noFill/>
        </p:spPr>
        <p:txBody>
          <a:bodyPr wrap="square">
            <a:spAutoFit/>
          </a:bodyPr>
          <a:lstStyle/>
          <a:p>
            <a:r>
              <a:rPr lang="da-DK"/>
              <a:t>https://styrkedeovergange.kp.dk/mit-landskab/</a:t>
            </a:r>
          </a:p>
        </p:txBody>
      </p:sp>
    </p:spTree>
    <p:extLst>
      <p:ext uri="{BB962C8B-B14F-4D97-AF65-F5344CB8AC3E}">
        <p14:creationId xmlns:p14="http://schemas.microsoft.com/office/powerpoint/2010/main" val="2934890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4EC6D-F729-2106-A926-1427C50DFA58}"/>
              </a:ext>
            </a:extLst>
          </p:cNvPr>
          <p:cNvSpPr>
            <a:spLocks noGrp="1"/>
          </p:cNvSpPr>
          <p:nvPr>
            <p:ph type="title"/>
          </p:nvPr>
        </p:nvSpPr>
        <p:spPr/>
        <p:txBody>
          <a:bodyPr/>
          <a:lstStyle/>
          <a:p>
            <a:r>
              <a:rPr lang="da-DK">
                <a:latin typeface="No5 Demibold"/>
                <a:cs typeface="Arial"/>
              </a:rPr>
              <a:t>8. Samarbejdsmøde</a:t>
            </a:r>
          </a:p>
        </p:txBody>
      </p:sp>
      <p:sp>
        <p:nvSpPr>
          <p:cNvPr id="3" name="Pladsholder til tekst 2">
            <a:extLst>
              <a:ext uri="{FF2B5EF4-FFF2-40B4-BE49-F238E27FC236}">
                <a16:creationId xmlns:a16="http://schemas.microsoft.com/office/drawing/2014/main" id="{E7A8152C-0FEE-A271-1E25-1E564027C91A}"/>
              </a:ext>
            </a:extLst>
          </p:cNvPr>
          <p:cNvSpPr>
            <a:spLocks noGrp="1"/>
          </p:cNvSpPr>
          <p:nvPr>
            <p:ph type="body" sz="quarter" idx="11"/>
          </p:nvPr>
        </p:nvSpPr>
        <p:spPr>
          <a:xfrm>
            <a:off x="912219" y="1989667"/>
            <a:ext cx="4762677" cy="3122084"/>
          </a:xfrm>
        </p:spPr>
        <p:txBody>
          <a:bodyPr/>
          <a:lstStyle/>
          <a:p>
            <a:pPr fontAlgn="base"/>
            <a:r>
              <a:rPr lang="da-DK" b="1"/>
              <a:t>Udfordring</a:t>
            </a:r>
            <a:r>
              <a:rPr lang="da-DK"/>
              <a:t>: manglende kendskab til de ordblinde elever og disses behov/støtte.</a:t>
            </a:r>
          </a:p>
          <a:p>
            <a:pPr fontAlgn="base"/>
            <a:r>
              <a:rPr lang="da-DK"/>
              <a:t>Eleverne (de ordblinde) er ikke identificerede for vejleder </a:t>
            </a:r>
          </a:p>
          <a:p>
            <a:r>
              <a:rPr lang="da-DK" b="1"/>
              <a:t>Mål:</a:t>
            </a:r>
          </a:p>
          <a:p>
            <a:pPr fontAlgn="base"/>
            <a:r>
              <a:rPr lang="da-DK"/>
              <a:t>Få kendskab til hvem de ordblinde unger er / identificere eleverne og give viden til KUI om hvordan læsevejlederne arbejder med de unge (hvilke indsatser) </a:t>
            </a:r>
            <a:r>
              <a:rPr lang="da-DK" err="1"/>
              <a:t>mhb</a:t>
            </a:r>
            <a:r>
              <a:rPr lang="da-DK"/>
              <a:t> på at kvalificere KUI-vejledningssamtalen for så vidt angår samtalen om elevens strategier i forhold til ordblindheden. </a:t>
            </a:r>
          </a:p>
          <a:p>
            <a:pPr fontAlgn="base"/>
            <a:r>
              <a:rPr lang="da-DK"/>
              <a:t> </a:t>
            </a:r>
          </a:p>
          <a:p>
            <a:endParaRPr lang="da-DK" b="1"/>
          </a:p>
          <a:p>
            <a:endParaRPr lang="da-DK"/>
          </a:p>
        </p:txBody>
      </p:sp>
      <p:sp>
        <p:nvSpPr>
          <p:cNvPr id="4" name="Pladsholder til indhold 3">
            <a:extLst>
              <a:ext uri="{FF2B5EF4-FFF2-40B4-BE49-F238E27FC236}">
                <a16:creationId xmlns:a16="http://schemas.microsoft.com/office/drawing/2014/main" id="{3841EA04-0B86-0304-9DCB-31D2150F2DD1}"/>
              </a:ext>
            </a:extLst>
          </p:cNvPr>
          <p:cNvSpPr>
            <a:spLocks noGrp="1"/>
          </p:cNvSpPr>
          <p:nvPr>
            <p:ph sz="quarter" idx="12"/>
          </p:nvPr>
        </p:nvSpPr>
        <p:spPr>
          <a:xfrm>
            <a:off x="6241685" y="1991751"/>
            <a:ext cx="4762677" cy="3120000"/>
          </a:xfrm>
        </p:spPr>
        <p:txBody>
          <a:bodyPr/>
          <a:lstStyle/>
          <a:p>
            <a:pPr fontAlgn="base"/>
            <a:r>
              <a:rPr lang="da-DK" b="1"/>
              <a:t>Aktion: </a:t>
            </a:r>
          </a:p>
          <a:p>
            <a:pPr fontAlgn="base"/>
            <a:r>
              <a:rPr lang="da-DK"/>
              <a:t> Styrke/tætne samarbejdet om ordblindeelever – kende lokal praksis.</a:t>
            </a:r>
          </a:p>
          <a:p>
            <a:r>
              <a:rPr lang="da-DK"/>
              <a:t>Møder med fokus på metode og videndeling.</a:t>
            </a:r>
          </a:p>
          <a:p>
            <a:endParaRPr lang="da-DK" b="1"/>
          </a:p>
          <a:p>
            <a:r>
              <a:rPr lang="da-DK" b="1"/>
              <a:t>Udviklingspotentiale</a:t>
            </a:r>
          </a:p>
          <a:p>
            <a:r>
              <a:rPr lang="da-DK"/>
              <a:t>Fokus på hvordan samarbejdet kan systematiseres</a:t>
            </a:r>
          </a:p>
        </p:txBody>
      </p:sp>
    </p:spTree>
    <p:extLst>
      <p:ext uri="{BB962C8B-B14F-4D97-AF65-F5344CB8AC3E}">
        <p14:creationId xmlns:p14="http://schemas.microsoft.com/office/powerpoint/2010/main" val="2699295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F5486-C8F0-F120-0D20-6C8184D33A77}"/>
              </a:ext>
            </a:extLst>
          </p:cNvPr>
          <p:cNvSpPr>
            <a:spLocks noGrp="1"/>
          </p:cNvSpPr>
          <p:nvPr>
            <p:ph type="title"/>
          </p:nvPr>
        </p:nvSpPr>
        <p:spPr/>
        <p:txBody>
          <a:bodyPr/>
          <a:lstStyle/>
          <a:p>
            <a:r>
              <a:rPr lang="da-DK">
                <a:solidFill>
                  <a:sysClr val="windowText" lastClr="000000"/>
                </a:solidFill>
                <a:latin typeface="No5"/>
                <a:cs typeface="Arial"/>
              </a:rPr>
              <a:t>9. Erhvervspraktik med et twist &amp; Den digitale foldetrappe </a:t>
            </a:r>
            <a:br>
              <a:rPr lang="da-DK" b="0">
                <a:latin typeface="No5"/>
              </a:rPr>
            </a:br>
            <a:endParaRPr lang="da-DK"/>
          </a:p>
        </p:txBody>
      </p:sp>
      <p:sp>
        <p:nvSpPr>
          <p:cNvPr id="3" name="Pladsholder til tekst 2">
            <a:extLst>
              <a:ext uri="{FF2B5EF4-FFF2-40B4-BE49-F238E27FC236}">
                <a16:creationId xmlns:a16="http://schemas.microsoft.com/office/drawing/2014/main" id="{ABB1DDD9-19D9-2811-982D-1CF13E01C392}"/>
              </a:ext>
            </a:extLst>
          </p:cNvPr>
          <p:cNvSpPr>
            <a:spLocks noGrp="1"/>
          </p:cNvSpPr>
          <p:nvPr>
            <p:ph type="body" sz="quarter" idx="11"/>
          </p:nvPr>
        </p:nvSpPr>
        <p:spPr/>
        <p:txBody>
          <a:bodyPr lIns="0" tIns="0" rIns="0" bIns="0" anchor="t"/>
          <a:lstStyle/>
          <a:p>
            <a:pPr marL="285750" indent="-285750">
              <a:buChar char="•"/>
            </a:pPr>
            <a:r>
              <a:rPr lang="da-DK">
                <a:latin typeface="No5"/>
                <a:cs typeface="Arial"/>
              </a:rPr>
              <a:t>Ordblindespor i relation til praktik - forløb over 3-4 mdr. Gruppebaseret</a:t>
            </a:r>
          </a:p>
          <a:p>
            <a:pPr marL="285750" indent="-285750">
              <a:buClr>
                <a:srgbClr val="000000"/>
              </a:buClr>
              <a:buChar char="•"/>
            </a:pPr>
            <a:r>
              <a:rPr lang="da-DK">
                <a:latin typeface="No5"/>
                <a:cs typeface="Arial"/>
              </a:rPr>
              <a:t>Indledende oplæg om kompenserende ordninger i virksomheder</a:t>
            </a:r>
          </a:p>
          <a:p>
            <a:pPr marL="285750" indent="-285750">
              <a:buClr>
                <a:srgbClr val="000000"/>
              </a:buClr>
              <a:buChar char="•"/>
            </a:pPr>
            <a:r>
              <a:rPr lang="da-DK">
                <a:latin typeface="No5"/>
                <a:cs typeface="Arial"/>
              </a:rPr>
              <a:t>Klip med unge ordblind medarbejder</a:t>
            </a:r>
          </a:p>
          <a:p>
            <a:pPr marL="285750" indent="-285750">
              <a:buClr>
                <a:srgbClr val="000000"/>
              </a:buClr>
              <a:buChar char="•"/>
            </a:pPr>
            <a:r>
              <a:rPr lang="da-DK">
                <a:latin typeface="No5"/>
                <a:cs typeface="Arial"/>
              </a:rPr>
              <a:t>Samtalekort til facilitering af interviewforberedelse: hjælpemidler, åbenhed, strategier, fordomme, din historie, uddannelsesvej/valg, blankt kort</a:t>
            </a:r>
          </a:p>
          <a:p>
            <a:pPr marL="285750" indent="-285750">
              <a:buClr>
                <a:srgbClr val="000000"/>
              </a:buClr>
              <a:buChar char="•"/>
            </a:pPr>
            <a:endParaRPr lang="da-DK" sz="1600">
              <a:latin typeface="No5"/>
              <a:cs typeface="Arial"/>
            </a:endParaRPr>
          </a:p>
          <a:p>
            <a:endParaRPr lang="da-DK">
              <a:latin typeface="No5"/>
              <a:cs typeface="Arial"/>
            </a:endParaRPr>
          </a:p>
        </p:txBody>
      </p:sp>
      <p:sp>
        <p:nvSpPr>
          <p:cNvPr id="4" name="Pladsholder til indhold 3">
            <a:extLst>
              <a:ext uri="{FF2B5EF4-FFF2-40B4-BE49-F238E27FC236}">
                <a16:creationId xmlns:a16="http://schemas.microsoft.com/office/drawing/2014/main" id="{556BE748-FC53-DC35-8D90-D8EB181901EB}"/>
              </a:ext>
            </a:extLst>
          </p:cNvPr>
          <p:cNvSpPr>
            <a:spLocks noGrp="1"/>
          </p:cNvSpPr>
          <p:nvPr>
            <p:ph sz="quarter" idx="12"/>
          </p:nvPr>
        </p:nvSpPr>
        <p:spPr/>
        <p:txBody>
          <a:bodyPr lIns="91440" tIns="45720" rIns="91440" bIns="45720" anchor="t"/>
          <a:lstStyle/>
          <a:p>
            <a:pPr marL="285750" indent="-285750">
              <a:buChar char="•"/>
            </a:pPr>
            <a:r>
              <a:rPr lang="da-DK">
                <a:latin typeface="No5"/>
                <a:cs typeface="Arial"/>
              </a:rPr>
              <a:t>Efterbehandling med forberedelse af peerlearingindsats</a:t>
            </a:r>
            <a:endParaRPr lang="da-DK"/>
          </a:p>
        </p:txBody>
      </p:sp>
    </p:spTree>
    <p:extLst>
      <p:ext uri="{BB962C8B-B14F-4D97-AF65-F5344CB8AC3E}">
        <p14:creationId xmlns:p14="http://schemas.microsoft.com/office/powerpoint/2010/main" val="362168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399C-604A-C0BF-E3E8-099CDCAE65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9A341E-5F70-3703-4583-BDB77E1AC423}"/>
              </a:ext>
            </a:extLst>
          </p:cNvPr>
          <p:cNvSpPr>
            <a:spLocks noGrp="1"/>
          </p:cNvSpPr>
          <p:nvPr>
            <p:ph type="title"/>
          </p:nvPr>
        </p:nvSpPr>
        <p:spPr>
          <a:xfrm>
            <a:off x="695537" y="460165"/>
            <a:ext cx="10409343" cy="1153583"/>
          </a:xfrm>
        </p:spPr>
        <p:txBody>
          <a:bodyPr anchor="t">
            <a:normAutofit/>
          </a:bodyPr>
          <a:lstStyle/>
          <a:p>
            <a:r>
              <a:rPr lang="da-DK" sz="3600"/>
              <a:t>Hvilke målgrupper skal vi udvikle materiale og e-læring til?</a:t>
            </a:r>
          </a:p>
        </p:txBody>
      </p:sp>
      <p:sp>
        <p:nvSpPr>
          <p:cNvPr id="10" name="Text Placeholder 2">
            <a:extLst>
              <a:ext uri="{FF2B5EF4-FFF2-40B4-BE49-F238E27FC236}">
                <a16:creationId xmlns:a16="http://schemas.microsoft.com/office/drawing/2014/main" id="{E3AB7710-9198-F43E-6E46-3D918BAEA12D}"/>
              </a:ext>
            </a:extLst>
          </p:cNvPr>
          <p:cNvSpPr>
            <a:spLocks noGrp="1"/>
          </p:cNvSpPr>
          <p:nvPr>
            <p:ph type="body" sz="quarter" idx="11"/>
          </p:nvPr>
        </p:nvSpPr>
        <p:spPr>
          <a:xfrm>
            <a:off x="608399" y="1881292"/>
            <a:ext cx="3953441" cy="3198707"/>
          </a:xfrm>
        </p:spPr>
        <p:txBody>
          <a:bodyPr/>
          <a:lstStyle/>
          <a:p>
            <a:r>
              <a:rPr lang="da-DK" b="1"/>
              <a:t>Hvad får jeg ud af projektet?</a:t>
            </a:r>
          </a:p>
        </p:txBody>
      </p:sp>
      <p:pic>
        <p:nvPicPr>
          <p:cNvPr id="4" name="Billede 3">
            <a:extLst>
              <a:ext uri="{FF2B5EF4-FFF2-40B4-BE49-F238E27FC236}">
                <a16:creationId xmlns:a16="http://schemas.microsoft.com/office/drawing/2014/main" id="{86A21ED8-90B0-A0FD-BBA6-991A23DB81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36160" y="1206860"/>
            <a:ext cx="7276553" cy="5627762"/>
          </a:xfrm>
          <a:prstGeom prst="rect">
            <a:avLst/>
          </a:prstGeom>
        </p:spPr>
      </p:pic>
    </p:spTree>
    <p:extLst>
      <p:ext uri="{BB962C8B-B14F-4D97-AF65-F5344CB8AC3E}">
        <p14:creationId xmlns:p14="http://schemas.microsoft.com/office/powerpoint/2010/main" val="2491092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3669-2D18-F194-5026-63F4D38488E4}"/>
              </a:ext>
            </a:extLst>
          </p:cNvPr>
          <p:cNvSpPr>
            <a:spLocks noGrp="1"/>
          </p:cNvSpPr>
          <p:nvPr>
            <p:ph type="title"/>
          </p:nvPr>
        </p:nvSpPr>
        <p:spPr/>
        <p:txBody>
          <a:bodyPr/>
          <a:lstStyle/>
          <a:p>
            <a:r>
              <a:rPr lang="da-DK">
                <a:latin typeface="no5"/>
              </a:rPr>
              <a:t>Erhvervspraktik med et twist</a:t>
            </a:r>
            <a:endParaRPr lang="en-US"/>
          </a:p>
        </p:txBody>
      </p:sp>
      <p:sp>
        <p:nvSpPr>
          <p:cNvPr id="3" name="Text Placeholder 2">
            <a:extLst>
              <a:ext uri="{FF2B5EF4-FFF2-40B4-BE49-F238E27FC236}">
                <a16:creationId xmlns:a16="http://schemas.microsoft.com/office/drawing/2014/main" id="{B0CEDE2D-17B8-B237-F7BD-178885598DA6}"/>
              </a:ext>
            </a:extLst>
          </p:cNvPr>
          <p:cNvSpPr>
            <a:spLocks noGrp="1"/>
          </p:cNvSpPr>
          <p:nvPr>
            <p:ph type="body" sz="quarter" idx="11"/>
          </p:nvPr>
        </p:nvSpPr>
        <p:spPr>
          <a:xfrm>
            <a:off x="1043148" y="1669572"/>
            <a:ext cx="4774967" cy="3920955"/>
          </a:xfrm>
        </p:spPr>
        <p:txBody>
          <a:bodyPr lIns="0" tIns="0" rIns="0" bIns="0" anchor="t"/>
          <a:lstStyle/>
          <a:p>
            <a:r>
              <a:rPr lang="da-DK" sz="2000" b="1">
                <a:latin typeface="no5"/>
                <a:cs typeface="Arial"/>
              </a:rPr>
              <a:t>Mål med indsatsen/værdi: </a:t>
            </a:r>
          </a:p>
          <a:p>
            <a:endParaRPr lang="da-DK" b="1">
              <a:latin typeface="no5"/>
              <a:cs typeface="Arial"/>
            </a:endParaRPr>
          </a:p>
          <a:p>
            <a:r>
              <a:rPr lang="da-DK">
                <a:latin typeface="no5"/>
                <a:cs typeface="Arial"/>
              </a:rPr>
              <a:t>Ordblinde unge tilbydes </a:t>
            </a:r>
            <a:r>
              <a:rPr lang="da-DK" b="1">
                <a:latin typeface="no5"/>
                <a:cs typeface="Arial"/>
              </a:rPr>
              <a:t>læringserfaringer</a:t>
            </a:r>
          </a:p>
          <a:p>
            <a:r>
              <a:rPr lang="da-DK">
                <a:latin typeface="no5"/>
                <a:cs typeface="Arial"/>
              </a:rPr>
              <a:t>-gennem det at undersøge hvordan en arbejdsplads tackler ordblindhed på.</a:t>
            </a:r>
          </a:p>
          <a:p>
            <a:r>
              <a:rPr lang="da-DK">
                <a:latin typeface="no5"/>
                <a:cs typeface="Arial"/>
              </a:rPr>
              <a:t>-</a:t>
            </a:r>
            <a:r>
              <a:rPr lang="da-DK" b="1">
                <a:latin typeface="no5"/>
                <a:cs typeface="Arial"/>
              </a:rPr>
              <a:t>øget agenthed</a:t>
            </a:r>
            <a:r>
              <a:rPr lang="da-DK">
                <a:latin typeface="no5"/>
                <a:cs typeface="Arial"/>
              </a:rPr>
              <a:t> i forhold til at sætte ord på sine vanskeligeheder i relation til ordblindhed og få afklaret på en arbejdsplads, hvordan udfordringerne kan tackles.</a:t>
            </a:r>
          </a:p>
          <a:p>
            <a:r>
              <a:rPr lang="da-DK">
                <a:latin typeface="no5"/>
                <a:cs typeface="Arial"/>
              </a:rPr>
              <a:t>-</a:t>
            </a:r>
            <a:r>
              <a:rPr lang="da-DK" b="1">
                <a:latin typeface="no5"/>
                <a:cs typeface="Arial"/>
              </a:rPr>
              <a:t>normalisering af ordblindhed </a:t>
            </a:r>
            <a:endParaRPr lang="da-DK" b="1">
              <a:latin typeface="no5"/>
            </a:endParaRPr>
          </a:p>
        </p:txBody>
      </p:sp>
      <p:sp>
        <p:nvSpPr>
          <p:cNvPr id="4" name="Content Placeholder 3">
            <a:extLst>
              <a:ext uri="{FF2B5EF4-FFF2-40B4-BE49-F238E27FC236}">
                <a16:creationId xmlns:a16="http://schemas.microsoft.com/office/drawing/2014/main" id="{12BC9D65-7124-7CF7-DE62-B8E5DD84DF0B}"/>
              </a:ext>
            </a:extLst>
          </p:cNvPr>
          <p:cNvSpPr>
            <a:spLocks noGrp="1"/>
          </p:cNvSpPr>
          <p:nvPr>
            <p:ph sz="quarter" idx="12"/>
          </p:nvPr>
        </p:nvSpPr>
        <p:spPr/>
        <p:txBody>
          <a:bodyPr lIns="91440" tIns="45720" rIns="91440" bIns="45720" anchor="t"/>
          <a:lstStyle/>
          <a:p>
            <a:r>
              <a:rPr lang="da-DK" sz="2000" b="1">
                <a:latin typeface="no5"/>
                <a:cs typeface="Arial"/>
              </a:rPr>
              <a:t>Det fagprofessionelle blik:</a:t>
            </a:r>
          </a:p>
          <a:p>
            <a:pPr marL="285750" indent="-285750">
              <a:buChar char="•"/>
            </a:pPr>
            <a:r>
              <a:rPr lang="da-DK">
                <a:latin typeface="no5"/>
                <a:cs typeface="Arial"/>
              </a:rPr>
              <a:t>Karrierelæring for ordblinde</a:t>
            </a:r>
          </a:p>
          <a:p>
            <a:pPr marL="285750" indent="-285750">
              <a:buClr>
                <a:srgbClr val="000000"/>
              </a:buClr>
              <a:buChar char="•"/>
            </a:pPr>
            <a:r>
              <a:rPr lang="da-DK">
                <a:latin typeface="no5"/>
                <a:cs typeface="Arial"/>
              </a:rPr>
              <a:t>Et eksternaliserende perspektiv</a:t>
            </a:r>
          </a:p>
          <a:p>
            <a:pPr marL="285750" indent="-285750">
              <a:buClr>
                <a:srgbClr val="000000"/>
              </a:buClr>
              <a:buChar char="•"/>
            </a:pPr>
            <a:r>
              <a:rPr lang="da-DK">
                <a:latin typeface="no5"/>
                <a:cs typeface="Arial"/>
              </a:rPr>
              <a:t>Krumboltz sociale læringsteori</a:t>
            </a:r>
            <a:endParaRPr lang="da-DK">
              <a:latin typeface="no5"/>
            </a:endParaRPr>
          </a:p>
          <a:p>
            <a:pPr marL="285750" indent="-285750">
              <a:buClr>
                <a:srgbClr val="000000"/>
              </a:buClr>
              <a:buChar char="•"/>
            </a:pPr>
            <a:r>
              <a:rPr lang="da-DK">
                <a:latin typeface="no5"/>
                <a:cs typeface="Arial"/>
              </a:rPr>
              <a:t>Planned happenstance:</a:t>
            </a:r>
            <a:endParaRPr lang="da-DK">
              <a:latin typeface="no5"/>
            </a:endParaRPr>
          </a:p>
          <a:p>
            <a:pPr>
              <a:buClr>
                <a:srgbClr val="000000"/>
              </a:buClr>
            </a:pPr>
            <a:r>
              <a:rPr lang="da-DK">
                <a:latin typeface="no5"/>
                <a:cs typeface="Arial"/>
              </a:rPr>
              <a:t>-nysgerrighed: læring og udforskning</a:t>
            </a:r>
            <a:endParaRPr lang="da-DK">
              <a:latin typeface="no5"/>
            </a:endParaRPr>
          </a:p>
          <a:p>
            <a:r>
              <a:rPr lang="da-DK">
                <a:latin typeface="no5"/>
                <a:cs typeface="Arial"/>
              </a:rPr>
              <a:t>-skab ønskværdige begivenheder og muligheder</a:t>
            </a:r>
            <a:endParaRPr lang="da-DK">
              <a:latin typeface="no5"/>
            </a:endParaRPr>
          </a:p>
          <a:p>
            <a:r>
              <a:rPr lang="da-DK">
                <a:latin typeface="no5"/>
                <a:cs typeface="Arial"/>
              </a:rPr>
              <a:t>-håndtér handlingsblokeringer</a:t>
            </a:r>
          </a:p>
          <a:p>
            <a:pPr marL="285750" indent="-285750">
              <a:buClr>
                <a:srgbClr val="000000"/>
              </a:buClr>
              <a:buChar char="•"/>
            </a:pPr>
            <a:endParaRPr lang="da-DK">
              <a:latin typeface="no5"/>
            </a:endParaRPr>
          </a:p>
          <a:p>
            <a:pPr marL="285750" indent="-285750">
              <a:buClr>
                <a:srgbClr val="000000"/>
              </a:buClr>
              <a:buChar char="•"/>
            </a:pPr>
            <a:endParaRPr lang="da-DK">
              <a:latin typeface="no5"/>
            </a:endParaRPr>
          </a:p>
        </p:txBody>
      </p:sp>
    </p:spTree>
    <p:extLst>
      <p:ext uri="{BB962C8B-B14F-4D97-AF65-F5344CB8AC3E}">
        <p14:creationId xmlns:p14="http://schemas.microsoft.com/office/powerpoint/2010/main" val="1533933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C4266F-2124-2BE6-319D-16DD5641D0A1}"/>
              </a:ext>
            </a:extLst>
          </p:cNvPr>
          <p:cNvSpPr>
            <a:spLocks noGrp="1"/>
          </p:cNvSpPr>
          <p:nvPr>
            <p:ph type="title"/>
          </p:nvPr>
        </p:nvSpPr>
        <p:spPr>
          <a:xfrm>
            <a:off x="1030817" y="836084"/>
            <a:ext cx="10130367" cy="506602"/>
          </a:xfrm>
        </p:spPr>
        <p:txBody>
          <a:bodyPr/>
          <a:lstStyle/>
          <a:p>
            <a:r>
              <a:rPr lang="da-DK">
                <a:solidFill>
                  <a:sysClr val="windowText" lastClr="000000"/>
                </a:solidFill>
                <a:latin typeface="No5"/>
                <a:cs typeface="Arial"/>
              </a:rPr>
              <a:t>10. Temaaften (</a:t>
            </a:r>
            <a:r>
              <a:rPr lang="da-DK" err="1">
                <a:solidFill>
                  <a:sysClr val="windowText" lastClr="000000"/>
                </a:solidFill>
                <a:latin typeface="No5"/>
                <a:cs typeface="Arial"/>
              </a:rPr>
              <a:t>Upcoming</a:t>
            </a:r>
            <a:r>
              <a:rPr lang="da-DK">
                <a:solidFill>
                  <a:sysClr val="windowText" lastClr="000000"/>
                </a:solidFill>
                <a:latin typeface="No5"/>
                <a:cs typeface="Arial"/>
              </a:rPr>
              <a:t>) v/ </a:t>
            </a:r>
            <a:r>
              <a:rPr lang="da-DK" b="0">
                <a:solidFill>
                  <a:sysClr val="windowText" lastClr="000000"/>
                </a:solidFill>
                <a:latin typeface="No5"/>
                <a:cs typeface="Arial"/>
              </a:rPr>
              <a:t>Dorthea</a:t>
            </a:r>
            <a:br>
              <a:rPr lang="da-DK" b="0">
                <a:latin typeface="No5" pitchFamily="50" charset="0"/>
              </a:rPr>
            </a:br>
            <a:endParaRPr lang="da-DK"/>
          </a:p>
        </p:txBody>
      </p:sp>
      <p:sp>
        <p:nvSpPr>
          <p:cNvPr id="3" name="Pladsholder til tekst 2">
            <a:extLst>
              <a:ext uri="{FF2B5EF4-FFF2-40B4-BE49-F238E27FC236}">
                <a16:creationId xmlns:a16="http://schemas.microsoft.com/office/drawing/2014/main" id="{DB5A5F80-A4E1-940E-A97A-AF7565CD270E}"/>
              </a:ext>
            </a:extLst>
          </p:cNvPr>
          <p:cNvSpPr>
            <a:spLocks noGrp="1"/>
          </p:cNvSpPr>
          <p:nvPr>
            <p:ph type="body" sz="quarter" idx="11"/>
          </p:nvPr>
        </p:nvSpPr>
        <p:spPr>
          <a:xfrm>
            <a:off x="724760" y="1517449"/>
            <a:ext cx="10772409" cy="3711557"/>
          </a:xfrm>
        </p:spPr>
        <p:txBody>
          <a:bodyPr lIns="0" tIns="0" rIns="0" bIns="0" anchor="t"/>
          <a:lstStyle/>
          <a:p>
            <a:r>
              <a:rPr lang="da-DK" b="1">
                <a:latin typeface="No5"/>
                <a:cs typeface="Arial"/>
              </a:rPr>
              <a:t>Formål: </a:t>
            </a:r>
            <a:endParaRPr lang="da-DK" b="1"/>
          </a:p>
          <a:p>
            <a:pPr marL="285750" indent="-285750">
              <a:buChar char="•"/>
            </a:pPr>
            <a:r>
              <a:rPr lang="da-DK">
                <a:latin typeface="No5"/>
                <a:cs typeface="Arial"/>
              </a:rPr>
              <a:t>Skabe tryghed og klarhed om 'overgangen' for afgangselever og deres forældre </a:t>
            </a:r>
          </a:p>
          <a:p>
            <a:pPr marL="285750" indent="-285750">
              <a:buClr>
                <a:srgbClr val="000000"/>
              </a:buClr>
              <a:buChar char="•"/>
            </a:pPr>
            <a:r>
              <a:rPr lang="da-DK">
                <a:latin typeface="No5"/>
                <a:cs typeface="Arial"/>
              </a:rPr>
              <a:t>Sætte fokus på egen rolle som ung/forældre i overgangen (refleksion og dialog om at stå på egne ben &lt;=&gt; forældrestøtte) </a:t>
            </a:r>
            <a:endParaRPr lang="da-DK"/>
          </a:p>
          <a:p>
            <a:pPr marL="285750" indent="-285750">
              <a:buClr>
                <a:srgbClr val="000000"/>
              </a:buClr>
              <a:buChar char="•"/>
            </a:pPr>
            <a:r>
              <a:rPr lang="da-DK">
                <a:latin typeface="No5"/>
                <a:cs typeface="Arial"/>
              </a:rPr>
              <a:t>Lade unge og deres forældre deltage sammen + fokusere på overgang og de usikkerheder, spørgsmål og refleksioner der opstår</a:t>
            </a:r>
            <a:endParaRPr lang="da-DK" b="1"/>
          </a:p>
          <a:p>
            <a:pPr marL="285750" indent="-285750">
              <a:buClr>
                <a:srgbClr val="000000"/>
              </a:buClr>
              <a:buChar char="•"/>
            </a:pPr>
            <a:endParaRPr lang="da-DK" b="1">
              <a:latin typeface="No5"/>
              <a:cs typeface="Arial"/>
            </a:endParaRPr>
          </a:p>
          <a:p>
            <a:pPr>
              <a:buClr>
                <a:srgbClr val="000000"/>
              </a:buClr>
            </a:pPr>
            <a:r>
              <a:rPr lang="da-DK" b="1">
                <a:latin typeface="No5"/>
                <a:cs typeface="Arial"/>
              </a:rPr>
              <a:t>Målgruppe:</a:t>
            </a:r>
            <a:endParaRPr lang="da-DK" b="1"/>
          </a:p>
          <a:p>
            <a:pPr marL="285750" indent="-285750">
              <a:buChar char="•"/>
            </a:pPr>
            <a:r>
              <a:rPr lang="da-DK">
                <a:latin typeface="No5"/>
                <a:cs typeface="Arial"/>
              </a:rPr>
              <a:t>Afgangselever og deres forældre</a:t>
            </a:r>
          </a:p>
          <a:p>
            <a:pPr marL="285750" indent="-285750">
              <a:buClr>
                <a:srgbClr val="000000"/>
              </a:buClr>
              <a:buChar char="•"/>
            </a:pPr>
            <a:r>
              <a:rPr lang="da-DK">
                <a:latin typeface="No5"/>
                <a:cs typeface="Arial"/>
              </a:rPr>
              <a:t>Samarbejde mellem fagprofessionelle (KUI og LÆS)</a:t>
            </a:r>
          </a:p>
          <a:p>
            <a:pPr>
              <a:buClr>
                <a:srgbClr val="000000"/>
              </a:buClr>
            </a:pPr>
            <a:endParaRPr lang="da-DK"/>
          </a:p>
          <a:p>
            <a:pPr>
              <a:buClr>
                <a:srgbClr val="000000"/>
              </a:buClr>
            </a:pPr>
            <a:endParaRPr lang="da-DK" b="1"/>
          </a:p>
        </p:txBody>
      </p:sp>
      <p:pic>
        <p:nvPicPr>
          <p:cNvPr id="12" name="Billede 11" descr="Et billede, der indeholder tekst, skærmbillede, clipart, tegneserie&#10;&#10;AI-genereret indhold kan være ukorrekt.">
            <a:extLst>
              <a:ext uri="{FF2B5EF4-FFF2-40B4-BE49-F238E27FC236}">
                <a16:creationId xmlns:a16="http://schemas.microsoft.com/office/drawing/2014/main" id="{41A07936-1FB8-B53F-6037-94836CD8A4C9}"/>
              </a:ext>
            </a:extLst>
          </p:cNvPr>
          <p:cNvPicPr>
            <a:picLocks noChangeAspect="1"/>
          </p:cNvPicPr>
          <p:nvPr/>
        </p:nvPicPr>
        <p:blipFill>
          <a:blip r:embed="rId2"/>
          <a:stretch>
            <a:fillRect/>
          </a:stretch>
        </p:blipFill>
        <p:spPr>
          <a:xfrm>
            <a:off x="7779657" y="3835400"/>
            <a:ext cx="4107543" cy="2979057"/>
          </a:xfrm>
          <a:prstGeom prst="rect">
            <a:avLst/>
          </a:prstGeom>
        </p:spPr>
      </p:pic>
    </p:spTree>
    <p:extLst>
      <p:ext uri="{BB962C8B-B14F-4D97-AF65-F5344CB8AC3E}">
        <p14:creationId xmlns:p14="http://schemas.microsoft.com/office/powerpoint/2010/main" val="1797897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0BC88-58A1-009D-C88A-7880FE68672A}"/>
              </a:ext>
            </a:extLst>
          </p:cNvPr>
          <p:cNvSpPr>
            <a:spLocks noGrp="1"/>
          </p:cNvSpPr>
          <p:nvPr>
            <p:ph type="title"/>
          </p:nvPr>
        </p:nvSpPr>
        <p:spPr/>
        <p:txBody>
          <a:bodyPr/>
          <a:lstStyle/>
          <a:p>
            <a:r>
              <a:rPr lang="da-DK">
                <a:latin typeface="No5 Demibold"/>
                <a:cs typeface="Arial"/>
              </a:rPr>
              <a:t>Program for 'Temaaften' </a:t>
            </a:r>
            <a:endParaRPr lang="da-DK"/>
          </a:p>
        </p:txBody>
      </p:sp>
      <p:sp>
        <p:nvSpPr>
          <p:cNvPr id="21" name="Tekstfelt 20">
            <a:extLst>
              <a:ext uri="{FF2B5EF4-FFF2-40B4-BE49-F238E27FC236}">
                <a16:creationId xmlns:a16="http://schemas.microsoft.com/office/drawing/2014/main" id="{40E7C37A-E30C-6069-E229-8B18BCF8F2BF}"/>
              </a:ext>
            </a:extLst>
          </p:cNvPr>
          <p:cNvSpPr txBox="1"/>
          <p:nvPr/>
        </p:nvSpPr>
        <p:spPr>
          <a:xfrm>
            <a:off x="761788" y="1413922"/>
            <a:ext cx="350520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u="sng">
                <a:cs typeface="Arial Bold"/>
              </a:rPr>
              <a:t>Målgruppe:</a:t>
            </a:r>
            <a:endParaRPr lang="da-DK"/>
          </a:p>
          <a:p>
            <a:r>
              <a:rPr lang="da-DK" sz="1600" b="1">
                <a:cs typeface="Arial Bold"/>
              </a:rPr>
              <a:t>9. og 10. klasseelever og forældre</a:t>
            </a:r>
            <a:endParaRPr lang="da-DK"/>
          </a:p>
          <a:p>
            <a:endParaRPr lang="da-DK" sz="1600" b="1">
              <a:cs typeface="Arial Bold"/>
            </a:endParaRPr>
          </a:p>
          <a:p>
            <a:r>
              <a:rPr lang="da-DK" sz="1600" b="1">
                <a:cs typeface="Arial Bold"/>
              </a:rPr>
              <a:t>Deltagere fra projektet:</a:t>
            </a:r>
          </a:p>
          <a:p>
            <a:pPr marL="285750" indent="-285750">
              <a:buFont typeface="Arial"/>
              <a:buChar char="•"/>
            </a:pPr>
            <a:r>
              <a:rPr lang="da-DK" sz="1600" b="1">
                <a:cs typeface="Arial Bold"/>
              </a:rPr>
              <a:t>LÆS grundskole om prøver, LST mv.</a:t>
            </a:r>
          </a:p>
          <a:p>
            <a:pPr marL="285750" indent="-285750">
              <a:buFont typeface="Arial"/>
              <a:buChar char="•"/>
            </a:pPr>
            <a:endParaRPr lang="da-DK" sz="1600" b="1">
              <a:cs typeface="Arial Bold"/>
            </a:endParaRPr>
          </a:p>
          <a:p>
            <a:pPr marL="285750" indent="-285750">
              <a:buFont typeface="Arial"/>
              <a:buChar char="•"/>
            </a:pPr>
            <a:r>
              <a:rPr lang="da-DK" sz="1600" b="1">
                <a:cs typeface="Arial Bold"/>
              </a:rPr>
              <a:t>Uddannelsesvejledere om overgang</a:t>
            </a:r>
          </a:p>
          <a:p>
            <a:pPr marL="285750" indent="-285750">
              <a:buFont typeface="Arial"/>
              <a:buChar char="•"/>
            </a:pPr>
            <a:endParaRPr lang="da-DK" sz="1600" b="1">
              <a:cs typeface="Arial Bold"/>
            </a:endParaRPr>
          </a:p>
          <a:p>
            <a:pPr marL="285750" indent="-285750">
              <a:buFont typeface="Arial"/>
              <a:buChar char="•"/>
            </a:pPr>
            <a:r>
              <a:rPr lang="da-DK" sz="1600" b="1">
                <a:cs typeface="Arial Bold"/>
              </a:rPr>
              <a:t>Ungefortællinger</a:t>
            </a:r>
          </a:p>
          <a:p>
            <a:pPr marL="285750" indent="-285750">
              <a:buFont typeface="Arial"/>
              <a:buChar char="•"/>
            </a:pPr>
            <a:endParaRPr lang="da-DK" sz="1600" b="1">
              <a:cs typeface="Arial Bold"/>
            </a:endParaRPr>
          </a:p>
          <a:p>
            <a:pPr marL="285750" indent="-285750">
              <a:buFont typeface="Arial"/>
              <a:buChar char="•"/>
            </a:pPr>
            <a:r>
              <a:rPr lang="da-DK" sz="1600" b="1">
                <a:cs typeface="Arial Bold"/>
              </a:rPr>
              <a:t>LÆS ungdomsuddannelse om opstart/SPS</a:t>
            </a:r>
          </a:p>
          <a:p>
            <a:endParaRPr lang="da-DK" sz="1600" b="1">
              <a:cs typeface="Arial Bold"/>
            </a:endParaRPr>
          </a:p>
          <a:p>
            <a:r>
              <a:rPr lang="da-DK" sz="1600" b="1">
                <a:cs typeface="Arial Bold"/>
              </a:rPr>
              <a:t>Refleksion og dialog ved borde</a:t>
            </a:r>
          </a:p>
          <a:p>
            <a:endParaRPr lang="da-DK" sz="1600" b="1">
              <a:cs typeface="Arial Bold"/>
            </a:endParaRPr>
          </a:p>
        </p:txBody>
      </p:sp>
      <p:pic>
        <p:nvPicPr>
          <p:cNvPr id="25" name="Billede 24" descr="Et billede, der indeholder tekst, skærmbillede, design, tegneserie&#10;&#10;AI-genereret indhold kan være ukorrekt.">
            <a:extLst>
              <a:ext uri="{FF2B5EF4-FFF2-40B4-BE49-F238E27FC236}">
                <a16:creationId xmlns:a16="http://schemas.microsoft.com/office/drawing/2014/main" id="{1BD88522-5EA4-7570-9FB5-8C2A377864C7}"/>
              </a:ext>
            </a:extLst>
          </p:cNvPr>
          <p:cNvPicPr>
            <a:picLocks noChangeAspect="1"/>
          </p:cNvPicPr>
          <p:nvPr/>
        </p:nvPicPr>
        <p:blipFill>
          <a:blip r:embed="rId2"/>
          <a:stretch>
            <a:fillRect/>
          </a:stretch>
        </p:blipFill>
        <p:spPr>
          <a:xfrm>
            <a:off x="5052833" y="1315349"/>
            <a:ext cx="6715843" cy="4615491"/>
          </a:xfrm>
          <a:prstGeom prst="rect">
            <a:avLst/>
          </a:prstGeom>
        </p:spPr>
      </p:pic>
    </p:spTree>
    <p:extLst>
      <p:ext uri="{BB962C8B-B14F-4D97-AF65-F5344CB8AC3E}">
        <p14:creationId xmlns:p14="http://schemas.microsoft.com/office/powerpoint/2010/main" val="404824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Font/skrifttype, håndbog, design&#10;&#10;AI-genereret indhold kan være ukorrekt.">
            <a:extLst>
              <a:ext uri="{FF2B5EF4-FFF2-40B4-BE49-F238E27FC236}">
                <a16:creationId xmlns:a16="http://schemas.microsoft.com/office/drawing/2014/main" id="{4D30E9A1-DA97-A0B7-8967-6BEC89916845}"/>
              </a:ext>
            </a:extLst>
          </p:cNvPr>
          <p:cNvPicPr>
            <a:picLocks noGrp="1" noChangeAspect="1"/>
          </p:cNvPicPr>
          <p:nvPr>
            <p:ph sz="quarter" idx="12"/>
          </p:nvPr>
        </p:nvPicPr>
        <p:blipFill>
          <a:blip r:embed="rId2"/>
          <a:srcRect t="25432" r="-205" b="37500"/>
          <a:stretch>
            <a:fillRect/>
          </a:stretch>
        </p:blipFill>
        <p:spPr>
          <a:xfrm rot="-960000">
            <a:off x="6843490" y="4114368"/>
            <a:ext cx="5184196" cy="1310743"/>
          </a:xfrm>
          <a:prstGeom prst="rect">
            <a:avLst/>
          </a:prstGeom>
        </p:spPr>
      </p:pic>
      <p:pic>
        <p:nvPicPr>
          <p:cNvPr id="6" name="Billede 5" descr="Et billede, der indeholder Font/skrifttype, tekst, design, håndbog&#10;&#10;AI-genereret indhold kan være ukorrekt.">
            <a:extLst>
              <a:ext uri="{FF2B5EF4-FFF2-40B4-BE49-F238E27FC236}">
                <a16:creationId xmlns:a16="http://schemas.microsoft.com/office/drawing/2014/main" id="{F9034B1F-2449-E8E6-E1FB-A1B021222C4C}"/>
              </a:ext>
            </a:extLst>
          </p:cNvPr>
          <p:cNvPicPr>
            <a:picLocks noChangeAspect="1"/>
          </p:cNvPicPr>
          <p:nvPr/>
        </p:nvPicPr>
        <p:blipFill>
          <a:blip r:embed="rId3"/>
          <a:srcRect l="6708" t="29661" r="5870" b="38159"/>
          <a:stretch>
            <a:fillRect/>
          </a:stretch>
        </p:blipFill>
        <p:spPr>
          <a:xfrm rot="1080000">
            <a:off x="253604" y="4401287"/>
            <a:ext cx="4781369" cy="1279655"/>
          </a:xfrm>
          <a:prstGeom prst="rect">
            <a:avLst/>
          </a:prstGeom>
        </p:spPr>
      </p:pic>
      <p:pic>
        <p:nvPicPr>
          <p:cNvPr id="7" name="Billede 6" descr="Et billede, der indeholder Font/skrifttype, tekst, håndbog, design&#10;&#10;AI-genereret indhold kan være ukorrekt.">
            <a:extLst>
              <a:ext uri="{FF2B5EF4-FFF2-40B4-BE49-F238E27FC236}">
                <a16:creationId xmlns:a16="http://schemas.microsoft.com/office/drawing/2014/main" id="{C2744A3B-A904-79C5-4734-2E3A0A62EA4F}"/>
              </a:ext>
            </a:extLst>
          </p:cNvPr>
          <p:cNvPicPr>
            <a:picLocks noChangeAspect="1"/>
          </p:cNvPicPr>
          <p:nvPr/>
        </p:nvPicPr>
        <p:blipFill>
          <a:blip r:embed="rId4"/>
          <a:srcRect l="3299" t="28681" r="94" b="40896"/>
          <a:stretch>
            <a:fillRect/>
          </a:stretch>
        </p:blipFill>
        <p:spPr>
          <a:xfrm rot="1080000">
            <a:off x="6811877" y="1298480"/>
            <a:ext cx="5030276" cy="1149920"/>
          </a:xfrm>
          <a:prstGeom prst="rect">
            <a:avLst/>
          </a:prstGeom>
        </p:spPr>
      </p:pic>
      <p:pic>
        <p:nvPicPr>
          <p:cNvPr id="9" name="Billede 8" descr="Et billede, der indeholder tekst, skærmbillede, clipart, tegneserie&#10;&#10;AI-genereret indhold kan være ukorrekt.">
            <a:extLst>
              <a:ext uri="{FF2B5EF4-FFF2-40B4-BE49-F238E27FC236}">
                <a16:creationId xmlns:a16="http://schemas.microsoft.com/office/drawing/2014/main" id="{911E7F46-6E8E-A83B-773A-3ED47D5DB949}"/>
              </a:ext>
            </a:extLst>
          </p:cNvPr>
          <p:cNvPicPr>
            <a:picLocks noChangeAspect="1"/>
          </p:cNvPicPr>
          <p:nvPr/>
        </p:nvPicPr>
        <p:blipFill>
          <a:blip r:embed="rId5"/>
          <a:stretch>
            <a:fillRect/>
          </a:stretch>
        </p:blipFill>
        <p:spPr>
          <a:xfrm>
            <a:off x="168729" y="696686"/>
            <a:ext cx="4343400" cy="3124200"/>
          </a:xfrm>
          <a:prstGeom prst="rect">
            <a:avLst/>
          </a:prstGeom>
        </p:spPr>
      </p:pic>
      <p:pic>
        <p:nvPicPr>
          <p:cNvPr id="10" name="Billede 9" descr="Et billede, der indeholder tekst, Font/skrifttype, design, håndbog&#10;&#10;AI-genereret indhold kan være ukorrekt.">
            <a:extLst>
              <a:ext uri="{FF2B5EF4-FFF2-40B4-BE49-F238E27FC236}">
                <a16:creationId xmlns:a16="http://schemas.microsoft.com/office/drawing/2014/main" id="{CD844EF0-9672-9E6C-F07F-9F6C2472BA03}"/>
              </a:ext>
            </a:extLst>
          </p:cNvPr>
          <p:cNvPicPr>
            <a:picLocks noChangeAspect="1"/>
          </p:cNvPicPr>
          <p:nvPr/>
        </p:nvPicPr>
        <p:blipFill>
          <a:blip r:embed="rId6"/>
          <a:srcRect l="10933" t="22707" r="9990" b="34247"/>
          <a:stretch>
            <a:fillRect/>
          </a:stretch>
        </p:blipFill>
        <p:spPr>
          <a:xfrm>
            <a:off x="4034518" y="2782645"/>
            <a:ext cx="4831501" cy="1825793"/>
          </a:xfrm>
          <a:prstGeom prst="rect">
            <a:avLst/>
          </a:prstGeom>
        </p:spPr>
      </p:pic>
    </p:spTree>
    <p:extLst>
      <p:ext uri="{BB962C8B-B14F-4D97-AF65-F5344CB8AC3E}">
        <p14:creationId xmlns:p14="http://schemas.microsoft.com/office/powerpoint/2010/main" val="1284824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1240244-801E-1917-6FA7-AC5B3918BC06}"/>
              </a:ext>
            </a:extLst>
          </p:cNvPr>
          <p:cNvSpPr>
            <a:spLocks noGrp="1"/>
          </p:cNvSpPr>
          <p:nvPr>
            <p:ph type="body" sz="quarter" idx="11"/>
          </p:nvPr>
        </p:nvSpPr>
        <p:spPr>
          <a:xfrm>
            <a:off x="667250" y="640432"/>
            <a:ext cx="4762677" cy="3122084"/>
          </a:xfrm>
        </p:spPr>
        <p:txBody>
          <a:bodyPr lIns="0" tIns="0" rIns="0" bIns="0" anchor="t"/>
          <a:lstStyle/>
          <a:p>
            <a:endParaRPr lang="da-DK" b="1">
              <a:latin typeface="Arial"/>
              <a:cs typeface="Arial"/>
            </a:endParaRPr>
          </a:p>
          <a:p>
            <a:r>
              <a:rPr lang="da-DK" b="1">
                <a:latin typeface="Arial"/>
                <a:cs typeface="Arial"/>
              </a:rPr>
              <a:t>Viden og faglighed</a:t>
            </a:r>
            <a:endParaRPr lang="da-DK">
              <a:latin typeface="Arial"/>
              <a:cs typeface="Arial"/>
            </a:endParaRPr>
          </a:p>
          <a:p>
            <a:pPr marL="285750" indent="-285750">
              <a:buClr>
                <a:srgbClr val="000000"/>
              </a:buClr>
              <a:buFont typeface="Arial"/>
              <a:buChar char="•"/>
            </a:pPr>
            <a:r>
              <a:rPr lang="da-DK">
                <a:latin typeface="Arial"/>
                <a:cs typeface="Arial"/>
              </a:rPr>
              <a:t>Samarbejde: Koordinering af fagligheder/input</a:t>
            </a:r>
            <a:endParaRPr lang="da-DK">
              <a:latin typeface="Arial"/>
            </a:endParaRPr>
          </a:p>
          <a:p>
            <a:pPr marL="285750" indent="-285750">
              <a:buClr>
                <a:srgbClr val="000000"/>
              </a:buClr>
              <a:buFont typeface="Arial"/>
              <a:buChar char="•"/>
            </a:pPr>
            <a:r>
              <a:rPr lang="da-DK">
                <a:latin typeface="Arial"/>
                <a:cs typeface="Arial"/>
              </a:rPr>
              <a:t>Læsevejledere om eksamen og rettigheder</a:t>
            </a:r>
          </a:p>
          <a:p>
            <a:pPr marL="285750" indent="-285750">
              <a:buClr>
                <a:srgbClr val="000000"/>
              </a:buClr>
              <a:buFont typeface="Arial"/>
              <a:buChar char="•"/>
            </a:pPr>
            <a:r>
              <a:rPr lang="da-DK">
                <a:latin typeface="Arial"/>
                <a:cs typeface="Arial"/>
              </a:rPr>
              <a:t>Uddannelsesvejledere om udd.muligheder, ansøgning og overgang. Fokus på mestring af overgang (Dit Landskab)</a:t>
            </a:r>
          </a:p>
          <a:p>
            <a:pPr marL="285750" indent="-285750">
              <a:buClr>
                <a:srgbClr val="000000"/>
              </a:buClr>
              <a:buFont typeface="Arial"/>
              <a:buChar char="•"/>
            </a:pPr>
            <a:r>
              <a:rPr lang="da-DK">
                <a:latin typeface="Arial"/>
              </a:rPr>
              <a:t>SPS-vejledere om opstart og støttemuligheder</a:t>
            </a:r>
          </a:p>
          <a:p>
            <a:pPr marL="285750" indent="-285750">
              <a:buClr>
                <a:srgbClr val="000000"/>
              </a:buClr>
              <a:buFont typeface="Arial"/>
              <a:buChar char="•"/>
            </a:pPr>
            <a:r>
              <a:rPr lang="da-DK">
                <a:latin typeface="Arial"/>
              </a:rPr>
              <a:t>Unge med egne vigtige oplevelser (identifikation)</a:t>
            </a:r>
          </a:p>
          <a:p>
            <a:r>
              <a:rPr lang="da-DK" b="1">
                <a:latin typeface="Arial"/>
              </a:rPr>
              <a:t>Afprøvning/justering</a:t>
            </a:r>
            <a:endParaRPr lang="da-DK">
              <a:latin typeface="Arial"/>
            </a:endParaRPr>
          </a:p>
          <a:p>
            <a:pPr marL="285750" indent="-285750">
              <a:buClr>
                <a:srgbClr val="000000"/>
              </a:buClr>
              <a:buFont typeface="Arial"/>
              <a:buChar char="•"/>
            </a:pPr>
            <a:r>
              <a:rPr lang="da-DK">
                <a:latin typeface="Arial"/>
                <a:cs typeface="Arial"/>
              </a:rPr>
              <a:t>Afprøve formatet igen med større fokus på evaluering </a:t>
            </a:r>
            <a:endParaRPr lang="da-DK">
              <a:latin typeface="Arial"/>
            </a:endParaRPr>
          </a:p>
          <a:p>
            <a:pPr marL="285750" indent="-285750">
              <a:buClr>
                <a:srgbClr val="000000"/>
              </a:buClr>
              <a:buFont typeface="Arial"/>
              <a:buChar char="•"/>
            </a:pPr>
            <a:r>
              <a:rPr lang="da-DK">
                <a:latin typeface="Arial"/>
                <a:cs typeface="Arial"/>
              </a:rPr>
              <a:t>Tegn på 'effekt' </a:t>
            </a:r>
            <a:endParaRPr lang="da-DK">
              <a:latin typeface="Arial"/>
            </a:endParaRPr>
          </a:p>
          <a:p>
            <a:pPr marL="285750" indent="-285750">
              <a:buClr>
                <a:srgbClr val="000000"/>
              </a:buClr>
              <a:buFont typeface="Arial"/>
              <a:buChar char="•"/>
            </a:pPr>
            <a:endParaRPr lang="da-DK">
              <a:latin typeface="Arial"/>
            </a:endParaRPr>
          </a:p>
          <a:p>
            <a:endParaRPr lang="da-DK"/>
          </a:p>
        </p:txBody>
      </p:sp>
      <p:pic>
        <p:nvPicPr>
          <p:cNvPr id="5" name="Pladsholder til indhold 4" descr="Et billede, der indeholder tekst, Font/skrifttype, skærmbillede, logo&#10;&#10;AI-genereret indhold kan være ukorrekt.">
            <a:extLst>
              <a:ext uri="{FF2B5EF4-FFF2-40B4-BE49-F238E27FC236}">
                <a16:creationId xmlns:a16="http://schemas.microsoft.com/office/drawing/2014/main" id="{2E00A08D-CBDD-A34F-7C65-12AB90336D7D}"/>
              </a:ext>
            </a:extLst>
          </p:cNvPr>
          <p:cNvPicPr>
            <a:picLocks noGrp="1" noChangeAspect="1"/>
          </p:cNvPicPr>
          <p:nvPr>
            <p:ph sz="quarter" idx="12"/>
          </p:nvPr>
        </p:nvPicPr>
        <p:blipFill>
          <a:blip r:embed="rId2"/>
          <a:stretch>
            <a:fillRect/>
          </a:stretch>
        </p:blipFill>
        <p:spPr>
          <a:xfrm>
            <a:off x="6545408" y="2468033"/>
            <a:ext cx="4419635" cy="3120000"/>
          </a:xfrm>
          <a:prstGeom prst="rect">
            <a:avLst/>
          </a:prstGeom>
        </p:spPr>
      </p:pic>
    </p:spTree>
    <p:extLst>
      <p:ext uri="{BB962C8B-B14F-4D97-AF65-F5344CB8AC3E}">
        <p14:creationId xmlns:p14="http://schemas.microsoft.com/office/powerpoint/2010/main" val="1811849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27DEF-B8F9-7A02-5BD9-ACAF48DF5F31}"/>
              </a:ext>
            </a:extLst>
          </p:cNvPr>
          <p:cNvSpPr>
            <a:spLocks noGrp="1"/>
          </p:cNvSpPr>
          <p:nvPr>
            <p:ph type="title"/>
          </p:nvPr>
        </p:nvSpPr>
        <p:spPr/>
        <p:txBody>
          <a:bodyPr/>
          <a:lstStyle/>
          <a:p>
            <a:r>
              <a:rPr lang="da-DK">
                <a:solidFill>
                  <a:sysClr val="windowText" lastClr="000000"/>
                </a:solidFill>
                <a:latin typeface="No5"/>
                <a:cs typeface="Arial"/>
              </a:rPr>
              <a:t>11. Forældremøde (</a:t>
            </a:r>
            <a:r>
              <a:rPr lang="da-DK" err="1">
                <a:solidFill>
                  <a:sysClr val="windowText" lastClr="000000"/>
                </a:solidFill>
                <a:latin typeface="No5"/>
                <a:cs typeface="Arial"/>
              </a:rPr>
              <a:t>Upcoming</a:t>
            </a:r>
            <a:r>
              <a:rPr lang="da-DK">
                <a:solidFill>
                  <a:sysClr val="windowText" lastClr="000000"/>
                </a:solidFill>
                <a:latin typeface="No5"/>
                <a:cs typeface="Arial"/>
              </a:rPr>
              <a:t>) v/ </a:t>
            </a:r>
            <a:r>
              <a:rPr lang="da-DK" b="0">
                <a:solidFill>
                  <a:sysClr val="windowText" lastClr="000000"/>
                </a:solidFill>
                <a:latin typeface="No5"/>
                <a:cs typeface="Arial"/>
              </a:rPr>
              <a:t>Susanne</a:t>
            </a:r>
            <a:br>
              <a:rPr lang="da-DK" b="0">
                <a:latin typeface="No5" pitchFamily="50" charset="0"/>
              </a:rPr>
            </a:br>
            <a:endParaRPr lang="da-DK"/>
          </a:p>
        </p:txBody>
      </p:sp>
      <p:sp>
        <p:nvSpPr>
          <p:cNvPr id="3" name="Pladsholder til tekst 2">
            <a:extLst>
              <a:ext uri="{FF2B5EF4-FFF2-40B4-BE49-F238E27FC236}">
                <a16:creationId xmlns:a16="http://schemas.microsoft.com/office/drawing/2014/main" id="{DF628744-0F62-1445-6B49-C79615278D39}"/>
              </a:ext>
            </a:extLst>
          </p:cNvPr>
          <p:cNvSpPr>
            <a:spLocks noGrp="1"/>
          </p:cNvSpPr>
          <p:nvPr>
            <p:ph type="body" sz="quarter" idx="11"/>
          </p:nvPr>
        </p:nvSpPr>
        <p:spPr>
          <a:xfrm>
            <a:off x="1027216" y="1991548"/>
            <a:ext cx="4762677" cy="3122084"/>
          </a:xfrm>
        </p:spPr>
        <p:txBody>
          <a:bodyPr lIns="0" tIns="0" rIns="0" bIns="0" anchor="t"/>
          <a:lstStyle/>
          <a:p>
            <a:r>
              <a:rPr lang="da-DK"/>
              <a:t>Værdi: </a:t>
            </a:r>
          </a:p>
          <a:p>
            <a:pPr marL="285750" indent="-285750">
              <a:buFont typeface="Calibri" panose="020B0604020202020204" pitchFamily="34" charset="0"/>
              <a:buChar char="-"/>
            </a:pPr>
            <a:r>
              <a:rPr lang="da-DK">
                <a:solidFill>
                  <a:schemeClr val="tx1">
                    <a:hueOff val="0"/>
                    <a:satOff val="0"/>
                    <a:lumOff val="0"/>
                    <a:alphaOff val="0"/>
                  </a:schemeClr>
                </a:solidFill>
                <a:latin typeface="No5"/>
                <a:cs typeface="Arial"/>
              </a:rPr>
              <a:t>Forældre får viden, indsigt og kompetencer og kan dermed blive/være en ressource for den unge</a:t>
            </a:r>
          </a:p>
          <a:p>
            <a:pPr marL="285750" indent="-285750">
              <a:buFont typeface="Calibri" panose="020B0604020202020204" pitchFamily="34" charset="0"/>
              <a:buChar char="-"/>
            </a:pPr>
            <a:r>
              <a:rPr lang="da-DK">
                <a:solidFill>
                  <a:schemeClr val="tx1">
                    <a:hueOff val="0"/>
                    <a:satOff val="0"/>
                    <a:lumOff val="0"/>
                    <a:alphaOff val="0"/>
                  </a:schemeClr>
                </a:solidFill>
                <a:latin typeface="No5"/>
                <a:cs typeface="Arial"/>
              </a:rPr>
              <a:t>Give forældrene indblik i deres rolle, og hvordan de kan blive/være en ressource for den unge </a:t>
            </a:r>
            <a:endParaRPr lang="da-DK">
              <a:solidFill>
                <a:schemeClr val="tx1">
                  <a:hueOff val="0"/>
                  <a:satOff val="0"/>
                  <a:lumOff val="0"/>
                  <a:alphaOff val="0"/>
                </a:schemeClr>
              </a:solidFill>
              <a:latin typeface="No5"/>
            </a:endParaRPr>
          </a:p>
          <a:p>
            <a:pPr marL="285750" indent="-285750">
              <a:buClr>
                <a:srgbClr val="000000"/>
              </a:buClr>
              <a:buFont typeface="Calibri" panose="020B0604020202020204" pitchFamily="34" charset="0"/>
              <a:buChar char="-"/>
            </a:pPr>
            <a:r>
              <a:rPr lang="da-DK">
                <a:solidFill>
                  <a:schemeClr val="tx1">
                    <a:hueOff val="0"/>
                    <a:satOff val="0"/>
                    <a:lumOff val="0"/>
                    <a:alphaOff val="0"/>
                  </a:schemeClr>
                </a:solidFill>
                <a:latin typeface="No5"/>
                <a:cs typeface="Arial"/>
              </a:rPr>
              <a:t>Skabe et netværk blandt årgangens forældre med plads til fælles dialog og refleksion</a:t>
            </a:r>
            <a:endParaRPr lang="da-DK">
              <a:solidFill>
                <a:schemeClr val="tx1">
                  <a:hueOff val="0"/>
                  <a:satOff val="0"/>
                  <a:lumOff val="0"/>
                  <a:alphaOff val="0"/>
                </a:schemeClr>
              </a:solidFill>
              <a:latin typeface="No5"/>
            </a:endParaRPr>
          </a:p>
          <a:p>
            <a:pPr algn="ctr">
              <a:spcBef>
                <a:spcPct val="0"/>
              </a:spcBef>
              <a:spcAft>
                <a:spcPct val="35000"/>
              </a:spcAft>
            </a:pPr>
            <a:endParaRPr lang="da-DK" sz="2000" b="1">
              <a:latin typeface="Arial"/>
            </a:endParaRPr>
          </a:p>
          <a:p>
            <a:pPr algn="ctr">
              <a:spcBef>
                <a:spcPct val="0"/>
              </a:spcBef>
              <a:spcAft>
                <a:spcPct val="35000"/>
              </a:spcAft>
            </a:pPr>
            <a:endParaRPr lang="da-DK" sz="2000">
              <a:latin typeface="Arial"/>
            </a:endParaRPr>
          </a:p>
          <a:p>
            <a:pPr algn="ctr">
              <a:spcBef>
                <a:spcPct val="0"/>
              </a:spcBef>
              <a:spcAft>
                <a:spcPct val="35000"/>
              </a:spcAft>
            </a:pPr>
            <a:endParaRPr lang="da-DK" sz="2000">
              <a:latin typeface="Arial"/>
            </a:endParaRPr>
          </a:p>
        </p:txBody>
      </p:sp>
      <p:sp>
        <p:nvSpPr>
          <p:cNvPr id="4" name="Pladsholder til indhold 3">
            <a:extLst>
              <a:ext uri="{FF2B5EF4-FFF2-40B4-BE49-F238E27FC236}">
                <a16:creationId xmlns:a16="http://schemas.microsoft.com/office/drawing/2014/main" id="{26A8A087-9204-6E12-F3EF-38C11AC4B389}"/>
              </a:ext>
            </a:extLst>
          </p:cNvPr>
          <p:cNvSpPr>
            <a:spLocks noGrp="1"/>
          </p:cNvSpPr>
          <p:nvPr>
            <p:ph sz="quarter" idx="12"/>
          </p:nvPr>
        </p:nvSpPr>
        <p:spPr>
          <a:xfrm>
            <a:off x="6289220" y="1988255"/>
            <a:ext cx="4762677" cy="3120000"/>
          </a:xfrm>
        </p:spPr>
        <p:txBody>
          <a:bodyPr lIns="91440" tIns="45720" rIns="91440" bIns="45720" anchor="t"/>
          <a:lstStyle/>
          <a:p>
            <a:r>
              <a:rPr lang="da-DK">
                <a:latin typeface="No5"/>
                <a:cs typeface="Arial"/>
              </a:rPr>
              <a:t>Målgruppe: </a:t>
            </a:r>
            <a:endParaRPr lang="da-DK"/>
          </a:p>
        </p:txBody>
      </p:sp>
    </p:spTree>
    <p:extLst>
      <p:ext uri="{BB962C8B-B14F-4D97-AF65-F5344CB8AC3E}">
        <p14:creationId xmlns:p14="http://schemas.microsoft.com/office/powerpoint/2010/main" val="1652351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C63018B8-3857-4589-BC90-5B32AB42F118}"/>
              </a:ext>
            </a:extLst>
          </p:cNvPr>
          <p:cNvSpPr txBox="1"/>
          <p:nvPr/>
        </p:nvSpPr>
        <p:spPr>
          <a:xfrm>
            <a:off x="1218389" y="393701"/>
            <a:ext cx="9755221" cy="29238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a-DK" altLang="da-DK" sz="4000">
                <a:solidFill>
                  <a:prstClr val="black"/>
                </a:solidFill>
                <a:latin typeface="Calibri" panose="020F0502020204030204" pitchFamily="34" charset="0"/>
                <a:cs typeface="Calibri" panose="020F0502020204030204" pitchFamily="34" charset="0"/>
              </a:rPr>
              <a:t>Velkommen </a:t>
            </a:r>
            <a:r>
              <a:rPr kumimoji="0" lang="da-DK" altLang="da-DK"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til forældremøde den 28.1.2026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eaLnBrk="0" fontAlgn="ctr" hangingPunct="0">
              <a:spcBef>
                <a:spcPct val="0"/>
              </a:spcBef>
              <a:spcAft>
                <a:spcPct val="0"/>
              </a:spcAft>
              <a:buFontTx/>
              <a:buAutoNum type="arabicPeriod" startAt="4"/>
              <a:defRPr/>
            </a:pPr>
            <a:endParaRPr lang="da-DK" altLang="da-DK">
              <a:solidFill>
                <a:prstClr val="black"/>
              </a:solidFill>
              <a:latin typeface="Calibri" panose="020F0502020204030204" pitchFamily="34" charset="0"/>
              <a:cs typeface="Calibri" panose="020F0502020204030204" pitchFamily="34" charset="0"/>
            </a:endParaRPr>
          </a:p>
          <a:p>
            <a:pPr marL="0" marR="0" lvl="0" indent="0" algn="l" defTabSz="914400" rtl="0" eaLnBrk="0" fontAlgn="ctr" latinLnBrk="0" hangingPunct="0">
              <a:lnSpc>
                <a:spcPct val="100000"/>
              </a:lnSpc>
              <a:spcBef>
                <a:spcPct val="0"/>
              </a:spcBef>
              <a:spcAft>
                <a:spcPct val="0"/>
              </a:spcAft>
              <a:buClrTx/>
              <a:buSzTx/>
              <a:buFontTx/>
              <a:buAutoNum type="arabicPeriod" startAt="4"/>
              <a:tabLst/>
              <a:defRPr/>
            </a:pPr>
            <a:endPar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ctr" latinLnBrk="0" hangingPunct="0">
              <a:lnSpc>
                <a:spcPct val="100000"/>
              </a:lnSpc>
              <a:spcBef>
                <a:spcPct val="0"/>
              </a:spcBef>
              <a:spcAft>
                <a:spcPct val="0"/>
              </a:spcAft>
              <a:buClrTx/>
              <a:buSzTx/>
              <a:tabLst/>
              <a:defRPr/>
            </a:pPr>
            <a:endPar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ctr" latinLnBrk="0" hangingPunct="0">
              <a:lnSpc>
                <a:spcPct val="100000"/>
              </a:lnSpc>
              <a:spcBef>
                <a:spcPct val="0"/>
              </a:spcBef>
              <a:spcAft>
                <a:spcPct val="0"/>
              </a:spcAft>
              <a:buClrTx/>
              <a:buSzTx/>
              <a:tabLst/>
              <a:defRPr/>
            </a:pPr>
            <a:r>
              <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0" fontAlgn="ctr" latinLnBrk="0" hangingPunct="0">
              <a:lnSpc>
                <a:spcPct val="100000"/>
              </a:lnSpc>
              <a:spcBef>
                <a:spcPct val="0"/>
              </a:spcBef>
              <a:spcAft>
                <a:spcPct val="0"/>
              </a:spcAft>
              <a:buClrTx/>
              <a:buSzTx/>
              <a:buFontTx/>
              <a:buAutoNum type="arabicPeriod" startAt="6"/>
              <a:tabLst/>
              <a:defRPr/>
            </a:pPr>
            <a:endPar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ctr" latinLnBrk="0" hangingPunct="0">
              <a:lnSpc>
                <a:spcPct val="100000"/>
              </a:lnSpc>
              <a:spcBef>
                <a:spcPct val="0"/>
              </a:spcBef>
              <a:spcAft>
                <a:spcPct val="0"/>
              </a:spcAft>
              <a:buClrTx/>
              <a:buSzTx/>
              <a:buFontTx/>
              <a:buAutoNum type="arabicPeriod" startAt="6"/>
              <a:tabLst/>
              <a:defRPr/>
            </a:pPr>
            <a:endPar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3" name="Tekstfelt 2">
            <a:extLst>
              <a:ext uri="{FF2B5EF4-FFF2-40B4-BE49-F238E27FC236}">
                <a16:creationId xmlns:a16="http://schemas.microsoft.com/office/drawing/2014/main" id="{DB9AD36C-9F84-2BCD-F668-BA6B0F16C2DC}"/>
              </a:ext>
            </a:extLst>
          </p:cNvPr>
          <p:cNvSpPr txBox="1"/>
          <p:nvPr/>
        </p:nvSpPr>
        <p:spPr>
          <a:xfrm>
            <a:off x="1248868" y="1278265"/>
            <a:ext cx="5821680" cy="4524315"/>
          </a:xfrm>
          <a:prstGeom prst="rect">
            <a:avLst/>
          </a:prstGeom>
          <a:noFill/>
        </p:spPr>
        <p:txBody>
          <a:bodyPr wrap="square" lIns="91440" tIns="45720" rIns="91440" bIns="45720" anchor="t">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Dagsorden</a:t>
            </a:r>
          </a:p>
          <a:p>
            <a:pPr marL="0" marR="0" lvl="0" indent="0" defTabSz="914400" rtl="0" eaLnBrk="0" fontAlgn="ctr" latinLnBrk="0" hangingPunct="0">
              <a:lnSpc>
                <a:spcPct val="100000"/>
              </a:lnSpc>
              <a:spcBef>
                <a:spcPct val="0"/>
              </a:spcBef>
              <a:spcAft>
                <a:spcPct val="0"/>
              </a:spcAft>
              <a:buClrTx/>
              <a:buSzTx/>
              <a:buFontTx/>
              <a:buAutoNum type="arabicPeriod"/>
              <a:tabLst/>
              <a:defRPr/>
            </a:pPr>
            <a:r>
              <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Projektet Styrkede overgange for unge med ordblindhed - fordomme</a:t>
            </a:r>
          </a:p>
          <a:p>
            <a:pPr marL="0" marR="0" lvl="0" indent="0" defTabSz="914400" rtl="0" eaLnBrk="0" fontAlgn="ctr" latinLnBrk="0" hangingPunct="0">
              <a:lnSpc>
                <a:spcPct val="100000"/>
              </a:lnSpc>
              <a:spcBef>
                <a:spcPct val="0"/>
              </a:spcBef>
              <a:spcAft>
                <a:spcPct val="0"/>
              </a:spcAft>
              <a:buClrTx/>
              <a:buSzTx/>
              <a:tabLst/>
              <a:defRPr/>
            </a:pPr>
            <a:r>
              <a:rPr kumimoji="0" lang="da-DK" altLang="da-DK" sz="1600" b="0" i="0" u="none" strike="noStrike" kern="1200" cap="none" spc="0" normalizeH="0" baseline="0" noProof="0">
                <a:ln>
                  <a:noFill/>
                </a:ln>
                <a:solidFill>
                  <a:prstClr val="black"/>
                </a:solidFill>
                <a:effectLst/>
                <a:uLnTx/>
                <a:uFillTx/>
                <a:latin typeface="Calibri"/>
                <a:ea typeface="Calibri"/>
                <a:cs typeface="Calibri"/>
              </a:rPr>
              <a:t> </a:t>
            </a:r>
            <a:endParaRPr lang="da-DK" altLang="da-DK" sz="1600" b="0" i="0" u="none" strike="noStrike" kern="1200" cap="none" spc="0" normalizeH="0" baseline="0" noProof="0">
              <a:ln>
                <a:noFill/>
              </a:ln>
              <a:solidFill>
                <a:prstClr val="black"/>
              </a:solidFill>
              <a:effectLst/>
              <a:uLnTx/>
              <a:uFillTx/>
              <a:latin typeface="Calibri"/>
              <a:ea typeface="Calibri"/>
              <a:cs typeface="Calibri"/>
            </a:endParaRPr>
          </a:p>
          <a:p>
            <a:pPr marL="0" marR="0" lvl="0" indent="0" defTabSz="914400" rtl="0" eaLnBrk="0" fontAlgn="ctr" latinLnBrk="0" hangingPunct="0">
              <a:lnSpc>
                <a:spcPct val="100000"/>
              </a:lnSpc>
              <a:spcBef>
                <a:spcPct val="0"/>
              </a:spcBef>
              <a:spcAft>
                <a:spcPct val="0"/>
              </a:spcAft>
              <a:buClrTx/>
              <a:buSzTx/>
              <a:buFontTx/>
              <a:buAutoNum type="arabicPeriod" startAt="2"/>
              <a:tabLst/>
              <a:defRPr/>
            </a:pPr>
            <a:r>
              <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Kompensering - hvem har ansvaret? </a:t>
            </a:r>
          </a:p>
          <a:p>
            <a:pPr marL="0" marR="0" lvl="0" indent="0" defTabSz="914400" rtl="0" eaLnBrk="0" fontAlgn="ctr" latinLnBrk="0" hangingPunct="0">
              <a:lnSpc>
                <a:spcPct val="100000"/>
              </a:lnSpc>
              <a:spcBef>
                <a:spcPct val="0"/>
              </a:spcBef>
              <a:spcAft>
                <a:spcPct val="0"/>
              </a:spcAft>
              <a:buClrTx/>
              <a:buSzTx/>
              <a:tabLst/>
              <a:defRPr/>
            </a:pPr>
            <a:endParaRPr lang="da-DK" altLang="da-DK" sz="1600">
              <a:solidFill>
                <a:prstClr val="black"/>
              </a:solidFill>
              <a:latin typeface="Calibri" panose="020F0502020204030204" pitchFamily="34" charset="0"/>
              <a:cs typeface="Calibri" panose="020F0502020204030204" pitchFamily="34" charset="0"/>
            </a:endParaRPr>
          </a:p>
          <a:p>
            <a:pPr eaLnBrk="0" fontAlgn="ctr" hangingPunct="0">
              <a:spcBef>
                <a:spcPct val="0"/>
              </a:spcBef>
              <a:spcAft>
                <a:spcPct val="0"/>
              </a:spcAft>
              <a:buFontTx/>
              <a:buAutoNum type="arabicPeriod" startAt="2"/>
              <a:defRPr/>
            </a:pPr>
            <a:r>
              <a:rPr kumimoji="0" lang="da-DK" altLang="da-DK" sz="1600" b="0" i="0" u="none" strike="noStrike" kern="1200" cap="none" spc="0" normalizeH="0" baseline="0" noProof="0">
                <a:ln>
                  <a:noFill/>
                </a:ln>
                <a:solidFill>
                  <a:prstClr val="black"/>
                </a:solidFill>
                <a:effectLst/>
                <a:uLnTx/>
                <a:uFillTx/>
                <a:latin typeface="Calibri"/>
                <a:ea typeface="Calibri"/>
                <a:cs typeface="Calibri"/>
              </a:rPr>
              <a:t>Afslutningen af 9. klasse</a:t>
            </a:r>
            <a:r>
              <a:rPr lang="da-DK" altLang="da-DK" sz="1600">
                <a:solidFill>
                  <a:prstClr val="black"/>
                </a:solidFill>
                <a:latin typeface="Calibri"/>
                <a:ea typeface="Calibri"/>
                <a:cs typeface="Calibri"/>
              </a:rPr>
              <a:t> - oplæg ved skolens læsevejleder</a:t>
            </a:r>
            <a:endParaRPr lang="da-DK" altLang="da-DK" sz="16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endParaRPr>
          </a:p>
          <a:p>
            <a:pPr marL="0" marR="0" lvl="0" indent="0" defTabSz="914400" rtl="0" eaLnBrk="0" fontAlgn="ctr" latinLnBrk="0" hangingPunct="0">
              <a:lnSpc>
                <a:spcPct val="100000"/>
              </a:lnSpc>
              <a:spcBef>
                <a:spcPct val="0"/>
              </a:spcBef>
              <a:spcAft>
                <a:spcPct val="0"/>
              </a:spcAft>
              <a:buClrTx/>
              <a:buSzTx/>
              <a:tabLst/>
              <a:defRPr/>
            </a:pPr>
            <a:endPar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defTabSz="914400" rtl="0" eaLnBrk="0" fontAlgn="ctr" latinLnBrk="0" hangingPunct="0">
              <a:lnSpc>
                <a:spcPct val="100000"/>
              </a:lnSpc>
              <a:spcBef>
                <a:spcPct val="0"/>
              </a:spcBef>
              <a:spcAft>
                <a:spcPct val="0"/>
              </a:spcAft>
              <a:buClrTx/>
              <a:buSzTx/>
              <a:buFontTx/>
              <a:buAutoNum type="arabicPeriod" startAt="3"/>
              <a:tabLst/>
              <a:defRPr/>
            </a:pPr>
            <a:r>
              <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Optagelse.dk </a:t>
            </a:r>
          </a:p>
          <a:p>
            <a:pPr marL="0" marR="0" lvl="0" indent="0" defTabSz="914400" rtl="0" eaLnBrk="0" fontAlgn="ctr" latinLnBrk="0" hangingPunct="0">
              <a:lnSpc>
                <a:spcPct val="100000"/>
              </a:lnSpc>
              <a:spcBef>
                <a:spcPct val="0"/>
              </a:spcBef>
              <a:spcAft>
                <a:spcPct val="0"/>
              </a:spcAft>
              <a:buClrTx/>
              <a:buSzTx/>
              <a:tabLst/>
              <a:defRPr/>
            </a:pPr>
            <a:endParaRPr kumimoji="0" lang="da-DK" altLang="da-DK"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defTabSz="914400" rtl="0" eaLnBrk="0" fontAlgn="ctr" latinLnBrk="0" hangingPunct="0">
              <a:lnSpc>
                <a:spcPct val="100000"/>
              </a:lnSpc>
              <a:spcBef>
                <a:spcPct val="0"/>
              </a:spcBef>
              <a:spcAft>
                <a:spcPct val="0"/>
              </a:spcAft>
              <a:buClrTx/>
              <a:buSzTx/>
              <a:buFontTx/>
              <a:buAutoNum type="arabicPeriod" startAt="4"/>
              <a:tabLst/>
              <a:defRPr/>
            </a:pPr>
            <a:r>
              <a:rPr lang="da-DK" altLang="da-DK" sz="1600">
                <a:solidFill>
                  <a:prstClr val="black"/>
                </a:solidFill>
                <a:latin typeface="Calibri" panose="020F0502020204030204" pitchFamily="34" charset="0"/>
                <a:cs typeface="Calibri" panose="020F0502020204030204" pitchFamily="34" charset="0"/>
              </a:rPr>
              <a:t>Fra grundskole til nu uddannelsesinstitution – hvad vil jeg bruge mine studiestøttetimer på?</a:t>
            </a:r>
          </a:p>
          <a:p>
            <a:pPr marL="0" marR="0" lvl="0" indent="0" defTabSz="914400" rtl="0" eaLnBrk="0" fontAlgn="ctr" latinLnBrk="0" hangingPunct="0">
              <a:lnSpc>
                <a:spcPct val="100000"/>
              </a:lnSpc>
              <a:spcBef>
                <a:spcPct val="0"/>
              </a:spcBef>
              <a:spcAft>
                <a:spcPct val="0"/>
              </a:spcAft>
              <a:buClrTx/>
              <a:buSzTx/>
              <a:tabLst/>
              <a:defRPr/>
            </a:pPr>
            <a:endParaRPr lang="da-DK" altLang="da-DK" sz="1600">
              <a:solidFill>
                <a:prstClr val="black"/>
              </a:solidFill>
              <a:latin typeface="Calibri" panose="020F0502020204030204" pitchFamily="34" charset="0"/>
              <a:cs typeface="Calibri" panose="020F0502020204030204" pitchFamily="34" charset="0"/>
            </a:endParaRPr>
          </a:p>
          <a:p>
            <a:pPr eaLnBrk="0" fontAlgn="ctr" hangingPunct="0">
              <a:spcBef>
                <a:spcPct val="0"/>
              </a:spcBef>
              <a:spcAft>
                <a:spcPct val="0"/>
              </a:spcAft>
              <a:defRPr/>
            </a:pPr>
            <a:r>
              <a:rPr lang="da-DK" altLang="da-DK" sz="1600">
                <a:solidFill>
                  <a:prstClr val="black"/>
                </a:solidFill>
                <a:latin typeface="Calibri" panose="020F0502020204030204" pitchFamily="34" charset="0"/>
                <a:cs typeface="Calibri" panose="020F0502020204030204" pitchFamily="34" charset="0"/>
              </a:rPr>
              <a:t>5.Forældrenes rolle – film og dialogkort</a:t>
            </a:r>
          </a:p>
          <a:p>
            <a:pPr eaLnBrk="0" fontAlgn="ctr" hangingPunct="0">
              <a:spcBef>
                <a:spcPct val="0"/>
              </a:spcBef>
              <a:spcAft>
                <a:spcPct val="0"/>
              </a:spcAft>
              <a:defRPr/>
            </a:pPr>
            <a:endParaRPr lang="da-DK" altLang="da-DK" sz="1600">
              <a:solidFill>
                <a:prstClr val="black"/>
              </a:solidFill>
              <a:latin typeface="Calibri" panose="020F0502020204030204" pitchFamily="34" charset="0"/>
              <a:cs typeface="Calibri" panose="020F0502020204030204" pitchFamily="34" charset="0"/>
            </a:endParaRPr>
          </a:p>
          <a:p>
            <a:pPr eaLnBrk="0" fontAlgn="ctr" hangingPunct="0">
              <a:spcBef>
                <a:spcPct val="0"/>
              </a:spcBef>
              <a:spcAft>
                <a:spcPct val="0"/>
              </a:spcAft>
              <a:defRPr/>
            </a:pPr>
            <a:r>
              <a:rPr lang="da-DK" altLang="da-DK" sz="1600">
                <a:solidFill>
                  <a:prstClr val="black"/>
                </a:solidFill>
                <a:latin typeface="Calibri" panose="020F0502020204030204" pitchFamily="34" charset="0"/>
                <a:cs typeface="Calibri" panose="020F0502020204030204" pitchFamily="34" charset="0"/>
              </a:rPr>
              <a:t>6.Reklame for udskolingsarrangementet den 14.4</a:t>
            </a:r>
          </a:p>
          <a:p>
            <a:pPr eaLnBrk="0" fontAlgn="ctr" hangingPunct="0">
              <a:spcBef>
                <a:spcPct val="0"/>
              </a:spcBef>
              <a:spcAft>
                <a:spcPct val="0"/>
              </a:spcAft>
              <a:defRPr/>
            </a:pPr>
            <a:endParaRPr lang="da-DK" altLang="da-DK" sz="1600">
              <a:solidFill>
                <a:prstClr val="black"/>
              </a:solidFill>
              <a:latin typeface="Calibri" panose="020F0502020204030204" pitchFamily="34" charset="0"/>
              <a:cs typeface="Calibri" panose="020F0502020204030204" pitchFamily="34" charset="0"/>
            </a:endParaRPr>
          </a:p>
          <a:p>
            <a:pPr eaLnBrk="0" fontAlgn="ctr" hangingPunct="0">
              <a:spcBef>
                <a:spcPct val="0"/>
              </a:spcBef>
              <a:spcAft>
                <a:spcPct val="0"/>
              </a:spcAft>
              <a:defRPr/>
            </a:pPr>
            <a:r>
              <a:rPr lang="da-DK" altLang="da-DK" sz="1600">
                <a:solidFill>
                  <a:prstClr val="black"/>
                </a:solidFill>
                <a:latin typeface="Calibri" panose="020F0502020204030204" pitchFamily="34" charset="0"/>
                <a:cs typeface="Calibri" panose="020F0502020204030204" pitchFamily="34" charset="0"/>
              </a:rPr>
              <a:t>7.Feedback på mødet </a:t>
            </a:r>
          </a:p>
        </p:txBody>
      </p:sp>
      <p:pic>
        <p:nvPicPr>
          <p:cNvPr id="2" name="Billede 1">
            <a:extLst>
              <a:ext uri="{FF2B5EF4-FFF2-40B4-BE49-F238E27FC236}">
                <a16:creationId xmlns:a16="http://schemas.microsoft.com/office/drawing/2014/main" id="{D7C7A8E8-BB42-0DFE-A0A6-3EB14B3FA2A8}"/>
              </a:ext>
            </a:extLst>
          </p:cNvPr>
          <p:cNvPicPr>
            <a:picLocks noChangeAspect="1"/>
          </p:cNvPicPr>
          <p:nvPr/>
        </p:nvPicPr>
        <p:blipFill>
          <a:blip r:embed="rId2"/>
          <a:srcRect l="30431" t="24062" r="50000" b="24904"/>
          <a:stretch/>
        </p:blipFill>
        <p:spPr>
          <a:xfrm>
            <a:off x="7368894" y="1278265"/>
            <a:ext cx="3306369" cy="4850252"/>
          </a:xfrm>
          <a:prstGeom prst="rect">
            <a:avLst/>
          </a:prstGeom>
          <a:ln w="57150" cmpd="thinThick">
            <a:solidFill>
              <a:schemeClr val="bg1">
                <a:lumMod val="50000"/>
              </a:schemeClr>
            </a:solidFill>
            <a:miter lim="800000"/>
          </a:ln>
        </p:spPr>
      </p:pic>
      <p:cxnSp>
        <p:nvCxnSpPr>
          <p:cNvPr id="6" name="Lige pilforbindelse 5">
            <a:extLst>
              <a:ext uri="{FF2B5EF4-FFF2-40B4-BE49-F238E27FC236}">
                <a16:creationId xmlns:a16="http://schemas.microsoft.com/office/drawing/2014/main" id="{2DC0B0FF-20EC-A2BC-49F7-897446BDD0EB}"/>
              </a:ext>
            </a:extLst>
          </p:cNvPr>
          <p:cNvCxnSpPr/>
          <p:nvPr/>
        </p:nvCxnSpPr>
        <p:spPr>
          <a:xfrm flipH="1">
            <a:off x="10424160" y="3703391"/>
            <a:ext cx="762000" cy="3402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kstfelt 6">
            <a:extLst>
              <a:ext uri="{FF2B5EF4-FFF2-40B4-BE49-F238E27FC236}">
                <a16:creationId xmlns:a16="http://schemas.microsoft.com/office/drawing/2014/main" id="{F5CF525C-70DC-778B-2A32-F316CBCD8224}"/>
              </a:ext>
            </a:extLst>
          </p:cNvPr>
          <p:cNvSpPr txBox="1"/>
          <p:nvPr/>
        </p:nvSpPr>
        <p:spPr>
          <a:xfrm>
            <a:off x="11082866" y="3429000"/>
            <a:ext cx="1109133" cy="261610"/>
          </a:xfrm>
          <a:prstGeom prst="rect">
            <a:avLst/>
          </a:prstGeom>
          <a:noFill/>
        </p:spPr>
        <p:txBody>
          <a:bodyPr wrap="square" rtlCol="0">
            <a:spAutoFit/>
          </a:bodyPr>
          <a:lstStyle/>
          <a:p>
            <a:r>
              <a:rPr lang="da-DK" sz="1100"/>
              <a:t>Forældremøde</a:t>
            </a:r>
          </a:p>
        </p:txBody>
      </p:sp>
    </p:spTree>
    <p:extLst>
      <p:ext uri="{BB962C8B-B14F-4D97-AF65-F5344CB8AC3E}">
        <p14:creationId xmlns:p14="http://schemas.microsoft.com/office/powerpoint/2010/main" val="3771883507"/>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2B9C1-1346-F4EB-477C-C7CC62684EFB}"/>
              </a:ext>
            </a:extLst>
          </p:cNvPr>
          <p:cNvSpPr>
            <a:spLocks noGrp="1"/>
          </p:cNvSpPr>
          <p:nvPr>
            <p:ph type="title"/>
          </p:nvPr>
        </p:nvSpPr>
        <p:spPr>
          <a:xfrm>
            <a:off x="808396" y="544493"/>
            <a:ext cx="7248212" cy="764221"/>
          </a:xfrm>
        </p:spPr>
        <p:txBody>
          <a:bodyPr/>
          <a:lstStyle/>
          <a:p>
            <a:r>
              <a:rPr lang="da-DK" sz="4000">
                <a:solidFill>
                  <a:prstClr val="black"/>
                </a:solidFill>
                <a:latin typeface="No5 "/>
              </a:rPr>
              <a:t>Bazar </a:t>
            </a:r>
            <a:endParaRPr lang="da-DK" sz="4000"/>
          </a:p>
        </p:txBody>
      </p:sp>
      <p:sp>
        <p:nvSpPr>
          <p:cNvPr id="3" name="Pladsholder til tekst 2">
            <a:extLst>
              <a:ext uri="{FF2B5EF4-FFF2-40B4-BE49-F238E27FC236}">
                <a16:creationId xmlns:a16="http://schemas.microsoft.com/office/drawing/2014/main" id="{F68BA45C-14D8-3C7B-0F7D-37EFF070C991}"/>
              </a:ext>
            </a:extLst>
          </p:cNvPr>
          <p:cNvSpPr>
            <a:spLocks noGrp="1"/>
          </p:cNvSpPr>
          <p:nvPr>
            <p:ph type="body" sz="quarter" idx="11"/>
          </p:nvPr>
        </p:nvSpPr>
        <p:spPr>
          <a:xfrm>
            <a:off x="808395" y="1980630"/>
            <a:ext cx="4245519" cy="2035316"/>
          </a:xfrm>
        </p:spPr>
        <p:txBody>
          <a:bodyPr/>
          <a:lstStyle/>
          <a:p>
            <a:r>
              <a:rPr lang="da-DK">
                <a:solidFill>
                  <a:prstClr val="black"/>
                </a:solidFill>
                <a:latin typeface="No5 "/>
              </a:rPr>
              <a:t>T</a:t>
            </a:r>
            <a:r>
              <a:rPr lang="da-DK">
                <a:latin typeface="No5 "/>
              </a:rPr>
              <a:t>idligere deltagere stiller sig til rådighed i en ”indsatsstation” for at dele hvad de har afprøvet og hvilke erfaringer de har gjort sig.</a:t>
            </a:r>
          </a:p>
          <a:p>
            <a:r>
              <a:rPr lang="da-DK">
                <a:latin typeface="No5 "/>
              </a:rPr>
              <a:t>Alle deltagere vælger og bevæger sig rundt til de indsatsstationer de er interesserede i.</a:t>
            </a:r>
          </a:p>
          <a:p>
            <a:r>
              <a:rPr lang="da-DK">
                <a:solidFill>
                  <a:prstClr val="black"/>
                </a:solidFill>
                <a:latin typeface="No5 "/>
              </a:rPr>
              <a:t>Husk pause efter behov med snack og kaffe/te</a:t>
            </a:r>
            <a:endParaRPr lang="da-DK">
              <a:solidFill>
                <a:srgbClr val="FF0000"/>
              </a:solidFill>
              <a:latin typeface="No5 "/>
            </a:endParaRPr>
          </a:p>
          <a:p>
            <a:endParaRPr lang="da-DK">
              <a:solidFill>
                <a:srgbClr val="FF0000"/>
              </a:solidFill>
            </a:endParaRPr>
          </a:p>
        </p:txBody>
      </p:sp>
      <p:sp>
        <p:nvSpPr>
          <p:cNvPr id="5" name="Pladsholder til tekst 2">
            <a:extLst>
              <a:ext uri="{FF2B5EF4-FFF2-40B4-BE49-F238E27FC236}">
                <a16:creationId xmlns:a16="http://schemas.microsoft.com/office/drawing/2014/main" id="{50034F54-F8DE-613C-C5EE-F3D30DE77DF3}"/>
              </a:ext>
            </a:extLst>
          </p:cNvPr>
          <p:cNvSpPr txBox="1">
            <a:spLocks/>
          </p:cNvSpPr>
          <p:nvPr/>
        </p:nvSpPr>
        <p:spPr>
          <a:xfrm>
            <a:off x="808395" y="1254209"/>
            <a:ext cx="8632167" cy="541066"/>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a:latin typeface="No5 "/>
              </a:rPr>
              <a:t>Formålet</a:t>
            </a:r>
            <a:r>
              <a:rPr lang="da-DK" b="1">
                <a:solidFill>
                  <a:prstClr val="black"/>
                </a:solidFill>
                <a:latin typeface="No5 "/>
              </a:rPr>
              <a:t> er </a:t>
            </a:r>
            <a:r>
              <a:rPr lang="da-DK">
                <a:solidFill>
                  <a:prstClr val="black"/>
                </a:solidFill>
                <a:latin typeface="No5 "/>
              </a:rPr>
              <a:t>at give jer en ramme for dialog, hvor I sammen kan øge og nuancere en fælles forståelse af indsatserne.</a:t>
            </a:r>
            <a:endParaRPr lang="da-DK"/>
          </a:p>
        </p:txBody>
      </p:sp>
      <p:graphicFrame>
        <p:nvGraphicFramePr>
          <p:cNvPr id="7" name="Pladsholder til indhold 11">
            <a:extLst>
              <a:ext uri="{FF2B5EF4-FFF2-40B4-BE49-F238E27FC236}">
                <a16:creationId xmlns:a16="http://schemas.microsoft.com/office/drawing/2014/main" id="{FC4C2BBF-9A0F-0330-C604-C779A3E6E427}"/>
              </a:ext>
            </a:extLst>
          </p:cNvPr>
          <p:cNvGraphicFramePr>
            <a:graphicFrameLocks/>
          </p:cNvGraphicFramePr>
          <p:nvPr>
            <p:extLst>
              <p:ext uri="{D42A27DB-BD31-4B8C-83A1-F6EECF244321}">
                <p14:modId xmlns:p14="http://schemas.microsoft.com/office/powerpoint/2010/main" val="967946679"/>
              </p:ext>
            </p:extLst>
          </p:nvPr>
        </p:nvGraphicFramePr>
        <p:xfrm>
          <a:off x="5128058" y="2176260"/>
          <a:ext cx="6883134" cy="4477421"/>
        </p:xfrm>
        <a:graphic>
          <a:graphicData uri="http://schemas.openxmlformats.org/drawingml/2006/table">
            <a:tbl>
              <a:tblPr firstRow="1" firstCol="1" bandRow="1">
                <a:tableStyleId>{5C22544A-7EE6-4342-B048-85BDC9FD1C3A}</a:tableStyleId>
              </a:tblPr>
              <a:tblGrid>
                <a:gridCol w="2294378">
                  <a:extLst>
                    <a:ext uri="{9D8B030D-6E8A-4147-A177-3AD203B41FA5}">
                      <a16:colId xmlns:a16="http://schemas.microsoft.com/office/drawing/2014/main" val="3938623469"/>
                    </a:ext>
                  </a:extLst>
                </a:gridCol>
                <a:gridCol w="2294378">
                  <a:extLst>
                    <a:ext uri="{9D8B030D-6E8A-4147-A177-3AD203B41FA5}">
                      <a16:colId xmlns:a16="http://schemas.microsoft.com/office/drawing/2014/main" val="363375400"/>
                    </a:ext>
                  </a:extLst>
                </a:gridCol>
                <a:gridCol w="2294378">
                  <a:extLst>
                    <a:ext uri="{9D8B030D-6E8A-4147-A177-3AD203B41FA5}">
                      <a16:colId xmlns:a16="http://schemas.microsoft.com/office/drawing/2014/main" val="903431692"/>
                    </a:ext>
                  </a:extLst>
                </a:gridCol>
              </a:tblGrid>
              <a:tr h="364908">
                <a:tc>
                  <a:txBody>
                    <a:bodyPr/>
                    <a:lstStyle/>
                    <a:p>
                      <a:pPr algn="ctr">
                        <a:lnSpc>
                          <a:spcPct val="100000"/>
                        </a:lnSpc>
                        <a:buNone/>
                        <a:tabLst>
                          <a:tab pos="140335" algn="l"/>
                        </a:tabLst>
                      </a:pPr>
                      <a:r>
                        <a:rPr lang="da-DK" sz="1500" b="1">
                          <a:solidFill>
                            <a:sysClr val="windowText" lastClr="000000"/>
                          </a:solidFill>
                          <a:effectLst/>
                          <a:latin typeface="No5"/>
                        </a:rPr>
                        <a:t>Indsatsstation</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buNone/>
                        <a:tabLst>
                          <a:tab pos="140335" algn="l"/>
                        </a:tabLst>
                      </a:pPr>
                      <a:r>
                        <a:rPr lang="da-DK" sz="1500" b="1">
                          <a:solidFill>
                            <a:sysClr val="windowText" lastClr="000000"/>
                          </a:solidFill>
                          <a:effectLst/>
                          <a:latin typeface="No5"/>
                        </a:rPr>
                        <a:t>13.15 – 13.35</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buNone/>
                        <a:tabLst>
                          <a:tab pos="140335" algn="l"/>
                        </a:tabLst>
                      </a:pPr>
                      <a:r>
                        <a:rPr lang="da-DK" sz="1500" b="1">
                          <a:solidFill>
                            <a:sysClr val="windowText" lastClr="000000"/>
                          </a:solidFill>
                          <a:effectLst/>
                          <a:latin typeface="No5"/>
                        </a:rPr>
                        <a:t>13.40 – 14.00</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6642065"/>
                  </a:ext>
                </a:extLst>
              </a:tr>
              <a:tr h="364908">
                <a:tc>
                  <a:txBody>
                    <a:bodyPr/>
                    <a:lstStyle/>
                    <a:p>
                      <a:pPr>
                        <a:lnSpc>
                          <a:spcPct val="100000"/>
                        </a:lnSpc>
                        <a:buNone/>
                        <a:tabLst>
                          <a:tab pos="140335" algn="l"/>
                        </a:tabLst>
                      </a:pPr>
                      <a:r>
                        <a:rPr lang="da-DK" sz="1500">
                          <a:solidFill>
                            <a:sysClr val="windowText" lastClr="000000"/>
                          </a:solidFill>
                          <a:effectLst/>
                          <a:latin typeface="No5"/>
                        </a:rPr>
                        <a:t>Uddannelsesbroen</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ysClr val="windowText" lastClr="000000"/>
                          </a:solidFill>
                          <a:effectLst/>
                          <a:latin typeface="No5"/>
                        </a:rPr>
                        <a:t> Eva</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ysClr val="windowText" lastClr="000000"/>
                          </a:solidFill>
                          <a:effectLst/>
                          <a:latin typeface="No5"/>
                        </a:rPr>
                        <a:t> Emma</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479238942"/>
                  </a:ext>
                </a:extLst>
              </a:tr>
              <a:tr h="364908">
                <a:tc>
                  <a:txBody>
                    <a:bodyPr/>
                    <a:lstStyle/>
                    <a:p>
                      <a:pPr>
                        <a:lnSpc>
                          <a:spcPct val="100000"/>
                        </a:lnSpc>
                        <a:buNone/>
                        <a:tabLst>
                          <a:tab pos="140335" algn="l"/>
                        </a:tabLst>
                      </a:pPr>
                      <a:r>
                        <a:rPr lang="da-DK" sz="1500">
                          <a:solidFill>
                            <a:sysClr val="windowText" lastClr="000000"/>
                          </a:solidFill>
                          <a:effectLst/>
                          <a:latin typeface="No5"/>
                        </a:rPr>
                        <a:t>Opstartssamtale</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r>
                        <a:rPr lang="da-DK" sz="1500" b="0">
                          <a:solidFill>
                            <a:sysClr val="windowText" lastClr="000000"/>
                          </a:solidFill>
                          <a:effectLst/>
                          <a:latin typeface="No5"/>
                        </a:rPr>
                        <a:t> Anne Rikke</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r>
                        <a:rPr lang="da-DK" sz="1500" b="0">
                          <a:solidFill>
                            <a:sysClr val="windowText" lastClr="000000"/>
                          </a:solidFill>
                          <a:effectLst/>
                          <a:latin typeface="No5"/>
                        </a:rPr>
                        <a:t> Lise/Bodil</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69905369"/>
                  </a:ext>
                </a:extLst>
              </a:tr>
              <a:tr h="364908">
                <a:tc>
                  <a:txBody>
                    <a:bodyPr/>
                    <a:lstStyle/>
                    <a:p>
                      <a:pPr>
                        <a:lnSpc>
                          <a:spcPct val="100000"/>
                        </a:lnSpc>
                        <a:buNone/>
                      </a:pPr>
                      <a:r>
                        <a:rPr lang="da-DK" sz="1500">
                          <a:solidFill>
                            <a:sysClr val="windowText" lastClr="000000"/>
                          </a:solidFill>
                          <a:effectLst/>
                          <a:latin typeface="No5" pitchFamily="50" charset="0"/>
                        </a:rPr>
                        <a:t>Ny mesterlære</a:t>
                      </a:r>
                      <a:endParaRPr lang="da-DK" sz="1500" b="0">
                        <a:solidFill>
                          <a:sysClr val="windowText" lastClr="000000"/>
                        </a:solidFill>
                        <a:effectLst/>
                        <a:latin typeface="No5"/>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endParaRPr lang="da-DK" sz="1500" b="0">
                        <a:solidFill>
                          <a:sysClr val="windowText" lastClr="000000"/>
                        </a:solidFill>
                        <a:effectLst/>
                        <a:latin typeface="No5"/>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r>
                        <a:rPr lang="da-DK" sz="1500" b="0">
                          <a:solidFill>
                            <a:sysClr val="windowText" lastClr="000000"/>
                          </a:solidFill>
                          <a:effectLst/>
                          <a:latin typeface="No5"/>
                          <a:ea typeface="Calibri"/>
                          <a:cs typeface="Arial"/>
                        </a:rPr>
                        <a:t> </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269068253"/>
                  </a:ext>
                </a:extLst>
              </a:tr>
              <a:tr h="364908">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Taksonomi</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da-DK" sz="1500" b="0">
                          <a:solidFill>
                            <a:sysClr val="windowText" lastClr="000000"/>
                          </a:solidFill>
                          <a:effectLst/>
                          <a:latin typeface="No5"/>
                        </a:rPr>
                        <a:t> Maria</a:t>
                      </a:r>
                      <a:endParaRPr lang="da-DK"/>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da-DK" sz="1500" b="0">
                          <a:solidFill>
                            <a:sysClr val="windowText" lastClr="000000"/>
                          </a:solidFill>
                          <a:effectLst/>
                          <a:latin typeface="No5"/>
                        </a:rPr>
                        <a:t> Dorthe/Pernille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239549309"/>
                  </a:ext>
                </a:extLst>
              </a:tr>
              <a:tr h="364908">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Den røde tråd</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b="0">
                          <a:solidFill>
                            <a:sysClr val="windowText" lastClr="000000"/>
                          </a:solidFill>
                          <a:effectLst/>
                          <a:latin typeface="No5"/>
                        </a:rPr>
                        <a:t> Yoanna</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b="0">
                          <a:solidFill>
                            <a:sysClr val="windowText" lastClr="000000"/>
                          </a:solidFill>
                          <a:effectLst/>
                          <a:latin typeface="No5" pitchFamily="50" charset="0"/>
                        </a:rPr>
                        <a:t> </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720242631"/>
                  </a:ext>
                </a:extLst>
              </a:tr>
              <a:tr h="364908">
                <a:tc>
                  <a:txBody>
                    <a:bodyPr/>
                    <a:lstStyle/>
                    <a:p>
                      <a:pPr>
                        <a:lnSpc>
                          <a:spcPct val="100000"/>
                        </a:lnSpc>
                        <a:buNone/>
                        <a:tabLst>
                          <a:tab pos="140335" algn="l"/>
                        </a:tabLst>
                      </a:pPr>
                      <a:r>
                        <a:rPr lang="da-DK" sz="1500">
                          <a:solidFill>
                            <a:schemeClr val="tx1"/>
                          </a:solidFill>
                          <a:effectLst/>
                          <a:latin typeface="No5" pitchFamily="50" charset="0"/>
                        </a:rPr>
                        <a:t>”Brobygning”</a:t>
                      </a:r>
                      <a:endParaRPr lang="da-DK" sz="1500" b="0">
                        <a:solidFill>
                          <a:schemeClr val="tx1"/>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endParaRPr lang="da-DK" sz="1500" b="0">
                        <a:solidFill>
                          <a:schemeClr val="tx1"/>
                        </a:solidFill>
                        <a:effectLst/>
                        <a:latin typeface="No5" pitchFamily="50" charset="0"/>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chemeClr val="tx1"/>
                          </a:solidFill>
                          <a:effectLst/>
                          <a:latin typeface="No5"/>
                          <a:ea typeface="Calibri"/>
                          <a:cs typeface="Arial"/>
                        </a:rPr>
                        <a:t> Susanne</a:t>
                      </a:r>
                      <a:endParaRPr lang="da-DK" sz="1500" b="0">
                        <a:solidFill>
                          <a:schemeClr val="tx1"/>
                        </a:solidFill>
                        <a:effectLst/>
                        <a:latin typeface="No5" pitchFamily="50" charset="0"/>
                        <a:ea typeface="Calibri" panose="020F0502020204030204" pitchFamily="34" charset="0"/>
                        <a:cs typeface="Arial" panose="020B0604020202020204" pitchFamily="34"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277391123"/>
                  </a:ext>
                </a:extLst>
              </a:tr>
              <a:tr h="364908">
                <a:tc>
                  <a:txBody>
                    <a:bodyPr/>
                    <a:lstStyle/>
                    <a:p>
                      <a:pPr>
                        <a:lnSpc>
                          <a:spcPct val="100000"/>
                        </a:lnSpc>
                        <a:buNone/>
                        <a:tabLst>
                          <a:tab pos="140335" algn="l"/>
                        </a:tabLst>
                      </a:pPr>
                      <a:r>
                        <a:rPr lang="da-DK" sz="1500" b="0">
                          <a:solidFill>
                            <a:sysClr val="windowText" lastClr="000000"/>
                          </a:solidFill>
                          <a:effectLst/>
                          <a:latin typeface="No5" pitchFamily="50" charset="0"/>
                        </a:rPr>
                        <a:t>”</a:t>
                      </a:r>
                      <a:r>
                        <a:rPr lang="da-DK" sz="1500">
                          <a:solidFill>
                            <a:sysClr val="windowText" lastClr="000000"/>
                          </a:solidFill>
                          <a:effectLst/>
                          <a:latin typeface="No5" pitchFamily="50" charset="0"/>
                        </a:rPr>
                        <a:t>Dit Landskab”</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r>
                        <a:rPr lang="da-DK" sz="1500" b="0">
                          <a:solidFill>
                            <a:sysClr val="windowText" lastClr="000000"/>
                          </a:solidFill>
                          <a:effectLst/>
                          <a:latin typeface="No5"/>
                        </a:rPr>
                        <a:t> Titte </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pPr>
                      <a:r>
                        <a:rPr lang="da-DK" sz="1500" b="0">
                          <a:solidFill>
                            <a:sysClr val="windowText" lastClr="000000"/>
                          </a:solidFill>
                          <a:effectLst/>
                          <a:latin typeface="No5"/>
                        </a:rPr>
                        <a:t> Anja</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290275691"/>
                  </a:ext>
                </a:extLst>
              </a:tr>
              <a:tr h="364908">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”Samarbejdsmøde”</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b="0">
                          <a:solidFill>
                            <a:sysClr val="windowText" lastClr="000000"/>
                          </a:solidFill>
                          <a:effectLst/>
                          <a:latin typeface="No5"/>
                        </a:rPr>
                        <a:t> Pernille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endParaRPr lang="da-DK" sz="1500" b="0">
                        <a:solidFill>
                          <a:sysClr val="windowText" lastClr="000000"/>
                        </a:solidFill>
                        <a:effectLst/>
                        <a:highlight>
                          <a:srgbClr val="C0C0C0"/>
                        </a:highligh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48373889"/>
                  </a:ext>
                </a:extLst>
              </a:tr>
              <a:tr h="463433">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a:solidFill>
                            <a:sysClr val="windowText" lastClr="000000"/>
                          </a:solidFill>
                          <a:effectLst/>
                          <a:latin typeface="No5"/>
                        </a:rPr>
                        <a:t>”Erhvervspraktik med et tvist”</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b="0">
                          <a:solidFill>
                            <a:sysClr val="windowText" lastClr="000000"/>
                          </a:solidFill>
                          <a:effectLst/>
                          <a:latin typeface="No5"/>
                        </a:rPr>
                        <a:t> Line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tab pos="140335" algn="l"/>
                        </a:tabLst>
                        <a:defRPr/>
                      </a:pPr>
                      <a:r>
                        <a:rPr lang="da-DK" sz="1500" b="0">
                          <a:solidFill>
                            <a:sysClr val="windowText" lastClr="000000"/>
                          </a:solidFill>
                          <a:effectLst/>
                          <a:latin typeface="No5"/>
                        </a:rPr>
                        <a:t> Louise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98553224"/>
                  </a:ext>
                </a:extLst>
              </a:tr>
              <a:tr h="364908">
                <a:tc>
                  <a:txBody>
                    <a:bodyPr/>
                    <a:lstStyle/>
                    <a:p>
                      <a:pPr>
                        <a:lnSpc>
                          <a:spcPct val="100000"/>
                        </a:lnSpc>
                        <a:buNone/>
                        <a:tabLst>
                          <a:tab pos="140335" algn="l"/>
                        </a:tabLst>
                      </a:pPr>
                      <a:r>
                        <a:rPr lang="da-DK" sz="1500">
                          <a:solidFill>
                            <a:sysClr val="windowText" lastClr="000000"/>
                          </a:solidFill>
                          <a:effectLst/>
                          <a:latin typeface="No5"/>
                        </a:rPr>
                        <a:t>Temaaften </a:t>
                      </a:r>
                      <a:r>
                        <a:rPr lang="da-DK" sz="1500" b="0" u="none">
                          <a:solidFill>
                            <a:sysClr val="windowText" lastClr="000000"/>
                          </a:solidFill>
                          <a:effectLst/>
                          <a:latin typeface="No5"/>
                        </a:rPr>
                        <a:t> </a:t>
                      </a:r>
                      <a:endParaRPr lang="da-DK" sz="1500" b="0">
                        <a:solidFill>
                          <a:sysClr val="windowText" lastClr="000000"/>
                        </a:solidFill>
                        <a:effectLst/>
                        <a:latin typeface="No5"/>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ysClr val="windowText" lastClr="000000"/>
                          </a:solidFill>
                          <a:effectLst/>
                          <a:latin typeface="No5" pitchFamily="50" charset="0"/>
                        </a:rPr>
                        <a:t> Dorthea</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ysClr val="windowText" lastClr="000000"/>
                          </a:solidFill>
                          <a:effectLst/>
                          <a:latin typeface="No5" pitchFamily="50" charset="0"/>
                        </a:rPr>
                        <a:t> Michelle </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2070448"/>
                  </a:ext>
                </a:extLst>
              </a:tr>
              <a:tr h="364908">
                <a:tc>
                  <a:txBody>
                    <a:bodyPr/>
                    <a:lstStyle/>
                    <a:p>
                      <a:pPr>
                        <a:lnSpc>
                          <a:spcPct val="100000"/>
                        </a:lnSpc>
                        <a:buNone/>
                        <a:tabLst>
                          <a:tab pos="140335" algn="l"/>
                        </a:tabLst>
                      </a:pPr>
                      <a:r>
                        <a:rPr lang="da-DK" sz="1500">
                          <a:solidFill>
                            <a:sysClr val="windowText" lastClr="000000"/>
                          </a:solidFill>
                          <a:effectLst/>
                          <a:latin typeface="No5" pitchFamily="50" charset="0"/>
                        </a:rPr>
                        <a:t>Forældremøde</a:t>
                      </a: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r>
                        <a:rPr lang="da-DK" sz="1500" b="0">
                          <a:solidFill>
                            <a:sysClr val="windowText" lastClr="000000"/>
                          </a:solidFill>
                          <a:effectLst/>
                          <a:latin typeface="No5" pitchFamily="50" charset="0"/>
                        </a:rPr>
                        <a:t> Susanne</a:t>
                      </a: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nSpc>
                          <a:spcPct val="100000"/>
                        </a:lnSpc>
                        <a:buNone/>
                        <a:tabLst>
                          <a:tab pos="140335" algn="l"/>
                        </a:tabLst>
                      </a:pPr>
                      <a:endParaRPr lang="da-DK" sz="1500" b="0">
                        <a:solidFill>
                          <a:sysClr val="windowText" lastClr="000000"/>
                        </a:solidFill>
                        <a:effectLst/>
                        <a:latin typeface="No5" pitchFamily="50"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710484055"/>
                  </a:ext>
                </a:extLst>
              </a:tr>
            </a:tbl>
          </a:graphicData>
        </a:graphic>
      </p:graphicFrame>
      <p:pic>
        <p:nvPicPr>
          <p:cNvPr id="4" name="Grafik 3" descr="To talebobler">
            <a:extLst>
              <a:ext uri="{FF2B5EF4-FFF2-40B4-BE49-F238E27FC236}">
                <a16:creationId xmlns:a16="http://schemas.microsoft.com/office/drawing/2014/main" id="{39A15D73-C2E2-D252-07B3-398AA50BD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6240" y="-1002367"/>
            <a:ext cx="4245520" cy="4245520"/>
          </a:xfrm>
          <a:prstGeom prst="rect">
            <a:avLst/>
          </a:prstGeom>
        </p:spPr>
      </p:pic>
    </p:spTree>
    <p:extLst>
      <p:ext uri="{BB962C8B-B14F-4D97-AF65-F5344CB8AC3E}">
        <p14:creationId xmlns:p14="http://schemas.microsoft.com/office/powerpoint/2010/main" val="1341860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DC46FAF-2158-4DFE-9FA0-840584183B10}"/>
              </a:ext>
            </a:extLst>
          </p:cNvPr>
          <p:cNvSpPr>
            <a:spLocks noGrp="1"/>
          </p:cNvSpPr>
          <p:nvPr>
            <p:ph type="body" sz="quarter" idx="11"/>
          </p:nvPr>
        </p:nvSpPr>
        <p:spPr>
          <a:xfrm>
            <a:off x="5177480" y="1398237"/>
            <a:ext cx="6376087" cy="4878995"/>
          </a:xfrm>
        </p:spPr>
        <p:txBody>
          <a:bodyPr/>
          <a:lstStyle/>
          <a:p>
            <a:pPr marL="342900" indent="-342900">
              <a:buFont typeface="Wingdings" panose="05000000000000000000" pitchFamily="2" charset="2"/>
              <a:buChar char="Ø"/>
            </a:pPr>
            <a:r>
              <a:rPr lang="da-DK" sz="2000">
                <a:solidFill>
                  <a:prstClr val="black"/>
                </a:solidFill>
                <a:latin typeface="No5 "/>
              </a:rPr>
              <a:t>Fokus på at etablere og afstemme samarbejder på tværs af alle projektdeltagerne i 2026</a:t>
            </a:r>
          </a:p>
          <a:p>
            <a:pPr marL="342900" indent="-342900">
              <a:buFont typeface="Wingdings" panose="05000000000000000000" pitchFamily="2" charset="2"/>
              <a:buChar char="Ø"/>
            </a:pPr>
            <a:r>
              <a:rPr lang="da-DK" sz="2000">
                <a:solidFill>
                  <a:prstClr val="black"/>
                </a:solidFill>
                <a:latin typeface="No5 "/>
              </a:rPr>
              <a:t>Indlede processen, at I udvælger indsatser</a:t>
            </a:r>
          </a:p>
          <a:p>
            <a:pPr marL="342900" indent="-342900">
              <a:buFont typeface="Wingdings" panose="05000000000000000000" pitchFamily="2" charset="2"/>
              <a:buChar char="Ø"/>
            </a:pPr>
            <a:r>
              <a:rPr lang="da-DK" sz="2000">
                <a:solidFill>
                  <a:prstClr val="black"/>
                </a:solidFill>
                <a:latin typeface="No5 "/>
              </a:rPr>
              <a:t>Derfra fællesgøre forståelsen af formålet/ værdien med indsatsen/-</a:t>
            </a:r>
            <a:r>
              <a:rPr lang="da-DK" sz="2000" err="1">
                <a:solidFill>
                  <a:prstClr val="black"/>
                </a:solidFill>
                <a:latin typeface="No5 "/>
              </a:rPr>
              <a:t>erne</a:t>
            </a:r>
            <a:r>
              <a:rPr lang="da-DK" sz="2000">
                <a:solidFill>
                  <a:prstClr val="black"/>
                </a:solidFill>
                <a:latin typeface="No5 "/>
              </a:rPr>
              <a:t> og de fire opmærksomheder vi skal have, når vi arbejder med indsatserne.</a:t>
            </a:r>
            <a:endParaRPr lang="da-DK" sz="2000">
              <a:cs typeface="Arial Bold"/>
              <a:sym typeface="Wingdings" panose="05000000000000000000" pitchFamily="2" charset="2"/>
            </a:endParaRPr>
          </a:p>
          <a:p>
            <a:r>
              <a:rPr lang="da-DK" sz="2000">
                <a:solidFill>
                  <a:srgbClr val="FF0000"/>
                </a:solidFill>
                <a:cs typeface="Arial Bold"/>
                <a:sym typeface="Wingdings" panose="05000000000000000000" pitchFamily="2" charset="2"/>
              </a:rPr>
              <a:t>Aalborg-gruppen og Frederiksberg-gruppen danner mindre grupper som en meningsfulde ift. det videre samarbejde.</a:t>
            </a:r>
          </a:p>
          <a:p>
            <a:r>
              <a:rPr lang="da-DK" sz="2000">
                <a:solidFill>
                  <a:srgbClr val="FF0000"/>
                </a:solidFill>
                <a:cs typeface="Arial Bold"/>
                <a:sym typeface="Wingdings" panose="05000000000000000000" pitchFamily="2" charset="2"/>
              </a:rPr>
              <a:t>KP-fagpersoner faciliterer gruppedannelse og skriftliggør gruppernes arbejde.</a:t>
            </a:r>
            <a:endParaRPr lang="da-DK" sz="2000"/>
          </a:p>
        </p:txBody>
      </p:sp>
      <p:sp>
        <p:nvSpPr>
          <p:cNvPr id="4" name="Titel 3">
            <a:extLst>
              <a:ext uri="{FF2B5EF4-FFF2-40B4-BE49-F238E27FC236}">
                <a16:creationId xmlns:a16="http://schemas.microsoft.com/office/drawing/2014/main" id="{7D0008BE-73FF-43D9-846E-327D7F04EDD4}"/>
              </a:ext>
            </a:extLst>
          </p:cNvPr>
          <p:cNvSpPr>
            <a:spLocks noGrp="1"/>
          </p:cNvSpPr>
          <p:nvPr>
            <p:ph type="title"/>
          </p:nvPr>
        </p:nvSpPr>
        <p:spPr>
          <a:xfrm>
            <a:off x="1005003" y="667265"/>
            <a:ext cx="10156181" cy="744975"/>
          </a:xfrm>
        </p:spPr>
        <p:txBody>
          <a:bodyPr/>
          <a:lstStyle/>
          <a:p>
            <a:r>
              <a:rPr lang="da-DK">
                <a:solidFill>
                  <a:prstClr val="black"/>
                </a:solidFill>
                <a:latin typeface="No5 "/>
              </a:rPr>
              <a:t>Gruppedrøftelse </a:t>
            </a:r>
            <a:r>
              <a:rPr lang="da-DK"/>
              <a:t>kl. 14.00-14.50 </a:t>
            </a:r>
          </a:p>
        </p:txBody>
      </p:sp>
      <p:pic>
        <p:nvPicPr>
          <p:cNvPr id="7" name="Billede 6" descr="Rektangulær taleboble med hvide hjerter">
            <a:extLst>
              <a:ext uri="{FF2B5EF4-FFF2-40B4-BE49-F238E27FC236}">
                <a16:creationId xmlns:a16="http://schemas.microsoft.com/office/drawing/2014/main" id="{E0E76047-6AA9-2322-F274-25E2341A235D}"/>
              </a:ext>
            </a:extLst>
          </p:cNvPr>
          <p:cNvPicPr>
            <a:picLocks noChangeAspect="1"/>
          </p:cNvPicPr>
          <p:nvPr/>
        </p:nvPicPr>
        <p:blipFill>
          <a:blip r:embed="rId2" cstate="print">
            <a:extLst>
              <a:ext uri="{28A0092B-C50C-407E-A947-70E740481C1C}">
                <a14:useLocalDpi xmlns:a14="http://schemas.microsoft.com/office/drawing/2010/main" val="0"/>
              </a:ext>
            </a:extLst>
          </a:blip>
          <a:srcRect l="18952" r="20698"/>
          <a:stretch>
            <a:fillRect/>
          </a:stretch>
        </p:blipFill>
        <p:spPr>
          <a:xfrm>
            <a:off x="1030816" y="1412240"/>
            <a:ext cx="3838832" cy="3886200"/>
          </a:xfrm>
          <a:prstGeom prst="rect">
            <a:avLst/>
          </a:prstGeom>
        </p:spPr>
      </p:pic>
      <p:pic>
        <p:nvPicPr>
          <p:cNvPr id="5" name="Grafik 4" descr="Møde med massiv udfyldning">
            <a:extLst>
              <a:ext uri="{FF2B5EF4-FFF2-40B4-BE49-F238E27FC236}">
                <a16:creationId xmlns:a16="http://schemas.microsoft.com/office/drawing/2014/main" id="{48ED5D65-B684-21D5-6946-047AB31B0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003" y="4120979"/>
            <a:ext cx="1626970" cy="1626970"/>
          </a:xfrm>
          <a:prstGeom prst="rect">
            <a:avLst/>
          </a:prstGeom>
        </p:spPr>
      </p:pic>
    </p:spTree>
    <p:extLst>
      <p:ext uri="{BB962C8B-B14F-4D97-AF65-F5344CB8AC3E}">
        <p14:creationId xmlns:p14="http://schemas.microsoft.com/office/powerpoint/2010/main" val="506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5EBA-D323-99D8-90BA-462A86A24B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E38944-0C0A-E245-1037-4FF8C809E25B}"/>
              </a:ext>
            </a:extLst>
          </p:cNvPr>
          <p:cNvSpPr>
            <a:spLocks noGrp="1"/>
          </p:cNvSpPr>
          <p:nvPr>
            <p:ph type="title"/>
          </p:nvPr>
        </p:nvSpPr>
        <p:spPr>
          <a:xfrm>
            <a:off x="1030817" y="650730"/>
            <a:ext cx="10130367" cy="1153583"/>
          </a:xfrm>
        </p:spPr>
        <p:txBody>
          <a:bodyPr anchor="ctr">
            <a:normAutofit/>
          </a:bodyPr>
          <a:lstStyle/>
          <a:p>
            <a:r>
              <a:rPr lang="da-DK"/>
              <a:t>Afrunding og tak for i dag</a:t>
            </a:r>
            <a:r>
              <a:rPr lang="da-DK">
                <a:sym typeface="Wingdings" panose="05000000000000000000" pitchFamily="2" charset="2"/>
              </a:rPr>
              <a:t></a:t>
            </a:r>
            <a:endParaRPr lang="da-DK"/>
          </a:p>
        </p:txBody>
      </p:sp>
      <p:sp>
        <p:nvSpPr>
          <p:cNvPr id="3" name="Pladsholder til tekst 2">
            <a:extLst>
              <a:ext uri="{FF2B5EF4-FFF2-40B4-BE49-F238E27FC236}">
                <a16:creationId xmlns:a16="http://schemas.microsoft.com/office/drawing/2014/main" id="{00319DC2-C5BC-28F4-E9D6-0C05D7B0B196}"/>
              </a:ext>
            </a:extLst>
          </p:cNvPr>
          <p:cNvSpPr>
            <a:spLocks noGrp="1"/>
          </p:cNvSpPr>
          <p:nvPr>
            <p:ph sz="quarter" idx="12"/>
          </p:nvPr>
        </p:nvSpPr>
        <p:spPr>
          <a:xfrm>
            <a:off x="5090984" y="1771710"/>
            <a:ext cx="6376086" cy="4283100"/>
          </a:xfrm>
        </p:spPr>
        <p:txBody>
          <a:bodyPr>
            <a:normAutofit fontScale="92500" lnSpcReduction="10000"/>
          </a:bodyPr>
          <a:lstStyle/>
          <a:p>
            <a:pPr>
              <a:lnSpc>
                <a:spcPct val="110000"/>
              </a:lnSpc>
            </a:pPr>
            <a:r>
              <a:rPr lang="da-DK" b="1"/>
              <a:t>Hvad skal der ske efter i dag, og hvad kan I gøre efter i dag?</a:t>
            </a:r>
          </a:p>
          <a:p>
            <a:pPr>
              <a:lnSpc>
                <a:spcPct val="110000"/>
              </a:lnSpc>
            </a:pPr>
            <a:endParaRPr lang="da-DK" b="1"/>
          </a:p>
          <a:p>
            <a:pPr marL="285750" indent="-285750">
              <a:lnSpc>
                <a:spcPct val="110000"/>
              </a:lnSpc>
              <a:spcAft>
                <a:spcPts val="1200"/>
              </a:spcAft>
              <a:buFont typeface="Wingdings" panose="05000000000000000000" pitchFamily="2" charset="2"/>
              <a:buChar char="ü"/>
            </a:pPr>
            <a:r>
              <a:rPr lang="da-DK"/>
              <a:t>KUI mødes i morgen hos KUI Frederiksberg</a:t>
            </a:r>
          </a:p>
          <a:p>
            <a:pPr marL="285750" indent="-285750">
              <a:lnSpc>
                <a:spcPct val="110000"/>
              </a:lnSpc>
              <a:spcAft>
                <a:spcPts val="1200"/>
              </a:spcAft>
              <a:buFont typeface="Wingdings" panose="05000000000000000000" pitchFamily="2" charset="2"/>
              <a:buChar char="ü"/>
            </a:pPr>
            <a:r>
              <a:rPr lang="da-DK"/>
              <a:t>Næste gang alle mødes er på lokale udviklingsdage i hhv. </a:t>
            </a:r>
            <a:r>
              <a:rPr lang="da-DK" err="1"/>
              <a:t>Aal</a:t>
            </a:r>
            <a:r>
              <a:rPr lang="da-DK"/>
              <a:t>. 9 april kl. 9.30-15.30 og på </a:t>
            </a:r>
            <a:r>
              <a:rPr lang="da-DK" err="1"/>
              <a:t>Frb</a:t>
            </a:r>
            <a:r>
              <a:rPr lang="da-DK"/>
              <a:t>. 13 april kl. 9-15 </a:t>
            </a:r>
            <a:r>
              <a:rPr lang="da-DK">
                <a:sym typeface="Wingdings" panose="05000000000000000000" pitchFamily="2" charset="2"/>
              </a:rPr>
              <a:t> sammen om udvikle og planlægge afprøvning &amp; gruppesparring</a:t>
            </a:r>
          </a:p>
          <a:p>
            <a:pPr marL="285750" indent="-285750">
              <a:lnSpc>
                <a:spcPct val="110000"/>
              </a:lnSpc>
              <a:spcAft>
                <a:spcPts val="1200"/>
              </a:spcAft>
              <a:buFont typeface="Wingdings" panose="05000000000000000000" pitchFamily="2" charset="2"/>
              <a:buChar char="ü"/>
            </a:pPr>
            <a:r>
              <a:rPr lang="da-DK"/>
              <a:t>Orienter jer på hjemmesiden. Find fx info om kommende aktiviteter eller evalueringsrapporten for 2025</a:t>
            </a:r>
          </a:p>
          <a:p>
            <a:pPr marL="285750" indent="-285750">
              <a:lnSpc>
                <a:spcPct val="110000"/>
              </a:lnSpc>
              <a:spcAft>
                <a:spcPts val="1200"/>
              </a:spcAft>
              <a:buFont typeface="Wingdings" panose="05000000000000000000" pitchFamily="2" charset="2"/>
              <a:buChar char="ü"/>
            </a:pPr>
            <a:r>
              <a:rPr lang="da-DK"/>
              <a:t>Se foreløbig e-læring via lukket link: </a:t>
            </a:r>
            <a:r>
              <a:rPr lang="da-DK" u="sng">
                <a:hlinkClick r:id="rId2"/>
              </a:rPr>
              <a:t>MATERIALER – styrkedeovergange.kp.dk</a:t>
            </a:r>
            <a:endParaRPr lang="da-DK"/>
          </a:p>
        </p:txBody>
      </p:sp>
      <p:pic>
        <p:nvPicPr>
          <p:cNvPr id="5" name="Grafik 4" descr="Barn med ballon med massiv udfyldning">
            <a:extLst>
              <a:ext uri="{FF2B5EF4-FFF2-40B4-BE49-F238E27FC236}">
                <a16:creationId xmlns:a16="http://schemas.microsoft.com/office/drawing/2014/main" id="{36C7688A-CB71-E9FF-BD08-931AAFF7F4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32" y="1726831"/>
            <a:ext cx="4019054" cy="4019054"/>
          </a:xfrm>
          <a:prstGeom prst="rect">
            <a:avLst/>
          </a:prstGeom>
        </p:spPr>
      </p:pic>
    </p:spTree>
    <p:extLst>
      <p:ext uri="{BB962C8B-B14F-4D97-AF65-F5344CB8AC3E}">
        <p14:creationId xmlns:p14="http://schemas.microsoft.com/office/powerpoint/2010/main" val="281429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AFEA4-EE57-53B4-748F-7A728B31936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774D655-257A-AA91-919E-61852A3E58F6}"/>
              </a:ext>
            </a:extLst>
          </p:cNvPr>
          <p:cNvSpPr>
            <a:spLocks noGrp="1"/>
          </p:cNvSpPr>
          <p:nvPr>
            <p:ph type="title"/>
          </p:nvPr>
        </p:nvSpPr>
        <p:spPr>
          <a:xfrm>
            <a:off x="1030818" y="391584"/>
            <a:ext cx="10130365" cy="431797"/>
          </a:xfrm>
        </p:spPr>
        <p:txBody>
          <a:bodyPr/>
          <a:lstStyle/>
          <a:p>
            <a:r>
              <a:rPr lang="da-DK"/>
              <a:t>Opsætning for hjemmesiden</a:t>
            </a:r>
          </a:p>
        </p:txBody>
      </p:sp>
      <p:pic>
        <p:nvPicPr>
          <p:cNvPr id="8" name="Billede 7" descr="Et billede, der indeholder tøj, tekst, Ansigt, skærmbillede&#10;&#10;AI-genereret indhold kan være ukorrekt.">
            <a:extLst>
              <a:ext uri="{FF2B5EF4-FFF2-40B4-BE49-F238E27FC236}">
                <a16:creationId xmlns:a16="http://schemas.microsoft.com/office/drawing/2014/main" id="{344A327E-A343-0011-E991-9D0A7E5CA9D8}"/>
              </a:ext>
            </a:extLst>
          </p:cNvPr>
          <p:cNvPicPr>
            <a:picLocks noChangeAspect="1"/>
          </p:cNvPicPr>
          <p:nvPr/>
        </p:nvPicPr>
        <p:blipFill>
          <a:blip r:embed="rId2"/>
          <a:stretch>
            <a:fillRect/>
          </a:stretch>
        </p:blipFill>
        <p:spPr>
          <a:xfrm>
            <a:off x="990319" y="1007320"/>
            <a:ext cx="11090799" cy="4798699"/>
          </a:xfrm>
          <a:prstGeom prst="rect">
            <a:avLst/>
          </a:prstGeom>
        </p:spPr>
      </p:pic>
      <p:sp>
        <p:nvSpPr>
          <p:cNvPr id="12" name="Tekstfelt 11">
            <a:extLst>
              <a:ext uri="{FF2B5EF4-FFF2-40B4-BE49-F238E27FC236}">
                <a16:creationId xmlns:a16="http://schemas.microsoft.com/office/drawing/2014/main" id="{B417A6FF-E80E-0A5E-5571-1868314F59F8}"/>
              </a:ext>
            </a:extLst>
          </p:cNvPr>
          <p:cNvSpPr txBox="1"/>
          <p:nvPr/>
        </p:nvSpPr>
        <p:spPr>
          <a:xfrm>
            <a:off x="5989836" y="1058670"/>
            <a:ext cx="1629771" cy="27699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Til Professionelle</a:t>
            </a:r>
          </a:p>
        </p:txBody>
      </p:sp>
      <p:sp>
        <p:nvSpPr>
          <p:cNvPr id="13" name="Tekstfelt 12">
            <a:extLst>
              <a:ext uri="{FF2B5EF4-FFF2-40B4-BE49-F238E27FC236}">
                <a16:creationId xmlns:a16="http://schemas.microsoft.com/office/drawing/2014/main" id="{F514DC3A-D854-5829-C7D4-5E0EA5A65D11}"/>
              </a:ext>
            </a:extLst>
          </p:cNvPr>
          <p:cNvSpPr txBox="1"/>
          <p:nvPr/>
        </p:nvSpPr>
        <p:spPr>
          <a:xfrm>
            <a:off x="5172616" y="1058670"/>
            <a:ext cx="82750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Forside</a:t>
            </a:r>
          </a:p>
        </p:txBody>
      </p:sp>
      <p:sp>
        <p:nvSpPr>
          <p:cNvPr id="16" name="Tekstfelt 15">
            <a:extLst>
              <a:ext uri="{FF2B5EF4-FFF2-40B4-BE49-F238E27FC236}">
                <a16:creationId xmlns:a16="http://schemas.microsoft.com/office/drawing/2014/main" id="{47115AE6-FDD2-CC06-878C-100907BFB860}"/>
              </a:ext>
            </a:extLst>
          </p:cNvPr>
          <p:cNvSpPr txBox="1"/>
          <p:nvPr/>
        </p:nvSpPr>
        <p:spPr>
          <a:xfrm>
            <a:off x="9506602" y="1048416"/>
            <a:ext cx="1469039" cy="27699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Om Projektet</a:t>
            </a:r>
          </a:p>
        </p:txBody>
      </p:sp>
      <p:pic>
        <p:nvPicPr>
          <p:cNvPr id="18" name="Grafik 17" descr="Afspil med massiv udfyldning">
            <a:extLst>
              <a:ext uri="{FF2B5EF4-FFF2-40B4-BE49-F238E27FC236}">
                <a16:creationId xmlns:a16="http://schemas.microsoft.com/office/drawing/2014/main" id="{1889D936-3A4A-EEFD-20F7-C2B72B601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680805" y="1107006"/>
            <a:ext cx="146441" cy="146441"/>
          </a:xfrm>
          <a:prstGeom prst="rect">
            <a:avLst/>
          </a:prstGeom>
        </p:spPr>
      </p:pic>
      <p:pic>
        <p:nvPicPr>
          <p:cNvPr id="20" name="Grafik 19" descr="Afspil med massiv udfyldning">
            <a:extLst>
              <a:ext uri="{FF2B5EF4-FFF2-40B4-BE49-F238E27FC236}">
                <a16:creationId xmlns:a16="http://schemas.microsoft.com/office/drawing/2014/main" id="{66DC1545-CFC4-54A9-57AC-2DB25CDF53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452995" y="1136118"/>
            <a:ext cx="146441" cy="146441"/>
          </a:xfrm>
          <a:prstGeom prst="rect">
            <a:avLst/>
          </a:prstGeom>
        </p:spPr>
      </p:pic>
      <p:sp>
        <p:nvSpPr>
          <p:cNvPr id="21" name="Tekstfelt 20">
            <a:extLst>
              <a:ext uri="{FF2B5EF4-FFF2-40B4-BE49-F238E27FC236}">
                <a16:creationId xmlns:a16="http://schemas.microsoft.com/office/drawing/2014/main" id="{7F483BA4-7D34-3C19-C6D9-DF851C3BA7FC}"/>
              </a:ext>
            </a:extLst>
          </p:cNvPr>
          <p:cNvSpPr txBox="1"/>
          <p:nvPr/>
        </p:nvSpPr>
        <p:spPr>
          <a:xfrm>
            <a:off x="9989484" y="1324107"/>
            <a:ext cx="1469039" cy="276999"/>
          </a:xfrm>
          <a:prstGeom prst="rect">
            <a:avLst/>
          </a:prstGeom>
          <a:solidFill>
            <a:schemeClr val="bg2">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Viden Grundlag</a:t>
            </a:r>
          </a:p>
        </p:txBody>
      </p:sp>
      <p:sp>
        <p:nvSpPr>
          <p:cNvPr id="22" name="Tekstfelt 21">
            <a:extLst>
              <a:ext uri="{FF2B5EF4-FFF2-40B4-BE49-F238E27FC236}">
                <a16:creationId xmlns:a16="http://schemas.microsoft.com/office/drawing/2014/main" id="{6B4CC084-8F2F-5326-12AC-2458FAFA98A4}"/>
              </a:ext>
            </a:extLst>
          </p:cNvPr>
          <p:cNvSpPr txBox="1"/>
          <p:nvPr/>
        </p:nvSpPr>
        <p:spPr>
          <a:xfrm>
            <a:off x="6384490" y="1342945"/>
            <a:ext cx="2122512" cy="461665"/>
          </a:xfrm>
          <a:prstGeom prst="rect">
            <a:avLst/>
          </a:prstGeom>
          <a:solidFill>
            <a:schemeClr val="bg2">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 E-læring og materialer til KUI vejledere</a:t>
            </a:r>
          </a:p>
        </p:txBody>
      </p:sp>
      <p:sp>
        <p:nvSpPr>
          <p:cNvPr id="23" name="Tekstfelt 22">
            <a:extLst>
              <a:ext uri="{FF2B5EF4-FFF2-40B4-BE49-F238E27FC236}">
                <a16:creationId xmlns:a16="http://schemas.microsoft.com/office/drawing/2014/main" id="{90D5024C-0775-C7BB-CE08-D36D956C7385}"/>
              </a:ext>
            </a:extLst>
          </p:cNvPr>
          <p:cNvSpPr txBox="1"/>
          <p:nvPr/>
        </p:nvSpPr>
        <p:spPr>
          <a:xfrm>
            <a:off x="6393052" y="1762471"/>
            <a:ext cx="2122512" cy="461665"/>
          </a:xfrm>
          <a:prstGeom prst="rect">
            <a:avLst/>
          </a:prstGeom>
          <a:solidFill>
            <a:schemeClr val="bg2">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 E-læring og materialer til fagprofessionelle </a:t>
            </a:r>
          </a:p>
        </p:txBody>
      </p:sp>
      <p:sp>
        <p:nvSpPr>
          <p:cNvPr id="24" name="Tekstfelt 23">
            <a:extLst>
              <a:ext uri="{FF2B5EF4-FFF2-40B4-BE49-F238E27FC236}">
                <a16:creationId xmlns:a16="http://schemas.microsoft.com/office/drawing/2014/main" id="{8695AD91-572F-5937-7FA6-8A7908DE8498}"/>
              </a:ext>
            </a:extLst>
          </p:cNvPr>
          <p:cNvSpPr txBox="1"/>
          <p:nvPr/>
        </p:nvSpPr>
        <p:spPr>
          <a:xfrm>
            <a:off x="10849517" y="1036407"/>
            <a:ext cx="1303114" cy="276999"/>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Kontakt til KP</a:t>
            </a:r>
          </a:p>
        </p:txBody>
      </p:sp>
      <p:sp>
        <p:nvSpPr>
          <p:cNvPr id="9" name="Tekstfelt 8">
            <a:extLst>
              <a:ext uri="{FF2B5EF4-FFF2-40B4-BE49-F238E27FC236}">
                <a16:creationId xmlns:a16="http://schemas.microsoft.com/office/drawing/2014/main" id="{3A923E23-7343-1C5E-7281-5B621CA9B886}"/>
              </a:ext>
            </a:extLst>
          </p:cNvPr>
          <p:cNvSpPr txBox="1"/>
          <p:nvPr/>
        </p:nvSpPr>
        <p:spPr>
          <a:xfrm>
            <a:off x="7712029" y="1050106"/>
            <a:ext cx="1828800" cy="276999"/>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No5" pitchFamily="50" charset="0"/>
                <a:ea typeface="+mn-ea"/>
                <a:cs typeface="Arial Bold"/>
              </a:rPr>
              <a:t>Til Forældre og unge</a:t>
            </a:r>
          </a:p>
        </p:txBody>
      </p:sp>
      <p:sp>
        <p:nvSpPr>
          <p:cNvPr id="2" name="Rektangel 1">
            <a:extLst>
              <a:ext uri="{FF2B5EF4-FFF2-40B4-BE49-F238E27FC236}">
                <a16:creationId xmlns:a16="http://schemas.microsoft.com/office/drawing/2014/main" id="{E1CF8952-811E-B6D3-4379-E85FB87B6362}"/>
              </a:ext>
            </a:extLst>
          </p:cNvPr>
          <p:cNvSpPr/>
          <p:nvPr/>
        </p:nvSpPr>
        <p:spPr>
          <a:xfrm>
            <a:off x="1030817" y="1467853"/>
            <a:ext cx="3505087" cy="1323473"/>
          </a:xfrm>
          <a:prstGeom prst="rect">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C00000"/>
                </a:solidFill>
                <a:effectLst/>
                <a:uLnTx/>
                <a:uFillTx/>
                <a:latin typeface="Arial" panose="020B0604020202020204"/>
                <a:ea typeface="+mn-ea"/>
                <a:cs typeface="+mn-cs"/>
              </a:rPr>
              <a:t>Hvad skal målgrupperne hedde? Uddannelsesvejledere i kommunen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C00000"/>
                </a:solidFill>
                <a:effectLst/>
                <a:uLnTx/>
                <a:uFillTx/>
                <a:latin typeface="Arial" panose="020B0604020202020204"/>
                <a:ea typeface="+mn-ea"/>
                <a:cs typeface="+mn-cs"/>
              </a:rPr>
              <a:t>Læse/ordblindevejledere mv. på skole og ungdomsuddannelse</a:t>
            </a:r>
          </a:p>
        </p:txBody>
      </p:sp>
      <p:sp>
        <p:nvSpPr>
          <p:cNvPr id="3" name="Text Placeholder 2">
            <a:extLst>
              <a:ext uri="{FF2B5EF4-FFF2-40B4-BE49-F238E27FC236}">
                <a16:creationId xmlns:a16="http://schemas.microsoft.com/office/drawing/2014/main" id="{BC388603-3E2E-D6BD-49BD-037AED9CC26F}"/>
              </a:ext>
            </a:extLst>
          </p:cNvPr>
          <p:cNvSpPr>
            <a:spLocks noGrp="1"/>
          </p:cNvSpPr>
          <p:nvPr/>
        </p:nvSpPr>
        <p:spPr>
          <a:xfrm>
            <a:off x="4151872" y="6032282"/>
            <a:ext cx="7629195" cy="697047"/>
          </a:xfrm>
          <a:prstGeom prst="rect">
            <a:avLst/>
          </a:prstGeom>
          <a:ln w="19050">
            <a:solidFill>
              <a:srgbClr val="FF0000"/>
            </a:solidFill>
          </a:ln>
        </p:spPr>
        <p:txBody>
          <a:bodyPr lIns="0" tIns="0" rIns="0" bIns="0" anchor="ctr">
            <a:normAutofit/>
          </a:bodyPr>
          <a:lstStyle>
            <a:lvl1pPr marL="0" indent="0" algn="l" defTabSz="812760" rtl="0" eaLnBrk="1" latinLnBrk="0" hangingPunct="1">
              <a:spcBef>
                <a:spcPts val="0"/>
              </a:spcBef>
              <a:spcAft>
                <a:spcPts val="1067"/>
              </a:spcAft>
              <a:buClr>
                <a:schemeClr val="tx1"/>
              </a:buClr>
              <a:buFont typeface="Arial" panose="020B0604020202020204" pitchFamily="34" charset="0"/>
              <a:buNone/>
              <a:defRPr sz="2844" kern="1200">
                <a:solidFill>
                  <a:srgbClr val="000000"/>
                </a:solidFill>
                <a:latin typeface="+mn-lt"/>
                <a:ea typeface="+mn-ea"/>
                <a:cs typeface="Arial" pitchFamily="34" charset="0"/>
              </a:defRPr>
            </a:lvl1pPr>
            <a:lvl2pPr marL="321717"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2pPr>
            <a:lvl3pPr marL="643435"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3pPr>
            <a:lvl4pPr marL="951043"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4pPr>
            <a:lvl5pPr marL="1272759" indent="0" algn="l" defTabSz="812760" rtl="0" eaLnBrk="1" latinLnBrk="0" hangingPunct="1">
              <a:spcBef>
                <a:spcPts val="0"/>
              </a:spcBef>
              <a:spcAft>
                <a:spcPts val="1067"/>
              </a:spcAft>
              <a:buClr>
                <a:schemeClr val="tx1"/>
              </a:buClr>
              <a:buFont typeface="Wingdings" pitchFamily="2" charset="2"/>
              <a:buNone/>
              <a:defRPr sz="2844" kern="1200">
                <a:solidFill>
                  <a:srgbClr val="000000"/>
                </a:solidFill>
                <a:latin typeface="+mn-lt"/>
                <a:ea typeface="+mn-ea"/>
                <a:cs typeface="Arial" pitchFamily="34" charset="0"/>
              </a:defRPr>
            </a:lvl5pPr>
            <a:lvl6pPr marL="4470176" indent="-406379" algn="l" defTabSz="812760" rtl="0" eaLnBrk="1" latinLnBrk="0" hangingPunct="1">
              <a:spcBef>
                <a:spcPct val="20000"/>
              </a:spcBef>
              <a:buFont typeface="Arial"/>
              <a:buChar char="•"/>
              <a:defRPr sz="3556" kern="1200">
                <a:solidFill>
                  <a:schemeClr val="tx1"/>
                </a:solidFill>
                <a:latin typeface="+mn-lt"/>
                <a:ea typeface="+mn-ea"/>
                <a:cs typeface="+mn-cs"/>
              </a:defRPr>
            </a:lvl6pPr>
            <a:lvl7pPr marL="5282936" indent="-406379" algn="l" defTabSz="812760" rtl="0" eaLnBrk="1" latinLnBrk="0" hangingPunct="1">
              <a:spcBef>
                <a:spcPct val="20000"/>
              </a:spcBef>
              <a:buFont typeface="Arial"/>
              <a:buChar char="•"/>
              <a:defRPr sz="3556" kern="1200">
                <a:solidFill>
                  <a:schemeClr val="tx1"/>
                </a:solidFill>
                <a:latin typeface="+mn-lt"/>
                <a:ea typeface="+mn-ea"/>
                <a:cs typeface="+mn-cs"/>
              </a:defRPr>
            </a:lvl7pPr>
            <a:lvl8pPr marL="6095696" indent="-406379" algn="l" defTabSz="812760" rtl="0" eaLnBrk="1" latinLnBrk="0" hangingPunct="1">
              <a:spcBef>
                <a:spcPct val="20000"/>
              </a:spcBef>
              <a:buFont typeface="Arial"/>
              <a:buChar char="•"/>
              <a:defRPr sz="3556" kern="1200">
                <a:solidFill>
                  <a:schemeClr val="tx1"/>
                </a:solidFill>
                <a:latin typeface="+mn-lt"/>
                <a:ea typeface="+mn-ea"/>
                <a:cs typeface="+mn-cs"/>
              </a:defRPr>
            </a:lvl8pPr>
            <a:lvl9pPr marL="6908454" indent="-406379" algn="l" defTabSz="812760" rtl="0" eaLnBrk="1" latinLnBrk="0" hangingPunct="1">
              <a:spcBef>
                <a:spcPct val="20000"/>
              </a:spcBef>
              <a:buFont typeface="Arial"/>
              <a:buChar char="•"/>
              <a:defRPr sz="3556" kern="1200">
                <a:solidFill>
                  <a:schemeClr val="tx1"/>
                </a:solidFill>
                <a:latin typeface="+mn-lt"/>
                <a:ea typeface="+mn-ea"/>
                <a:cs typeface="+mn-cs"/>
              </a:defRPr>
            </a:lvl9pPr>
          </a:lstStyle>
          <a:p>
            <a:pPr lvl="0" algn="ctr" defTabSz="609585">
              <a:spcAft>
                <a:spcPts val="800"/>
              </a:spcAft>
              <a:buClr>
                <a:prstClr val="black"/>
              </a:buClr>
              <a:defRPr/>
            </a:pPr>
            <a:r>
              <a:rPr kumimoji="0" lang="da-DK" sz="1400" b="1" i="0" u="none" strike="noStrike" kern="1200" cap="none" spc="0" normalizeH="0" baseline="0" noProof="0">
                <a:ln>
                  <a:noFill/>
                </a:ln>
                <a:solidFill>
                  <a:prstClr val="black"/>
                </a:solidFill>
                <a:effectLst/>
                <a:uLnTx/>
                <a:uFillTx/>
                <a:latin typeface="No5" pitchFamily="2" charset="77"/>
                <a:ea typeface="+mn-ea"/>
                <a:cs typeface="Arial" pitchFamily="34" charset="0"/>
              </a:rPr>
              <a:t>SE Projektets hjemmeside: </a:t>
            </a:r>
            <a:r>
              <a:rPr lang="da-DK" sz="1400" b="1">
                <a:solidFill>
                  <a:schemeClr val="tx1"/>
                </a:solidFill>
                <a:latin typeface="No5" pitchFamily="2" charset="77"/>
              </a:rPr>
              <a:t>: </a:t>
            </a:r>
            <a:r>
              <a:rPr lang="da-DK" sz="1400" b="1">
                <a:solidFill>
                  <a:schemeClr val="tx1"/>
                </a:solidFill>
                <a:latin typeface="No5" pitchFamily="2" charset="77"/>
                <a:hlinkClick r:id="rId5">
                  <a:extLst>
                    <a:ext uri="{A12FA001-AC4F-418D-AE19-62706E023703}">
                      <ahyp:hlinkClr xmlns:ahyp="http://schemas.microsoft.com/office/drawing/2018/hyperlinkcolor" val="tx"/>
                    </a:ext>
                  </a:extLst>
                </a:hlinkClick>
              </a:rPr>
              <a:t>styrkedeovergange.kp.dk</a:t>
            </a:r>
            <a:endParaRPr kumimoji="0" lang="da-DK" sz="1400" b="1" i="0" u="none" strike="noStrike" kern="1200" cap="none" spc="0" normalizeH="0" baseline="0" noProof="0">
              <a:ln>
                <a:noFill/>
              </a:ln>
              <a:solidFill>
                <a:prstClr val="black"/>
              </a:solidFill>
              <a:effectLst/>
              <a:uLnTx/>
              <a:uFillTx/>
              <a:latin typeface="No5" pitchFamily="2" charset="77"/>
              <a:ea typeface="+mn-ea"/>
              <a:cs typeface="Arial" pitchFamily="34" charset="0"/>
            </a:endParaRPr>
          </a:p>
          <a:p>
            <a:pPr marL="0" marR="0" lvl="0" indent="0" algn="ctr" defTabSz="609585" rtl="0" eaLnBrk="1" fontAlgn="auto" latinLnBrk="0" hangingPunct="1">
              <a:lnSpc>
                <a:spcPct val="100000"/>
              </a:lnSpc>
              <a:spcBef>
                <a:spcPts val="0"/>
              </a:spcBef>
              <a:spcAft>
                <a:spcPts val="800"/>
              </a:spcAft>
              <a:buClr>
                <a:prstClr val="black"/>
              </a:buClr>
              <a:buSzTx/>
              <a:buFont typeface="Arial" panose="020B0604020202020204" pitchFamily="34" charset="0"/>
              <a:buNone/>
              <a:tabLst/>
              <a:defRPr/>
            </a:pPr>
            <a:r>
              <a:rPr lang="da-DK" sz="1400" b="1">
                <a:solidFill>
                  <a:prstClr val="black"/>
                </a:solidFill>
                <a:latin typeface="No5" pitchFamily="2" charset="77"/>
              </a:rPr>
              <a:t>Se første spirende udkast på e-læring her: </a:t>
            </a:r>
            <a:r>
              <a:rPr lang="da-DK" sz="1400" u="sng">
                <a:hlinkClick r:id="rId6"/>
              </a:rPr>
              <a:t>MATERIALER – styrkedeovergange.kp.dk</a:t>
            </a:r>
            <a:endParaRPr kumimoji="0" lang="da-DK" sz="1400" b="1" i="0" u="none" strike="noStrike" kern="1200" cap="none" spc="0" normalizeH="0" baseline="0" noProof="0">
              <a:ln>
                <a:noFill/>
              </a:ln>
              <a:solidFill>
                <a:prstClr val="black"/>
              </a:solidFill>
              <a:effectLst/>
              <a:uLnTx/>
              <a:uFillTx/>
              <a:latin typeface="No5" pitchFamily="2" charset="77"/>
              <a:ea typeface="+mn-ea"/>
              <a:cs typeface="Arial"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584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P spid="21" grpId="0" animBg="1"/>
      <p:bldP spid="22" grpId="0" animBg="1"/>
      <p:bldP spid="23" grpId="0" animBg="1"/>
      <p:bldP spid="24" grpId="0" animBg="1"/>
      <p:bldP spid="9"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FD09654-F2E9-3954-6FD8-85F1C483AB6D}"/>
              </a:ext>
            </a:extLst>
          </p:cNvPr>
          <p:cNvSpPr>
            <a:spLocks noGrp="1"/>
          </p:cNvSpPr>
          <p:nvPr>
            <p:ph type="title"/>
          </p:nvPr>
        </p:nvSpPr>
        <p:spPr>
          <a:xfrm>
            <a:off x="304800" y="497840"/>
            <a:ext cx="11633199" cy="465400"/>
          </a:xfrm>
        </p:spPr>
        <p:txBody>
          <a:bodyPr/>
          <a:lstStyle/>
          <a:p>
            <a:pPr algn="ctr"/>
            <a:r>
              <a:rPr lang="da-DK" sz="2600">
                <a:solidFill>
                  <a:srgbClr val="000000"/>
                </a:solidFill>
                <a:latin typeface="No5" pitchFamily="50" charset="0"/>
                <a:ea typeface="Arial" panose="020B0604020202020204" pitchFamily="34" charset="0"/>
              </a:rPr>
              <a:t>Projektets målgrupper, angivet med forventede antal deltagere</a:t>
            </a:r>
            <a:endParaRPr lang="da-DK" sz="2600">
              <a:latin typeface="No5" pitchFamily="50" charset="0"/>
            </a:endParaRPr>
          </a:p>
        </p:txBody>
      </p:sp>
      <p:sp>
        <p:nvSpPr>
          <p:cNvPr id="9" name="Pladsholder til tekst 8">
            <a:extLst>
              <a:ext uri="{FF2B5EF4-FFF2-40B4-BE49-F238E27FC236}">
                <a16:creationId xmlns:a16="http://schemas.microsoft.com/office/drawing/2014/main" id="{FC17524A-7BE2-E8C4-308C-74C5E65B6067}"/>
              </a:ext>
            </a:extLst>
          </p:cNvPr>
          <p:cNvSpPr>
            <a:spLocks noGrp="1"/>
          </p:cNvSpPr>
          <p:nvPr>
            <p:ph type="body" sz="quarter" idx="11"/>
          </p:nvPr>
        </p:nvSpPr>
        <p:spPr>
          <a:xfrm>
            <a:off x="172720" y="1097280"/>
            <a:ext cx="4429760" cy="4818060"/>
          </a:xfrm>
          <a:solidFill>
            <a:srgbClr val="EAEAEA"/>
          </a:solidFill>
        </p:spPr>
        <p:txBody>
          <a:bodyPr/>
          <a:lstStyle/>
          <a:p>
            <a:pPr algn="l"/>
            <a:r>
              <a:rPr lang="da-DK" sz="1400"/>
              <a:t>Projektets specifikke deltagere udvælges af de to partnerkommuner. I første og anden fase kaldes de deltagende skoler ’kerneskoler’, og kerneskolerne indgår i hele projektforløbet. </a:t>
            </a:r>
          </a:p>
          <a:p>
            <a:pPr algn="l"/>
            <a:r>
              <a:rPr lang="da-DK" sz="1400"/>
              <a:t>Det præcise antal elevdeltagere afhænger af skolernes størrelse og af hvor mange elever, der er identificeret som ordblinde. Skolerne skal dog hver især have som minimum ti deltagende elever. Hertil vil KUI-vejledere og andre fagprofessionelle, som er tilknyttet skolerne, deltage, samt fagprofessionelle fra ungdomsuddannelserne. </a:t>
            </a:r>
          </a:p>
          <a:p>
            <a:pPr algn="l"/>
            <a:r>
              <a:rPr lang="da-DK" sz="1400"/>
              <a:t>Forventeligt vil halvdelen af de unges forældre, dvs. ca. fem forældre pr. skole, ønske at deltage. Ved seks skoler deltager dermed min. 60 unge, 6 KUI-vejledere, 16 øvrige fagprofessionelle og 30 forældre fordelt på de to partnerkommuner. Antallet af repræsentanter fra ungdomsuddannelser vil variere og afhænge af skolens eksisterende samarbejdsflader. Dette er gældende i alle faser. </a:t>
            </a:r>
          </a:p>
        </p:txBody>
      </p:sp>
      <p:graphicFrame>
        <p:nvGraphicFramePr>
          <p:cNvPr id="6" name="Tabel 5">
            <a:extLst>
              <a:ext uri="{FF2B5EF4-FFF2-40B4-BE49-F238E27FC236}">
                <a16:creationId xmlns:a16="http://schemas.microsoft.com/office/drawing/2014/main" id="{CEDAA19A-04C3-08C3-3447-8CE219EFEE32}"/>
              </a:ext>
            </a:extLst>
          </p:cNvPr>
          <p:cNvGraphicFramePr>
            <a:graphicFrameLocks noGrp="1"/>
          </p:cNvGraphicFramePr>
          <p:nvPr/>
        </p:nvGraphicFramePr>
        <p:xfrm>
          <a:off x="4683760" y="1317174"/>
          <a:ext cx="7416800" cy="5276258"/>
        </p:xfrm>
        <a:graphic>
          <a:graphicData uri="http://schemas.openxmlformats.org/drawingml/2006/table">
            <a:tbl>
              <a:tblPr firstRow="1" firstCol="1" bandRow="1">
                <a:tableStyleId>{5C22544A-7EE6-4342-B048-85BDC9FD1C3A}</a:tableStyleId>
              </a:tblPr>
              <a:tblGrid>
                <a:gridCol w="1113028">
                  <a:extLst>
                    <a:ext uri="{9D8B030D-6E8A-4147-A177-3AD203B41FA5}">
                      <a16:colId xmlns:a16="http://schemas.microsoft.com/office/drawing/2014/main" val="2833880956"/>
                    </a:ext>
                  </a:extLst>
                </a:gridCol>
                <a:gridCol w="1289063">
                  <a:extLst>
                    <a:ext uri="{9D8B030D-6E8A-4147-A177-3AD203B41FA5}">
                      <a16:colId xmlns:a16="http://schemas.microsoft.com/office/drawing/2014/main" val="3459910313"/>
                    </a:ext>
                  </a:extLst>
                </a:gridCol>
                <a:gridCol w="1775087">
                  <a:extLst>
                    <a:ext uri="{9D8B030D-6E8A-4147-A177-3AD203B41FA5}">
                      <a16:colId xmlns:a16="http://schemas.microsoft.com/office/drawing/2014/main" val="677927689"/>
                    </a:ext>
                  </a:extLst>
                </a:gridCol>
                <a:gridCol w="1785653">
                  <a:extLst>
                    <a:ext uri="{9D8B030D-6E8A-4147-A177-3AD203B41FA5}">
                      <a16:colId xmlns:a16="http://schemas.microsoft.com/office/drawing/2014/main" val="3399959493"/>
                    </a:ext>
                  </a:extLst>
                </a:gridCol>
                <a:gridCol w="1453969">
                  <a:extLst>
                    <a:ext uri="{9D8B030D-6E8A-4147-A177-3AD203B41FA5}">
                      <a16:colId xmlns:a16="http://schemas.microsoft.com/office/drawing/2014/main" val="2989406582"/>
                    </a:ext>
                  </a:extLst>
                </a:gridCol>
              </a:tblGrid>
              <a:tr h="722116">
                <a:tc>
                  <a:txBody>
                    <a:bodyPr/>
                    <a:lstStyle/>
                    <a:p>
                      <a:pPr>
                        <a:lnSpc>
                          <a:spcPct val="115000"/>
                        </a:lnSpc>
                        <a:spcAft>
                          <a:spcPts val="600"/>
                        </a:spcAft>
                      </a:pPr>
                      <a:r>
                        <a:rPr lang="da-DK" sz="1400">
                          <a:effectLst/>
                        </a:rPr>
                        <a:t>Faser</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Fase 1: Videns-indsamling</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Fase 2.a: Udvikling med partnerkommuner </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Fase 2.b: Udvikling med partnerkommuner </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Fase 3: Test og kvalificering </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1591070027"/>
                  </a:ext>
                </a:extLst>
              </a:tr>
              <a:tr h="474731">
                <a:tc>
                  <a:txBody>
                    <a:bodyPr/>
                    <a:lstStyle/>
                    <a:p>
                      <a:pPr>
                        <a:lnSpc>
                          <a:spcPct val="115000"/>
                        </a:lnSpc>
                        <a:spcAft>
                          <a:spcPts val="600"/>
                        </a:spcAft>
                      </a:pPr>
                      <a:r>
                        <a:rPr lang="da-DK" sz="1400">
                          <a:effectLst/>
                        </a:rPr>
                        <a:t>Tid</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Aug. - dec. ‘24</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Jan. ‘25 – dec. ‘25</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Jan. ‘26 – dec. ‘26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Jan‘27 - juni ‘27</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3116640965"/>
                  </a:ext>
                </a:extLst>
              </a:tr>
              <a:tr h="722116">
                <a:tc>
                  <a:txBody>
                    <a:bodyPr/>
                    <a:lstStyle/>
                    <a:p>
                      <a:pPr>
                        <a:lnSpc>
                          <a:spcPct val="115000"/>
                        </a:lnSpc>
                        <a:spcAft>
                          <a:spcPts val="600"/>
                        </a:spcAft>
                      </a:pPr>
                      <a:r>
                        <a:rPr lang="da-DK" sz="1400">
                          <a:effectLst/>
                        </a:rPr>
                        <a:t>Antal kommuner deltager</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2</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2</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2</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336756313"/>
                  </a:ext>
                </a:extLst>
              </a:tr>
              <a:tr h="722116">
                <a:tc>
                  <a:txBody>
                    <a:bodyPr/>
                    <a:lstStyle/>
                    <a:p>
                      <a:pPr>
                        <a:lnSpc>
                          <a:spcPct val="115000"/>
                        </a:lnSpc>
                        <a:spcAft>
                          <a:spcPts val="600"/>
                        </a:spcAft>
                      </a:pPr>
                      <a:r>
                        <a:rPr lang="da-DK" sz="1400">
                          <a:effectLst/>
                        </a:rPr>
                        <a:t>Antal skoler deltager</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6</a:t>
                      </a:r>
                    </a:p>
                  </a:txBody>
                  <a:tcPr marT="0" marB="0"/>
                </a:tc>
                <a:tc>
                  <a:txBody>
                    <a:bodyPr/>
                    <a:lstStyle/>
                    <a:p>
                      <a:pPr>
                        <a:lnSpc>
                          <a:spcPct val="115000"/>
                        </a:lnSpc>
                        <a:spcAft>
                          <a:spcPts val="600"/>
                        </a:spcAft>
                      </a:pPr>
                      <a:r>
                        <a:rPr lang="da-DK" sz="1400">
                          <a:effectLst/>
                        </a:rPr>
                        <a:t>8</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12</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2533083048"/>
                  </a:ext>
                </a:extLst>
              </a:tr>
              <a:tr h="696307">
                <a:tc>
                  <a:txBody>
                    <a:bodyPr/>
                    <a:lstStyle/>
                    <a:p>
                      <a:pPr>
                        <a:lnSpc>
                          <a:spcPct val="115000"/>
                        </a:lnSpc>
                        <a:spcAft>
                          <a:spcPts val="600"/>
                        </a:spcAft>
                      </a:pPr>
                      <a:r>
                        <a:rPr lang="da-DK" sz="1400">
                          <a:effectLst/>
                        </a:rPr>
                        <a:t>Antal unge deltagere</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60 (</a:t>
                      </a:r>
                      <a:r>
                        <a:rPr lang="da-DK" sz="1400" b="1">
                          <a:solidFill>
                            <a:srgbClr val="FF0000"/>
                          </a:solidFill>
                          <a:effectLst/>
                        </a:rPr>
                        <a:t>NB </a:t>
                      </a:r>
                      <a:r>
                        <a:rPr lang="da-DK" sz="1400">
                          <a:effectLst/>
                        </a:rPr>
                        <a:t>de unge kan komme fra andre skoler end de 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marL="0" marR="0" lvl="0" indent="0" algn="l" defTabSz="609585" rtl="0" eaLnBrk="1" fontAlgn="auto" latinLnBrk="0" hangingPunct="1">
                        <a:lnSpc>
                          <a:spcPct val="115000"/>
                        </a:lnSpc>
                        <a:spcBef>
                          <a:spcPts val="0"/>
                        </a:spcBef>
                        <a:spcAft>
                          <a:spcPts val="600"/>
                        </a:spcAft>
                        <a:buClrTx/>
                        <a:buSzTx/>
                        <a:buFontTx/>
                        <a:buNone/>
                        <a:tabLst/>
                        <a:defRPr/>
                      </a:pPr>
                      <a:r>
                        <a:rPr lang="da-DK" sz="1400">
                          <a:effectLst/>
                        </a:rPr>
                        <a:t>80 (</a:t>
                      </a:r>
                      <a:r>
                        <a:rPr lang="da-DK" sz="1400" b="1">
                          <a:solidFill>
                            <a:srgbClr val="FF0000"/>
                          </a:solidFill>
                          <a:effectLst/>
                        </a:rPr>
                        <a:t>NB </a:t>
                      </a:r>
                      <a:r>
                        <a:rPr lang="da-DK" sz="1400">
                          <a:effectLst/>
                        </a:rPr>
                        <a:t>de unge kan komme fra andre skoler end de 8)</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120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4079831096"/>
                  </a:ext>
                </a:extLst>
              </a:tr>
              <a:tr h="474731">
                <a:tc>
                  <a:txBody>
                    <a:bodyPr/>
                    <a:lstStyle/>
                    <a:p>
                      <a:pPr>
                        <a:lnSpc>
                          <a:spcPct val="115000"/>
                        </a:lnSpc>
                        <a:spcAft>
                          <a:spcPts val="600"/>
                        </a:spcAft>
                      </a:pPr>
                      <a:r>
                        <a:rPr lang="da-DK" sz="1400">
                          <a:effectLst/>
                        </a:rPr>
                        <a:t>Antal KUI-vejledere</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16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24</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1377855876"/>
                  </a:ext>
                </a:extLst>
              </a:tr>
              <a:tr h="969500">
                <a:tc>
                  <a:txBody>
                    <a:bodyPr/>
                    <a:lstStyle/>
                    <a:p>
                      <a:pPr>
                        <a:lnSpc>
                          <a:spcPct val="115000"/>
                        </a:lnSpc>
                        <a:spcAft>
                          <a:spcPts val="600"/>
                        </a:spcAft>
                      </a:pPr>
                      <a:r>
                        <a:rPr lang="da-DK" sz="1400">
                          <a:effectLst/>
                        </a:rPr>
                        <a:t>Antal andre fagprofessionelle</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16</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16</a:t>
                      </a:r>
                    </a:p>
                  </a:txBody>
                  <a:tcPr marT="0" marB="0"/>
                </a:tc>
                <a:tc>
                  <a:txBody>
                    <a:bodyPr/>
                    <a:lstStyle/>
                    <a:p>
                      <a:pPr>
                        <a:lnSpc>
                          <a:spcPct val="115000"/>
                        </a:lnSpc>
                        <a:spcAft>
                          <a:spcPts val="600"/>
                        </a:spcAft>
                      </a:pPr>
                      <a:r>
                        <a:rPr lang="da-DK" sz="1400">
                          <a:effectLst/>
                        </a:rPr>
                        <a:t>32</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40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2927895099"/>
                  </a:ext>
                </a:extLst>
              </a:tr>
              <a:tr h="474731">
                <a:tc>
                  <a:txBody>
                    <a:bodyPr/>
                    <a:lstStyle/>
                    <a:p>
                      <a:pPr>
                        <a:lnSpc>
                          <a:spcPct val="115000"/>
                        </a:lnSpc>
                        <a:spcAft>
                          <a:spcPts val="600"/>
                        </a:spcAft>
                      </a:pPr>
                      <a:r>
                        <a:rPr lang="da-DK" sz="1400">
                          <a:effectLst/>
                        </a:rPr>
                        <a:t>Antal forældre</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30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30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40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tc>
                  <a:txBody>
                    <a:bodyPr/>
                    <a:lstStyle/>
                    <a:p>
                      <a:pPr>
                        <a:lnSpc>
                          <a:spcPct val="115000"/>
                        </a:lnSpc>
                        <a:spcAft>
                          <a:spcPts val="600"/>
                        </a:spcAft>
                      </a:pPr>
                      <a:r>
                        <a:rPr lang="da-DK" sz="1400">
                          <a:effectLst/>
                        </a:rPr>
                        <a:t>60</a:t>
                      </a:r>
                      <a:endParaRPr lang="da-DK" sz="1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tc>
                <a:extLst>
                  <a:ext uri="{0D108BD9-81ED-4DB2-BD59-A6C34878D82A}">
                    <a16:rowId xmlns:a16="http://schemas.microsoft.com/office/drawing/2014/main" val="2450291565"/>
                  </a:ext>
                </a:extLst>
              </a:tr>
            </a:tbl>
          </a:graphicData>
        </a:graphic>
      </p:graphicFrame>
    </p:spTree>
    <p:extLst>
      <p:ext uri="{BB962C8B-B14F-4D97-AF65-F5344CB8AC3E}">
        <p14:creationId xmlns:p14="http://schemas.microsoft.com/office/powerpoint/2010/main" val="3865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97E34-3C87-4D43-82FC-2B6F90631E48}"/>
              </a:ext>
            </a:extLst>
          </p:cNvPr>
          <p:cNvSpPr>
            <a:spLocks noGrp="1"/>
          </p:cNvSpPr>
          <p:nvPr>
            <p:ph type="title"/>
          </p:nvPr>
        </p:nvSpPr>
        <p:spPr>
          <a:xfrm>
            <a:off x="1030818" y="620331"/>
            <a:ext cx="10130365" cy="576528"/>
          </a:xfrm>
        </p:spPr>
        <p:txBody>
          <a:bodyPr/>
          <a:lstStyle/>
          <a:p>
            <a:r>
              <a:rPr lang="da-DK"/>
              <a:t>Deltagere fra Frederiksberg</a:t>
            </a:r>
            <a:br>
              <a:rPr lang="da-DK"/>
            </a:br>
            <a:endParaRPr lang="da-DK"/>
          </a:p>
        </p:txBody>
      </p:sp>
      <p:sp>
        <p:nvSpPr>
          <p:cNvPr id="6" name="Pladsholder til slidenummer 5">
            <a:extLst>
              <a:ext uri="{FF2B5EF4-FFF2-40B4-BE49-F238E27FC236}">
                <a16:creationId xmlns:a16="http://schemas.microsoft.com/office/drawing/2014/main" id="{C222438A-E865-47F7-938E-12F93B021FD5}"/>
              </a:ext>
            </a:extLst>
          </p:cNvPr>
          <p:cNvSpPr>
            <a:spLocks noGrp="1"/>
          </p:cNvSpPr>
          <p:nvPr>
            <p:ph type="sldNum" sz="quarter" idx="4294967295"/>
          </p:nvPr>
        </p:nvSpPr>
        <p:spPr>
          <a:xfrm>
            <a:off x="0" y="0"/>
            <a:ext cx="0" cy="0"/>
          </a:xfrm>
        </p:spPr>
        <p:txBody>
          <a:bodyPr/>
          <a:lstStyle/>
          <a:p>
            <a:endParaRPr lang="en-NL"/>
          </a:p>
        </p:txBody>
      </p:sp>
      <p:sp>
        <p:nvSpPr>
          <p:cNvPr id="7" name="Rektangel 6">
            <a:extLst>
              <a:ext uri="{FF2B5EF4-FFF2-40B4-BE49-F238E27FC236}">
                <a16:creationId xmlns:a16="http://schemas.microsoft.com/office/drawing/2014/main" id="{60BA6F10-FC84-4CA4-A4BD-DCEE85CCE0EF}"/>
              </a:ext>
            </a:extLst>
          </p:cNvPr>
          <p:cNvSpPr/>
          <p:nvPr/>
        </p:nvSpPr>
        <p:spPr>
          <a:xfrm>
            <a:off x="936172" y="1106744"/>
            <a:ext cx="5159828" cy="1577355"/>
          </a:xfrm>
          <a:prstGeom prst="rect">
            <a:avLst/>
          </a:prstGeom>
        </p:spPr>
        <p:txBody>
          <a:bodyPr wrap="square">
            <a:spAutoFit/>
          </a:bodyPr>
          <a:lstStyle/>
          <a:p>
            <a:r>
              <a:rPr lang="da-DK" b="1">
                <a:latin typeface="No5 "/>
                <a:cs typeface="Arial Bold"/>
              </a:rPr>
              <a:t>Tidligere deltagere fra 2025:</a:t>
            </a:r>
            <a:endParaRPr lang="da-DK">
              <a:solidFill>
                <a:schemeClr val="accent1">
                  <a:lumMod val="90000"/>
                  <a:lumOff val="10000"/>
                </a:schemeClr>
              </a:solidFill>
              <a:latin typeface="No5 "/>
              <a:cs typeface="Arial Bold"/>
            </a:endParaRPr>
          </a:p>
          <a:p>
            <a:endParaRPr lang="da-DK" sz="1050" b="1">
              <a:latin typeface="No5 "/>
              <a:cs typeface="Arial Bold"/>
            </a:endParaRPr>
          </a:p>
          <a:p>
            <a:r>
              <a:rPr lang="da-DK" b="1">
                <a:latin typeface="No5 "/>
                <a:cs typeface="Arial Bold"/>
              </a:rPr>
              <a:t>Grundskoler:</a:t>
            </a:r>
          </a:p>
          <a:p>
            <a:r>
              <a:rPr lang="da-DK" sz="1700">
                <a:latin typeface="No5 "/>
                <a:cs typeface="Arial Bold"/>
              </a:rPr>
              <a:t>La </a:t>
            </a:r>
            <a:r>
              <a:rPr lang="da-DK" sz="1700" err="1">
                <a:latin typeface="No5 "/>
                <a:cs typeface="Arial Bold"/>
              </a:rPr>
              <a:t>Coursvej</a:t>
            </a:r>
            <a:r>
              <a:rPr lang="da-DK" sz="1700">
                <a:latin typeface="No5 "/>
                <a:cs typeface="Arial Bold"/>
              </a:rPr>
              <a:t> – Pernille Nygaard Madsen </a:t>
            </a:r>
          </a:p>
          <a:p>
            <a:r>
              <a:rPr lang="da-DK" sz="1700">
                <a:latin typeface="No5 "/>
                <a:cs typeface="Arial Bold"/>
              </a:rPr>
              <a:t>Ny Hollænderskolen – Maria Skaaning  </a:t>
            </a:r>
          </a:p>
          <a:p>
            <a:r>
              <a:rPr lang="da-DK" sz="1700">
                <a:latin typeface="No5 "/>
                <a:cs typeface="Arial Bold"/>
              </a:rPr>
              <a:t>Tre </a:t>
            </a:r>
            <a:r>
              <a:rPr lang="da-DK" sz="1700" err="1">
                <a:latin typeface="No5 "/>
                <a:cs typeface="Arial Bold"/>
              </a:rPr>
              <a:t>Falkeskolen</a:t>
            </a:r>
            <a:r>
              <a:rPr lang="da-DK" sz="1700">
                <a:latin typeface="No5 "/>
                <a:cs typeface="Arial Bold"/>
              </a:rPr>
              <a:t> – Dorthe Lambertsen </a:t>
            </a:r>
          </a:p>
        </p:txBody>
      </p:sp>
      <p:sp>
        <p:nvSpPr>
          <p:cNvPr id="8" name="Rektangel 7">
            <a:extLst>
              <a:ext uri="{FF2B5EF4-FFF2-40B4-BE49-F238E27FC236}">
                <a16:creationId xmlns:a16="http://schemas.microsoft.com/office/drawing/2014/main" id="{1A90119E-50AB-46A1-93F5-23A29BD80EEB}"/>
              </a:ext>
            </a:extLst>
          </p:cNvPr>
          <p:cNvSpPr/>
          <p:nvPr/>
        </p:nvSpPr>
        <p:spPr>
          <a:xfrm>
            <a:off x="1006102" y="2658463"/>
            <a:ext cx="4764503" cy="1938992"/>
          </a:xfrm>
          <a:prstGeom prst="rect">
            <a:avLst/>
          </a:prstGeom>
        </p:spPr>
        <p:txBody>
          <a:bodyPr wrap="square" lIns="91440" tIns="45720" rIns="91440" bIns="45720" anchor="t">
            <a:spAutoFit/>
          </a:bodyPr>
          <a:lstStyle/>
          <a:p>
            <a:r>
              <a:rPr lang="da-DK" b="1">
                <a:latin typeface="No5 "/>
                <a:cs typeface="Arial Bold"/>
              </a:rPr>
              <a:t>Ungdomsuddannelser:</a:t>
            </a:r>
          </a:p>
          <a:p>
            <a:r>
              <a:rPr lang="da-DK" sz="1700" err="1">
                <a:latin typeface="No5 "/>
                <a:cs typeface="Arial Bold"/>
              </a:rPr>
              <a:t>Falko</a:t>
            </a:r>
            <a:r>
              <a:rPr lang="da-DK" sz="1700">
                <a:latin typeface="No5 "/>
                <a:cs typeface="Arial Bold"/>
              </a:rPr>
              <a:t> – Anne Rikke Schnack</a:t>
            </a:r>
          </a:p>
          <a:p>
            <a:r>
              <a:rPr lang="da-DK" sz="1700">
                <a:solidFill>
                  <a:srgbClr val="C00000"/>
                </a:solidFill>
                <a:latin typeface="No5 "/>
                <a:cs typeface="Arial Bold"/>
              </a:rPr>
              <a:t>FRB VUC – Anja Bech Larsen (stoppet)</a:t>
            </a:r>
          </a:p>
          <a:p>
            <a:r>
              <a:rPr lang="da-DK" sz="1700">
                <a:latin typeface="No5 "/>
                <a:cs typeface="Arial Bold"/>
              </a:rPr>
              <a:t>Diakonissen – Bodil Høg </a:t>
            </a:r>
          </a:p>
          <a:p>
            <a:r>
              <a:rPr lang="da-DK" sz="1700">
                <a:solidFill>
                  <a:srgbClr val="C00000"/>
                </a:solidFill>
                <a:latin typeface="No5 "/>
                <a:cs typeface="Arial Bold"/>
              </a:rPr>
              <a:t>FGU – Lise Hosbond (stoppet)</a:t>
            </a:r>
            <a:r>
              <a:rPr lang="da-DK" sz="1700">
                <a:latin typeface="No5 "/>
                <a:cs typeface="Arial Bold"/>
              </a:rPr>
              <a:t>/Gitte Boe /Lise Mundt</a:t>
            </a:r>
          </a:p>
          <a:p>
            <a:r>
              <a:rPr lang="da-DK" sz="1700">
                <a:latin typeface="No5 "/>
                <a:cs typeface="Arial Bold"/>
              </a:rPr>
              <a:t>HF – Lise Hansen </a:t>
            </a:r>
          </a:p>
        </p:txBody>
      </p:sp>
      <p:sp>
        <p:nvSpPr>
          <p:cNvPr id="9" name="Tekstfelt 8">
            <a:extLst>
              <a:ext uri="{FF2B5EF4-FFF2-40B4-BE49-F238E27FC236}">
                <a16:creationId xmlns:a16="http://schemas.microsoft.com/office/drawing/2014/main" id="{45DF56F0-8475-44D9-8967-280BE739E02B}"/>
              </a:ext>
            </a:extLst>
          </p:cNvPr>
          <p:cNvSpPr txBox="1"/>
          <p:nvPr/>
        </p:nvSpPr>
        <p:spPr>
          <a:xfrm>
            <a:off x="6096000" y="1106744"/>
            <a:ext cx="5878287" cy="5032147"/>
          </a:xfrm>
          <a:prstGeom prst="rect">
            <a:avLst/>
          </a:prstGeom>
          <a:noFill/>
        </p:spPr>
        <p:txBody>
          <a:bodyPr wrap="square" lIns="91440" tIns="45720" rIns="91440" bIns="45720" rtlCol="0" anchor="t">
            <a:spAutoFit/>
          </a:bodyPr>
          <a:lstStyle/>
          <a:p>
            <a:pPr algn="l"/>
            <a:r>
              <a:rPr lang="da-DK" b="1" noProof="0">
                <a:latin typeface="No5 "/>
                <a:cs typeface="Arial Bold"/>
              </a:rPr>
              <a:t>Nye deltagere i 2026:</a:t>
            </a:r>
          </a:p>
          <a:p>
            <a:pPr algn="l"/>
            <a:endParaRPr lang="da-DK" sz="1050">
              <a:solidFill>
                <a:schemeClr val="accent1">
                  <a:lumMod val="90000"/>
                  <a:lumOff val="10000"/>
                </a:schemeClr>
              </a:solidFill>
              <a:latin typeface="No5 "/>
              <a:cs typeface="Arial Bold"/>
            </a:endParaRPr>
          </a:p>
          <a:p>
            <a:r>
              <a:rPr lang="da-DK" b="1">
                <a:solidFill>
                  <a:schemeClr val="accent1">
                    <a:lumMod val="90000"/>
                    <a:lumOff val="10000"/>
                  </a:schemeClr>
                </a:solidFill>
                <a:latin typeface="No5 "/>
                <a:cs typeface="Arial Bold"/>
              </a:rPr>
              <a:t>Grundskoler:</a:t>
            </a:r>
          </a:p>
          <a:p>
            <a:r>
              <a:rPr lang="da-DK">
                <a:solidFill>
                  <a:schemeClr val="accent1">
                    <a:lumMod val="90000"/>
                    <a:lumOff val="10000"/>
                  </a:schemeClr>
                </a:solidFill>
                <a:latin typeface="No5 "/>
                <a:cs typeface="Arial Bold"/>
              </a:rPr>
              <a:t>Grundtvigsvej – Maria Svendgaard </a:t>
            </a:r>
          </a:p>
          <a:p>
            <a:r>
              <a:rPr lang="da-DK">
                <a:solidFill>
                  <a:schemeClr val="accent1">
                    <a:lumMod val="90000"/>
                    <a:lumOff val="10000"/>
                  </a:schemeClr>
                </a:solidFill>
                <a:latin typeface="No5 "/>
                <a:cs typeface="Arial Bold"/>
              </a:rPr>
              <a:t>Grundtvigsvej – Louise </a:t>
            </a:r>
            <a:r>
              <a:rPr lang="da-DK" err="1">
                <a:solidFill>
                  <a:schemeClr val="accent1">
                    <a:lumMod val="90000"/>
                    <a:lumOff val="10000"/>
                  </a:schemeClr>
                </a:solidFill>
                <a:latin typeface="No5 "/>
                <a:cs typeface="Arial Bold"/>
              </a:rPr>
              <a:t>Saggau</a:t>
            </a:r>
            <a:endParaRPr lang="da-DK">
              <a:solidFill>
                <a:schemeClr val="accent1">
                  <a:lumMod val="90000"/>
                  <a:lumOff val="10000"/>
                </a:schemeClr>
              </a:solidFill>
              <a:latin typeface="No5 "/>
              <a:cs typeface="Arial Bold"/>
            </a:endParaRPr>
          </a:p>
          <a:p>
            <a:pPr algn="l"/>
            <a:r>
              <a:rPr lang="da-DK">
                <a:solidFill>
                  <a:schemeClr val="accent1">
                    <a:lumMod val="90000"/>
                    <a:lumOff val="10000"/>
                  </a:schemeClr>
                </a:solidFill>
                <a:latin typeface="No5 "/>
                <a:cs typeface="Arial Bold"/>
              </a:rPr>
              <a:t>SKA – Mette Kroer </a:t>
            </a:r>
          </a:p>
          <a:p>
            <a:pPr algn="l"/>
            <a:endParaRPr lang="da-DK" sz="800">
              <a:solidFill>
                <a:schemeClr val="accent1">
                  <a:lumMod val="90000"/>
                  <a:lumOff val="10000"/>
                </a:schemeClr>
              </a:solidFill>
              <a:latin typeface="No5 "/>
              <a:cs typeface="Arial Bold"/>
            </a:endParaRPr>
          </a:p>
          <a:p>
            <a:pPr algn="l"/>
            <a:r>
              <a:rPr lang="da-DK" b="1">
                <a:solidFill>
                  <a:schemeClr val="accent1">
                    <a:lumMod val="90000"/>
                    <a:lumOff val="10000"/>
                  </a:schemeClr>
                </a:solidFill>
                <a:latin typeface="No5 "/>
                <a:cs typeface="Arial Bold"/>
              </a:rPr>
              <a:t>Ungdomsuddannelser: </a:t>
            </a:r>
          </a:p>
          <a:p>
            <a:pPr algn="l"/>
            <a:r>
              <a:rPr lang="da-DK">
                <a:solidFill>
                  <a:schemeClr val="accent1">
                    <a:lumMod val="90000"/>
                    <a:lumOff val="10000"/>
                  </a:schemeClr>
                </a:solidFill>
                <a:latin typeface="No5 "/>
                <a:cs typeface="Arial Bold"/>
              </a:rPr>
              <a:t>TEC – Camilla Bisgaard Holdt </a:t>
            </a:r>
          </a:p>
          <a:p>
            <a:pPr algn="l"/>
            <a:r>
              <a:rPr lang="da-DK" noProof="0">
                <a:solidFill>
                  <a:schemeClr val="accent1">
                    <a:lumMod val="90000"/>
                    <a:lumOff val="10000"/>
                  </a:schemeClr>
                </a:solidFill>
                <a:latin typeface="No5 "/>
                <a:cs typeface="Arial Bold"/>
              </a:rPr>
              <a:t>HC Ø </a:t>
            </a:r>
            <a:r>
              <a:rPr lang="da-DK">
                <a:solidFill>
                  <a:schemeClr val="accent1">
                    <a:lumMod val="90000"/>
                    <a:lumOff val="10000"/>
                  </a:schemeClr>
                </a:solidFill>
                <a:latin typeface="No5 "/>
                <a:cs typeface="Arial Bold"/>
              </a:rPr>
              <a:t>– Nadia Ben </a:t>
            </a:r>
            <a:r>
              <a:rPr lang="da-DK" err="1">
                <a:solidFill>
                  <a:schemeClr val="accent1">
                    <a:lumMod val="90000"/>
                    <a:lumOff val="10000"/>
                  </a:schemeClr>
                </a:solidFill>
                <a:latin typeface="No5 "/>
                <a:cs typeface="Arial Bold"/>
              </a:rPr>
              <a:t>Haddou</a:t>
            </a:r>
            <a:endParaRPr lang="da-DK">
              <a:solidFill>
                <a:schemeClr val="accent1">
                  <a:lumMod val="90000"/>
                  <a:lumOff val="10000"/>
                </a:schemeClr>
              </a:solidFill>
              <a:latin typeface="No5 "/>
              <a:cs typeface="Arial Bold"/>
            </a:endParaRPr>
          </a:p>
          <a:p>
            <a:pPr algn="l"/>
            <a:r>
              <a:rPr lang="da-DK">
                <a:solidFill>
                  <a:schemeClr val="accent1">
                    <a:lumMod val="90000"/>
                    <a:lumOff val="10000"/>
                  </a:schemeClr>
                </a:solidFill>
                <a:latin typeface="No5 "/>
                <a:cs typeface="Arial Bold"/>
              </a:rPr>
              <a:t>HC Ø – Line HJ Ørsted </a:t>
            </a:r>
            <a:endParaRPr lang="da-DK" noProof="0">
              <a:solidFill>
                <a:schemeClr val="accent1">
                  <a:lumMod val="90000"/>
                  <a:lumOff val="10000"/>
                </a:schemeClr>
              </a:solidFill>
              <a:latin typeface="No5 "/>
              <a:cs typeface="Arial Bold"/>
            </a:endParaRPr>
          </a:p>
          <a:p>
            <a:r>
              <a:rPr lang="da-DK">
                <a:solidFill>
                  <a:schemeClr val="accent1">
                    <a:lumMod val="90000"/>
                    <a:lumOff val="10000"/>
                  </a:schemeClr>
                </a:solidFill>
                <a:latin typeface="No5 "/>
                <a:cs typeface="Arial Bold"/>
              </a:rPr>
              <a:t>Niels Brock EUX – Anne Stine Molin </a:t>
            </a:r>
          </a:p>
          <a:p>
            <a:r>
              <a:rPr lang="da-DK">
                <a:solidFill>
                  <a:schemeClr val="accent1">
                    <a:lumMod val="90000"/>
                    <a:lumOff val="10000"/>
                  </a:schemeClr>
                </a:solidFill>
                <a:latin typeface="No5 "/>
                <a:cs typeface="Arial Bold"/>
              </a:rPr>
              <a:t>Niels Brock EUD/EUX Charlotte Holm</a:t>
            </a:r>
          </a:p>
          <a:p>
            <a:endParaRPr lang="da-DK" sz="900">
              <a:solidFill>
                <a:schemeClr val="accent1">
                  <a:lumMod val="90000"/>
                  <a:lumOff val="10000"/>
                </a:schemeClr>
              </a:solidFill>
              <a:latin typeface="No5 "/>
              <a:cs typeface="Arial Bold"/>
            </a:endParaRPr>
          </a:p>
          <a:p>
            <a:r>
              <a:rPr lang="da-DK" b="1">
                <a:solidFill>
                  <a:schemeClr val="accent1">
                    <a:lumMod val="90000"/>
                    <a:lumOff val="10000"/>
                  </a:schemeClr>
                </a:solidFill>
                <a:latin typeface="No5 "/>
                <a:cs typeface="Arial Bold"/>
              </a:rPr>
              <a:t>KUI: </a:t>
            </a:r>
          </a:p>
          <a:p>
            <a:r>
              <a:rPr lang="da-DK">
                <a:solidFill>
                  <a:schemeClr val="accent1">
                    <a:lumMod val="90000"/>
                    <a:lumOff val="10000"/>
                  </a:schemeClr>
                </a:solidFill>
                <a:latin typeface="No5 "/>
                <a:cs typeface="Arial Bold"/>
              </a:rPr>
              <a:t>Trine Arvad </a:t>
            </a:r>
          </a:p>
          <a:p>
            <a:r>
              <a:rPr lang="da-DK">
                <a:solidFill>
                  <a:schemeClr val="accent1">
                    <a:lumMod val="90000"/>
                    <a:lumOff val="10000"/>
                  </a:schemeClr>
                </a:solidFill>
                <a:latin typeface="No5 "/>
                <a:cs typeface="Arial Bold"/>
              </a:rPr>
              <a:t>Silke Barrett </a:t>
            </a:r>
          </a:p>
          <a:p>
            <a:r>
              <a:rPr lang="da-DK">
                <a:solidFill>
                  <a:schemeClr val="accent1">
                    <a:lumMod val="90000"/>
                    <a:lumOff val="10000"/>
                  </a:schemeClr>
                </a:solidFill>
                <a:latin typeface="No5 "/>
                <a:cs typeface="Arial Bold"/>
              </a:rPr>
              <a:t>Joan E. Christensen </a:t>
            </a:r>
          </a:p>
          <a:p>
            <a:r>
              <a:rPr lang="da-DK">
                <a:solidFill>
                  <a:schemeClr val="accent1">
                    <a:lumMod val="90000"/>
                    <a:lumOff val="10000"/>
                  </a:schemeClr>
                </a:solidFill>
                <a:latin typeface="No5 "/>
                <a:cs typeface="Arial Bold"/>
              </a:rPr>
              <a:t>Karina Mathiesen  </a:t>
            </a:r>
          </a:p>
        </p:txBody>
      </p:sp>
      <p:sp>
        <p:nvSpPr>
          <p:cNvPr id="10" name="Rektangel 9">
            <a:extLst>
              <a:ext uri="{FF2B5EF4-FFF2-40B4-BE49-F238E27FC236}">
                <a16:creationId xmlns:a16="http://schemas.microsoft.com/office/drawing/2014/main" id="{616AD09C-115F-4B28-A953-729EF7A34401}"/>
              </a:ext>
            </a:extLst>
          </p:cNvPr>
          <p:cNvSpPr/>
          <p:nvPr/>
        </p:nvSpPr>
        <p:spPr>
          <a:xfrm>
            <a:off x="1030816" y="4598144"/>
            <a:ext cx="4578874" cy="1415772"/>
          </a:xfrm>
          <a:prstGeom prst="rect">
            <a:avLst/>
          </a:prstGeom>
        </p:spPr>
        <p:txBody>
          <a:bodyPr wrap="square">
            <a:spAutoFit/>
          </a:bodyPr>
          <a:lstStyle/>
          <a:p>
            <a:r>
              <a:rPr lang="da-DK" b="1">
                <a:latin typeface="No5 "/>
                <a:cs typeface="Arial Bold"/>
              </a:rPr>
              <a:t>KUI:</a:t>
            </a:r>
          </a:p>
          <a:p>
            <a:r>
              <a:rPr lang="da-DK" sz="1700">
                <a:latin typeface="No5 "/>
                <a:cs typeface="Arial Bold"/>
              </a:rPr>
              <a:t>Dorthea Müller  </a:t>
            </a:r>
          </a:p>
          <a:p>
            <a:r>
              <a:rPr lang="da-DK" sz="1700">
                <a:latin typeface="No5 "/>
                <a:cs typeface="Arial Bold"/>
              </a:rPr>
              <a:t>Anja Poulsen Stender </a:t>
            </a:r>
          </a:p>
          <a:p>
            <a:r>
              <a:rPr lang="da-DK" sz="1700">
                <a:latin typeface="No5 "/>
                <a:cs typeface="Arial Bold"/>
              </a:rPr>
              <a:t>Titte Kalsbøl</a:t>
            </a:r>
          </a:p>
          <a:p>
            <a:r>
              <a:rPr lang="da-DK" sz="1700">
                <a:latin typeface="No5 "/>
                <a:cs typeface="Arial Bold"/>
              </a:rPr>
              <a:t>Michelle CK Hansen</a:t>
            </a:r>
          </a:p>
        </p:txBody>
      </p:sp>
    </p:spTree>
    <p:extLst>
      <p:ext uri="{BB962C8B-B14F-4D97-AF65-F5344CB8AC3E}">
        <p14:creationId xmlns:p14="http://schemas.microsoft.com/office/powerpoint/2010/main" val="25617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7332431593923789"/>
</p:tagLst>
</file>

<file path=ppt/tags/tag2.xml><?xml version="1.0" encoding="utf-8"?>
<p:tagLst xmlns:a="http://schemas.openxmlformats.org/drawingml/2006/main" xmlns:r="http://schemas.openxmlformats.org/officeDocument/2006/relationships" xmlns:p="http://schemas.openxmlformats.org/presentationml/2006/main">
  <p:tag name="TEMPLAFYSLIDEID" val="637332431593923790"/>
</p:tagLst>
</file>

<file path=ppt/tags/tag3.xml><?xml version="1.0" encoding="utf-8"?>
<p:tagLst xmlns:a="http://schemas.openxmlformats.org/drawingml/2006/main" xmlns:r="http://schemas.openxmlformats.org/officeDocument/2006/relationships" xmlns:p="http://schemas.openxmlformats.org/presentationml/2006/main">
  <p:tag name="TEMPLAFYSLIDEID" val="637332431593923792"/>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PowerPoint-præsentation" id="{BCB5E72B-CD6F-7D41-B9F4-1FE8946BF263}" vid="{168C5658-3136-C942-A1DF-1055B530C20F}"/>
    </a:ext>
  </a:extLst>
</a:theme>
</file>

<file path=ppt/theme/theme2.xml><?xml version="1.0" encoding="utf-8"?>
<a:theme xmlns:a="http://schemas.openxmlformats.org/drawingml/2006/main" name="1_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Styrkede Overgange_Udkast 02" id="{3C46FC63-B09C-0D48-9D63-0BFEAC11B804}" vid="{34408A91-D8CD-204A-9F8C-BCBA373DEAD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10.xml.rels>&#65279;<?xml version="1.0" encoding="utf-8"?><Relationships xmlns="http://schemas.openxmlformats.org/package/2006/relationships"><Relationship Type="http://schemas.openxmlformats.org/officeDocument/2006/relationships/customXmlProps" Target="/customXml/itemProps10.xml" Id="rId1" /></Relationships>
</file>

<file path=customXml/_rels/item11.xml.rels>&#65279;<?xml version="1.0" encoding="utf-8"?><Relationships xmlns="http://schemas.openxmlformats.org/package/2006/relationships"><Relationship Type="http://schemas.openxmlformats.org/officeDocument/2006/relationships/customXmlProps" Target="/customXml/itemProps1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_rels/item4.xml.rels>&#65279;<?xml version="1.0" encoding="utf-8"?><Relationships xmlns="http://schemas.openxmlformats.org/package/2006/relationships"><Relationship Type="http://schemas.openxmlformats.org/officeDocument/2006/relationships/customXmlProps" Target="/customXml/itemProps4.xml" Id="rId1" /></Relationships>
</file>

<file path=customXml/_rels/item5.xml.rels>&#65279;<?xml version="1.0" encoding="utf-8"?><Relationships xmlns="http://schemas.openxmlformats.org/package/2006/relationships"><Relationship Type="http://schemas.openxmlformats.org/officeDocument/2006/relationships/customXmlProps" Target="/customXml/itemProps5.xml" Id="rId1" /></Relationships>
</file>

<file path=customXml/_rels/item6.xml.rels>&#65279;<?xml version="1.0" encoding="utf-8"?><Relationships xmlns="http://schemas.openxmlformats.org/package/2006/relationships"><Relationship Type="http://schemas.openxmlformats.org/officeDocument/2006/relationships/customXmlProps" Target="/customXml/itemProps6.xml" Id="rId1" /></Relationships>
</file>

<file path=customXml/_rels/item7.xml.rels>&#65279;<?xml version="1.0" encoding="utf-8"?><Relationships xmlns="http://schemas.openxmlformats.org/package/2006/relationships"><Relationship Type="http://schemas.openxmlformats.org/officeDocument/2006/relationships/customXmlProps" Target="/customXml/itemProps7.xml" Id="rId1" /></Relationships>
</file>

<file path=customXml/_rels/item8.xml.rels>&#65279;<?xml version="1.0" encoding="utf-8"?><Relationships xmlns="http://schemas.openxmlformats.org/package/2006/relationships"><Relationship Type="http://schemas.openxmlformats.org/officeDocument/2006/relationships/customXmlProps" Target="/customXml/itemProps8.xml" Id="rId1" /></Relationships>
</file>

<file path=customXml/_rels/item9.xml.rels>&#65279;<?xml version="1.0" encoding="utf-8"?><Relationships xmlns="http://schemas.openxmlformats.org/package/2006/relationships"><Relationship Type="http://schemas.openxmlformats.org/officeDocument/2006/relationships/customXmlProps" Target="/customXml/itemProps9.xml" Id="rId1" /></Relationships>
</file>

<file path=customXml/item1.xml><?xml version="1.0" encoding="utf-8"?>
<TemplafySlideFormConfiguration><![CDATA[{"formFields":[],"formDataEntries":[]}]]></TemplafySlideFormConfiguration>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ct:contentTypeSchema xmlns:ct="http://schemas.microsoft.com/office/2006/metadata/contentType" xmlns:ma="http://schemas.microsoft.com/office/2006/metadata/properties/metaAttributes" ct:_="" ma:_="" ma:contentTypeName="Dokument" ma:contentTypeID="0x01010060793152213AB543A430B8FE5C95C7F0" ma:contentTypeVersion="20" ma:contentTypeDescription="Opret et nyt dokument." ma:contentTypeScope="" ma:versionID="5b4a518e6757ef1e84f47840ae381e8f">
  <xsd:schema xmlns:xsd="http://www.w3.org/2001/XMLSchema" xmlns:xs="http://www.w3.org/2001/XMLSchema" xmlns:p="http://schemas.microsoft.com/office/2006/metadata/properties" xmlns:ns2="db5e4e26-a774-4089-af9d-49e166f48864" xmlns:ns3="938cb026-90ae-4e7b-968e-20d2d674c17b" targetNamespace="http://schemas.microsoft.com/office/2006/metadata/properties" ma:root="true" ma:fieldsID="2032a078c1050ad192ac2877deaadc0c" ns2:_="" ns3:_="">
    <xsd:import namespace="db5e4e26-a774-4089-af9d-49e166f48864"/>
    <xsd:import namespace="938cb026-90ae-4e7b-968e-20d2d674c1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udkasttilinterviewrammem_x00e5_lgruppe1ungeinformanter" minOccurs="0"/>
                <xsd:element ref="ns2:TILPRI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e4e26-a774-4089-af9d-49e166f48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15ba257-2ce8-4821-9133-510de1ae0d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dkasttilinterviewrammem_x00e5_lgruppe1ungeinformanter" ma:index="26" nillable="true" ma:displayName="udkast til interviewramme målgruppe 1 ungeinformanter" ma:format="Dropdown" ma:internalName="udkasttilinterviewrammem_x00e5_lgruppe1ungeinformanter">
      <xsd:simpleType>
        <xsd:restriction base="dms:Text">
          <xsd:maxLength value="255"/>
        </xsd:restriction>
      </xsd:simpleType>
    </xsd:element>
    <xsd:element name="TILPRINT" ma:index="27" nillable="true" ma:displayName="TIL PRINT" ma:format="Dropdown" ma:internalName="TILPRI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cb026-90ae-4e7b-968e-20d2d674c17b"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e6d184d-47ea-4ec8-9f4d-a0441dcc3be5}" ma:internalName="TaxCatchAll" ma:showField="CatchAllData" ma:web="938cb026-90ae-4e7b-968e-20d2d674c1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udkasttilinterviewrammem_x00e5_lgruppe1ungeinformanter xmlns="db5e4e26-a774-4089-af9d-49e166f48864" xsi:nil="true"/>
    <TaxCatchAll xmlns="938cb026-90ae-4e7b-968e-20d2d674c17b" xsi:nil="true"/>
    <TILPRINT xmlns="db5e4e26-a774-4089-af9d-49e166f48864" xsi:nil="true"/>
    <lcf76f155ced4ddcb4097134ff3c332f xmlns="db5e4e26-a774-4089-af9d-49e166f48864">
      <Terms xmlns="http://schemas.microsoft.com/office/infopath/2007/PartnerControls"/>
    </lcf76f155ced4ddcb4097134ff3c332f>
  </documentManagement>
</p:properties>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831987574928865","enableDocumentContentUpdater":false,"version":"2.0"}]]></TemplafySlideTemplateConfiguration>
</file>

<file path=customXml/item6.xml><?xml version="1.0" encoding="utf-8"?>
<TemplafySlideTemplateConfiguration><![CDATA[{"slideVersion":1,"isValidatorEnabled":false,"isLocked":false,"elementsMetadata":[],"slideId":"637831987574935530","enableDocumentContentUpdater":false,"version":"2.0"}]]></TemplafySlideTemplateConfiguration>
</file>

<file path=customXml/item7.xml><?xml version="1.0" encoding="utf-8"?>
<TemplafySlideTemplateConfiguration><![CDATA[{"slideVersion":1,"isValidatorEnabled":false,"isLocked":false,"elementsMetadata":[],"slideId":"637831987574939749","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7831987574931782","enableDocumentContentUpdater":false,"version":"2.0"}]]></TemplafySlideTemplateConfiguration>
</file>

<file path=customXml/itemProps1.xml><?xml version="1.0" encoding="utf-8"?>
<ds:datastoreItem xmlns:ds="http://schemas.openxmlformats.org/officeDocument/2006/customXml" ds:itemID="{EB76759B-9988-4928-865C-39987DB506EC}">
  <ds:schemaRefs/>
</ds:datastoreItem>
</file>

<file path=customXml/itemProps10.xml><?xml version="1.0" encoding="utf-8"?>
<ds:datastoreItem xmlns:ds="http://schemas.openxmlformats.org/officeDocument/2006/customXml" ds:itemID="{ABA0B84F-EF75-4D83-9773-EC4927972D61}">
  <ds:schemaRefs>
    <ds:schemaRef ds:uri="http://schemas.microsoft.com/sharepoint/v3/contenttype/forms"/>
  </ds:schemaRefs>
</ds:datastoreItem>
</file>

<file path=customXml/itemProps11.xml><?xml version="1.0" encoding="utf-8"?>
<ds:datastoreItem xmlns:ds="http://schemas.openxmlformats.org/officeDocument/2006/customXml" ds:itemID="{169A1ADC-4717-4F77-B740-F127169B01FE}">
  <ds:schemaRefs>
    <ds:schemaRef ds:uri="938cb026-90ae-4e7b-968e-20d2d674c17b"/>
    <ds:schemaRef ds:uri="db5e4e26-a774-4089-af9d-49e166f488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EBB614-FF7D-4CA5-82AB-67CA80B74BAA}">
  <ds:schemaRefs/>
</ds:datastoreItem>
</file>

<file path=customXml/itemProps3.xml><?xml version="1.0" encoding="utf-8"?>
<ds:datastoreItem xmlns:ds="http://schemas.openxmlformats.org/officeDocument/2006/customXml" ds:itemID="{10C8D0CB-6F60-49C7-9DDB-7F643CDA1403}">
  <ds:schemaRefs>
    <ds:schemaRef ds:uri="http://schemas.openxmlformats.org/package/2006/metadata/core-properties"/>
    <ds:schemaRef ds:uri="http://www.w3.org/XML/1998/namespace"/>
    <ds:schemaRef ds:uri="938cb026-90ae-4e7b-968e-20d2d674c17b"/>
    <ds:schemaRef ds:uri="http://schemas.microsoft.com/office/2006/documentManagement/types"/>
    <ds:schemaRef ds:uri="http://purl.org/dc/dcmitype/"/>
    <ds:schemaRef ds:uri="db5e4e26-a774-4089-af9d-49e166f48864"/>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4.xml><?xml version="1.0" encoding="utf-8"?>
<ds:datastoreItem xmlns:ds="http://schemas.openxmlformats.org/officeDocument/2006/customXml" ds:itemID="{38558DCD-61F1-4EBD-9C21-C93B05A80221}">
  <ds:schemaRefs/>
</ds:datastoreItem>
</file>

<file path=customXml/itemProps5.xml><?xml version="1.0" encoding="utf-8"?>
<ds:datastoreItem xmlns:ds="http://schemas.openxmlformats.org/officeDocument/2006/customXml" ds:itemID="{CCE680A9-FAB7-4441-B6A9-EA7E096080D7}">
  <ds:schemaRefs/>
</ds:datastoreItem>
</file>

<file path=customXml/itemProps6.xml><?xml version="1.0" encoding="utf-8"?>
<ds:datastoreItem xmlns:ds="http://schemas.openxmlformats.org/officeDocument/2006/customXml" ds:itemID="{33BDFDC1-C136-44F3-84D0-C224D6867B34}">
  <ds:schemaRefs/>
</ds:datastoreItem>
</file>

<file path=customXml/itemProps7.xml><?xml version="1.0" encoding="utf-8"?>
<ds:datastoreItem xmlns:ds="http://schemas.openxmlformats.org/officeDocument/2006/customXml" ds:itemID="{C8D56CBE-5950-4350-A103-CC08F5942C92}">
  <ds:schemaRefs/>
</ds:datastoreItem>
</file>

<file path=customXml/itemProps8.xml><?xml version="1.0" encoding="utf-8"?>
<ds:datastoreItem xmlns:ds="http://schemas.openxmlformats.org/officeDocument/2006/customXml" ds:itemID="{5948FDD2-4DE9-4BF0-8A37-6AC5987F53EB}">
  <ds:schemaRefs/>
</ds:datastoreItem>
</file>

<file path=customXml/itemProps9.xml><?xml version="1.0" encoding="utf-8"?>
<ds:datastoreItem xmlns:ds="http://schemas.openxmlformats.org/officeDocument/2006/customXml" ds:itemID="{11719A41-BC7E-4E48-8E6A-B9112D3F0FE0}">
  <ds:schemaRefs/>
</ds:datastoreItem>
</file>

<file path=docProps/app.xml><?xml version="1.0" encoding="utf-8"?>
<Properties xmlns="http://schemas.openxmlformats.org/officeDocument/2006/extended-properties" xmlns:vt="http://schemas.openxmlformats.org/officeDocument/2006/docPropsVTypes">
  <TotalTime>0</TotalTime>
  <Words>5961</Words>
  <Application>Microsoft Office PowerPoint</Application>
  <PresentationFormat>Widescreen</PresentationFormat>
  <Paragraphs>763</Paragraphs>
  <Slides>69</Slides>
  <Notes>12</Notes>
  <HiddenSlides>1</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69</vt:i4>
      </vt:variant>
    </vt:vector>
  </HeadingPairs>
  <TitlesOfParts>
    <vt:vector size="83" baseType="lpstr">
      <vt:lpstr>Aptos</vt:lpstr>
      <vt:lpstr>Arial</vt:lpstr>
      <vt:lpstr>Arial Bold</vt:lpstr>
      <vt:lpstr>Calibri</vt:lpstr>
      <vt:lpstr>Georgia</vt:lpstr>
      <vt:lpstr>no5</vt:lpstr>
      <vt:lpstr>no5</vt:lpstr>
      <vt:lpstr>No5 </vt:lpstr>
      <vt:lpstr>No5 Demibold</vt:lpstr>
      <vt:lpstr>No5 Medium</vt:lpstr>
      <vt:lpstr>Times New Roman</vt:lpstr>
      <vt:lpstr>Wingdings</vt:lpstr>
      <vt:lpstr>Københavns Professionshøjskole</vt:lpstr>
      <vt:lpstr>1_Københavns Professionshøjskole</vt:lpstr>
      <vt:lpstr>Opstart og fælles kompetenceløft for alle projektdeltagere i 2026 3. marts kl. 9-15</vt:lpstr>
      <vt:lpstr>Program  kl. 9-15 i lokale K4.17</vt:lpstr>
      <vt:lpstr>Derfor gør vi det …</vt:lpstr>
      <vt:lpstr>PowerPoint-præsentation</vt:lpstr>
      <vt:lpstr>Hvilke målgrupper skal vi udvikle materiale og e-læring til?</vt:lpstr>
      <vt:lpstr>Hvilke målgrupper skal vi udvikle materiale og e-læring til?</vt:lpstr>
      <vt:lpstr>Opsætning for hjemmesiden</vt:lpstr>
      <vt:lpstr>Projektets målgrupper, angivet med forventede antal deltagere</vt:lpstr>
      <vt:lpstr>Deltagere fra Frederiksberg </vt:lpstr>
      <vt:lpstr>Deltagere fra Aalborg</vt:lpstr>
      <vt:lpstr>Vores fælles engagement i projektet </vt:lpstr>
      <vt:lpstr>Overordnet faseplan</vt:lpstr>
      <vt:lpstr>Vigtige erfaringer fra de afholdte aktiviteter i 2025  </vt:lpstr>
      <vt:lpstr>”Speeddating”   Op og stå  2 og 2 i 2x2 min </vt:lpstr>
      <vt:lpstr>Videnoplæg kl. 9.30-10.30:   Tværfagligt samarbejde v/ Iben og Inger-Lise </vt:lpstr>
      <vt:lpstr>Tværfagligt samarbejde – definitioner</vt:lpstr>
      <vt:lpstr>Risiko ved ”siloarbejde”</vt:lpstr>
      <vt:lpstr>Typisk involverede fagprofessionelle omkring de ordblinde elever</vt:lpstr>
      <vt:lpstr>Relationel agency   ”en evne til at tilpasse egne tanker og handlinger til andres, når vi tolker og responderer på vor omverden”(Edwards, 2006)</vt:lpstr>
      <vt:lpstr>Relationelt (for)handlingsrum</vt:lpstr>
      <vt:lpstr>Samarbejdet med “andre”…</vt:lpstr>
      <vt:lpstr>Tværprofessionelt samarbejde</vt:lpstr>
      <vt:lpstr>Robådssamarbejde</vt:lpstr>
      <vt:lpstr>Holdsports-samarbejde</vt:lpstr>
      <vt:lpstr>Fleksible team-samarbejder</vt:lpstr>
      <vt:lpstr>Overleveringssamarbejde</vt:lpstr>
      <vt:lpstr>Løst netværkssamarbejde</vt:lpstr>
      <vt:lpstr>Principper for et godt tværfagligt og tværprofessionelt samarbejde</vt:lpstr>
      <vt:lpstr>Spørgsmål om samarbejdsformer - bordsnak</vt:lpstr>
      <vt:lpstr>Konkrete greb i samarbejdet om ordblinde unge kunne være:</vt:lpstr>
      <vt:lpstr>Afprøvninger 2.0 med blik for det tværprofessionelle samarbejde</vt:lpstr>
      <vt:lpstr>PAUSE og derefter… </vt:lpstr>
      <vt:lpstr>I evalueringen ”måler” vi ud fra projektets tre delmål</vt:lpstr>
      <vt:lpstr>Formål med de lokale evalueringsdage i november 2026 </vt:lpstr>
      <vt:lpstr>Evaluering 2025 – spørgeskema til KUI og LÆS</vt:lpstr>
      <vt:lpstr>Ungepaneler er en obligatorisk indsats i projektet</vt:lpstr>
      <vt:lpstr>Hvad kan vores ungepaneldeltagere?</vt:lpstr>
      <vt:lpstr>For hver indsats arbejder vi med disse fire opmærksomheder:</vt:lpstr>
      <vt:lpstr>Matrix over indsatser i 2026</vt:lpstr>
      <vt:lpstr>UDDANNELSEBROEN            </vt:lpstr>
      <vt:lpstr>Muligheder i e-læringsformat</vt:lpstr>
      <vt:lpstr>Overgangssamtale  – ungdomsuddannelse  OPSTARTSSAMTALE</vt:lpstr>
      <vt:lpstr>PowerPoint-præsentation</vt:lpstr>
      <vt:lpstr>OPSTARTSSAMTALE   E-learning</vt:lpstr>
      <vt:lpstr>Overgangssamtale til mesterlæreforløb – udskoling og virksomhed  NY MESTERLÆRE</vt:lpstr>
      <vt:lpstr>Overgangssamtale til mesterlæreforløb – udskoling og virksomhed  NY MESTERLÆRE</vt:lpstr>
      <vt:lpstr>NY MESTERLÆRE</vt:lpstr>
      <vt:lpstr>TAKSONOMI  Opbygning af skriftsproglig og teknologisk strategiindsigt – grundskole  </vt:lpstr>
      <vt:lpstr>Muligheder i e-læringsformat  </vt:lpstr>
      <vt:lpstr>Samarbejds-forum mellem KUI, ungdomsuddannelser og kommunal ordblindeindsats/læsekonsulent  DEN RØDE TRÅD</vt:lpstr>
      <vt:lpstr>DEN RØDE TRÅD</vt:lpstr>
      <vt:lpstr>Frokost kl. 11.45-12.30</vt:lpstr>
      <vt:lpstr>Vi fortsætter… Præsentation af afprøvede indsatser og materialer</vt:lpstr>
      <vt:lpstr>6. Brobygning</vt:lpstr>
      <vt:lpstr>7. Dit landskab Samtaleark, brikker og –guide til livsbred, reflekterende vejledning om leverum og ordblindhed</vt:lpstr>
      <vt:lpstr>Dit landskab: samtalearket og brikkerne</vt:lpstr>
      <vt:lpstr>Dit Landskab e-learning</vt:lpstr>
      <vt:lpstr>8. Samarbejdsmøde</vt:lpstr>
      <vt:lpstr>9. Erhvervspraktik med et twist &amp; Den digitale foldetrappe  </vt:lpstr>
      <vt:lpstr>Erhvervspraktik med et twist</vt:lpstr>
      <vt:lpstr>10. Temaaften (Upcoming) v/ Dorthea </vt:lpstr>
      <vt:lpstr>Program for 'Temaaften' </vt:lpstr>
      <vt:lpstr>PowerPoint-præsentation</vt:lpstr>
      <vt:lpstr>PowerPoint-præsentation</vt:lpstr>
      <vt:lpstr>11. Forældremøde (Upcoming) v/ Susanne </vt:lpstr>
      <vt:lpstr>PowerPoint-præsentation</vt:lpstr>
      <vt:lpstr>Bazar </vt:lpstr>
      <vt:lpstr>Gruppedrøftelse kl. 14.00-14.50 </vt:lpstr>
      <vt:lpstr>Afrunding og 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Thea Thøgersen</dc:creator>
  <cp:lastModifiedBy>Thea Thøgersen</cp:lastModifiedBy>
  <cp:revision>1</cp:revision>
  <cp:lastPrinted>2026-03-02T13:40:16Z</cp:lastPrinted>
  <dcterms:created xsi:type="dcterms:W3CDTF">2026-01-26T15:10:23Z</dcterms:created>
  <dcterms:modified xsi:type="dcterms:W3CDTF">2026-03-03T07:30:36Z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0x01010060793152213AB543A430B8FE5C95C7F0</vt:lpwstr>
  </property>
  <property fmtid="{D5CDD505-2E9C-101B-9397-08002B2CF9AE}" pid="3" name="MediaServiceImageTags">
    <vt:lpwstr/>
  </property>
</Properties>
</file>