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794" r:id="rId5"/>
    <p:sldId id="797" r:id="rId6"/>
    <p:sldId id="795" r:id="rId7"/>
    <p:sldId id="259" r:id="rId8"/>
    <p:sldId id="780" r:id="rId9"/>
    <p:sldId id="796" r:id="rId10"/>
    <p:sldId id="260" r:id="rId11"/>
    <p:sldId id="781" r:id="rId12"/>
    <p:sldId id="789" r:id="rId13"/>
    <p:sldId id="262" r:id="rId14"/>
    <p:sldId id="782" r:id="rId15"/>
    <p:sldId id="791" r:id="rId16"/>
    <p:sldId id="264" r:id="rId17"/>
    <p:sldId id="783" r:id="rId18"/>
    <p:sldId id="792" r:id="rId19"/>
    <p:sldId id="266" r:id="rId20"/>
    <p:sldId id="785" r:id="rId21"/>
    <p:sldId id="793" r:id="rId22"/>
    <p:sldId id="779" r:id="rId23"/>
    <p:sldId id="786" r:id="rId24"/>
    <p:sldId id="265" r:id="rId25"/>
    <p:sldId id="256" r:id="rId26"/>
    <p:sldId id="2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FF3"/>
    <a:srgbClr val="EBF6F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B69342-8675-4E63-84F6-1CBE007D2D12}" v="659" dt="2026-02-26T15:24:26.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72" autoAdjust="0"/>
    <p:restoredTop sz="94660"/>
  </p:normalViewPr>
  <p:slideViewPr>
    <p:cSldViewPr snapToGrid="0">
      <p:cViewPr varScale="1">
        <p:scale>
          <a:sx n="63" d="100"/>
          <a:sy n="63" d="100"/>
        </p:scale>
        <p:origin x="6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pic>
        <p:nvPicPr>
          <p:cNvPr id="2" name="Billede 1" descr="Et billede, der indeholder sort, mørke&#10;&#10;AI-genereret indhold kan være ukorrekt.">
            <a:extLst>
              <a:ext uri="{FF2B5EF4-FFF2-40B4-BE49-F238E27FC236}">
                <a16:creationId xmlns:a16="http://schemas.microsoft.com/office/drawing/2014/main" id="{DAF89BE3-8051-AA7A-FCEF-24B81EE98E3A}"/>
              </a:ext>
            </a:extLst>
          </p:cNvPr>
          <p:cNvPicPr>
            <a:picLocks noChangeAspect="1"/>
          </p:cNvPicPr>
          <p:nvPr userDrawn="1"/>
        </p:nvPicPr>
        <p:blipFill>
          <a:blip r:embed="rId2"/>
          <a:stretch>
            <a:fillRect/>
          </a:stretch>
        </p:blipFill>
        <p:spPr>
          <a:xfrm>
            <a:off x="4078818" y="2893018"/>
            <a:ext cx="4042833" cy="1091479"/>
          </a:xfrm>
          <a:prstGeom prst="rect">
            <a:avLst/>
          </a:prstGeom>
        </p:spPr>
      </p:pic>
    </p:spTree>
    <p:extLst>
      <p:ext uri="{BB962C8B-B14F-4D97-AF65-F5344CB8AC3E}">
        <p14:creationId xmlns:p14="http://schemas.microsoft.com/office/powerpoint/2010/main" val="36966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Indholdsside 1-spaltet">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22ECA83E-3DDB-F2C5-10CF-9A4B02FFD9B1}"/>
              </a:ext>
            </a:extLst>
          </p:cNvPr>
          <p:cNvSpPr>
            <a:spLocks noGrp="1"/>
          </p:cNvSpPr>
          <p:nvPr>
            <p:ph type="pic" sz="quarter" idx="12"/>
          </p:nvPr>
        </p:nvSpPr>
        <p:spPr>
          <a:xfrm>
            <a:off x="0" y="0"/>
            <a:ext cx="12192000" cy="6858000"/>
          </a:xfrm>
          <a:prstGeom prst="rect">
            <a:avLst/>
          </a:prstGeom>
        </p:spPr>
        <p:txBody>
          <a:bodyPr/>
          <a:lstStyle/>
          <a:p>
            <a:r>
              <a:rPr lang="da-DK"/>
              <a:t>Klik på ikonet for at tilføje et billede</a:t>
            </a:r>
          </a:p>
        </p:txBody>
      </p:sp>
      <p:sp>
        <p:nvSpPr>
          <p:cNvPr id="2" name="Titel 1"/>
          <p:cNvSpPr>
            <a:spLocks noGrp="1"/>
          </p:cNvSpPr>
          <p:nvPr>
            <p:ph type="title"/>
          </p:nvPr>
        </p:nvSpPr>
        <p:spPr>
          <a:xfrm>
            <a:off x="1057588" y="841059"/>
            <a:ext cx="10130365"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7" y="2468035"/>
            <a:ext cx="10130367" cy="960965"/>
          </a:xfrm>
          <a:prstGeom prst="rect">
            <a:avLst/>
          </a:prstGeom>
        </p:spPr>
        <p:txBody>
          <a:bodyPr lIns="0" tIns="0" rIns="0" bIns="0"/>
          <a:lstStyle>
            <a:lvl1pPr>
              <a:spcBef>
                <a:spcPts val="1333"/>
              </a:spcBef>
              <a:spcAft>
                <a:spcPts val="0"/>
              </a:spcAft>
              <a:defRPr sz="1800" b="0" i="0">
                <a:solidFill>
                  <a:schemeClr val="tx1"/>
                </a:solidFill>
                <a:latin typeface="No5" pitchFamily="2" charset="77"/>
              </a:defRPr>
            </a:lvl1pPr>
            <a:lvl2pPr>
              <a:spcBef>
                <a:spcPts val="1333"/>
              </a:spcBef>
              <a:spcAft>
                <a:spcPts val="0"/>
              </a:spcAft>
              <a:defRPr sz="1800" b="0" i="0">
                <a:solidFill>
                  <a:schemeClr val="tx1"/>
                </a:solidFill>
                <a:latin typeface="No5" pitchFamily="2" charset="77"/>
              </a:defRPr>
            </a:lvl2pPr>
            <a:lvl3pPr>
              <a:spcBef>
                <a:spcPts val="1333"/>
              </a:spcBef>
              <a:spcAft>
                <a:spcPts val="0"/>
              </a:spcAft>
              <a:defRPr sz="1800" b="0" i="0">
                <a:solidFill>
                  <a:schemeClr val="tx1"/>
                </a:solidFill>
                <a:latin typeface="No5" pitchFamily="2" charset="77"/>
              </a:defRPr>
            </a:lvl3pPr>
            <a:lvl4pPr>
              <a:spcBef>
                <a:spcPts val="1333"/>
              </a:spcBef>
              <a:spcAft>
                <a:spcPts val="0"/>
              </a:spcAft>
              <a:defRPr sz="1800" b="0" i="0">
                <a:solidFill>
                  <a:schemeClr val="tx1"/>
                </a:solidFill>
                <a:latin typeface="No5" pitchFamily="2" charset="77"/>
              </a:defRPr>
            </a:lvl4pPr>
            <a:lvl5pPr>
              <a:spcBef>
                <a:spcPts val="1333"/>
              </a:spcBef>
              <a:spcAft>
                <a:spcPts val="0"/>
              </a:spcAft>
              <a:defRPr sz="1800" b="0" i="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a:extLst>
              <a:ext uri="{FF2B5EF4-FFF2-40B4-BE49-F238E27FC236}">
                <a16:creationId xmlns:a16="http://schemas.microsoft.com/office/drawing/2014/main" id="{D4715DCD-2797-3816-97AE-38851FFDD8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23682" y="6016942"/>
            <a:ext cx="2634047" cy="445324"/>
          </a:xfrm>
          <a:prstGeom prst="rect">
            <a:avLst/>
          </a:prstGeom>
        </p:spPr>
      </p:pic>
    </p:spTree>
    <p:extLst>
      <p:ext uri="{BB962C8B-B14F-4D97-AF65-F5344CB8AC3E}">
        <p14:creationId xmlns:p14="http://schemas.microsoft.com/office/powerpoint/2010/main" val="5483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Indholdsside 1-spaltet">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30819" y="841059"/>
            <a:ext cx="10130365" cy="1153583"/>
          </a:xfrm>
        </p:spPr>
        <p:txBody>
          <a:bodyPr/>
          <a:lstStyle>
            <a:lvl1pPr>
              <a:defRPr b="1" i="0">
                <a:solidFill>
                  <a:schemeClr val="accent1">
                    <a:lumMod val="50000"/>
                    <a:lumOff val="50000"/>
                  </a:schemeClr>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9" y="2468034"/>
            <a:ext cx="10130367" cy="960967"/>
          </a:xfrm>
          <a:prstGeom prst="rect">
            <a:avLst/>
          </a:prstGeom>
        </p:spPr>
        <p:txBody>
          <a:bodyPr lIns="0" tIns="0" rIns="0" bIns="0"/>
          <a:lstStyle>
            <a:lvl1pPr>
              <a:spcBef>
                <a:spcPts val="1333"/>
              </a:spcBef>
              <a:spcAft>
                <a:spcPts val="0"/>
              </a:spcAft>
              <a:defRPr sz="1800" b="0" i="0">
                <a:solidFill>
                  <a:schemeClr val="accent1">
                    <a:lumMod val="50000"/>
                    <a:lumOff val="50000"/>
                  </a:schemeClr>
                </a:solidFill>
                <a:latin typeface="No5" pitchFamily="2" charset="77"/>
              </a:defRPr>
            </a:lvl1pPr>
            <a:lvl2pPr>
              <a:spcBef>
                <a:spcPts val="1333"/>
              </a:spcBef>
              <a:spcAft>
                <a:spcPts val="0"/>
              </a:spcAft>
              <a:defRPr sz="1800" b="0" i="0">
                <a:solidFill>
                  <a:schemeClr val="accent1">
                    <a:lumMod val="50000"/>
                    <a:lumOff val="50000"/>
                  </a:schemeClr>
                </a:solidFill>
                <a:latin typeface="No5" pitchFamily="2" charset="77"/>
              </a:defRPr>
            </a:lvl2pPr>
            <a:lvl3pPr>
              <a:spcBef>
                <a:spcPts val="1333"/>
              </a:spcBef>
              <a:spcAft>
                <a:spcPts val="0"/>
              </a:spcAft>
              <a:defRPr sz="1800" b="0" i="0">
                <a:solidFill>
                  <a:schemeClr val="accent1">
                    <a:lumMod val="50000"/>
                    <a:lumOff val="50000"/>
                  </a:schemeClr>
                </a:solidFill>
                <a:latin typeface="No5" pitchFamily="2" charset="77"/>
              </a:defRPr>
            </a:lvl3pPr>
            <a:lvl4pPr>
              <a:spcBef>
                <a:spcPts val="1333"/>
              </a:spcBef>
              <a:spcAft>
                <a:spcPts val="0"/>
              </a:spcAft>
              <a:defRPr sz="1800" b="0" i="0">
                <a:solidFill>
                  <a:schemeClr val="accent1">
                    <a:lumMod val="50000"/>
                    <a:lumOff val="50000"/>
                  </a:schemeClr>
                </a:solidFill>
                <a:latin typeface="No5" pitchFamily="2" charset="77"/>
              </a:defRPr>
            </a:lvl4pPr>
            <a:lvl5pPr>
              <a:spcBef>
                <a:spcPts val="1333"/>
              </a:spcBef>
              <a:spcAft>
                <a:spcPts val="0"/>
              </a:spcAft>
              <a:defRPr sz="1800" b="0" i="0">
                <a:solidFill>
                  <a:schemeClr val="accent1">
                    <a:lumMod val="50000"/>
                    <a:lumOff val="50000"/>
                  </a:schemeClr>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4" name="Billede 7">
            <a:extLst>
              <a:ext uri="{FF2B5EF4-FFF2-40B4-BE49-F238E27FC236}">
                <a16:creationId xmlns:a16="http://schemas.microsoft.com/office/drawing/2014/main" id="{D6E43B32-C240-53B9-5251-3DECEED228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23682" y="6016942"/>
            <a:ext cx="2634047" cy="445324"/>
          </a:xfrm>
          <a:prstGeom prst="rect">
            <a:avLst/>
          </a:prstGeom>
        </p:spPr>
      </p:pic>
    </p:spTree>
    <p:extLst>
      <p:ext uri="{BB962C8B-B14F-4D97-AF65-F5344CB8AC3E}">
        <p14:creationId xmlns:p14="http://schemas.microsoft.com/office/powerpoint/2010/main" val="153827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p:cNvSpPr/>
          <p:nvPr userDrawn="1"/>
        </p:nvSpPr>
        <p:spPr>
          <a:xfrm>
            <a:off x="0" y="0"/>
            <a:ext cx="12192000" cy="685800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 name="PresentationTitle2"/>
          <p:cNvSpPr>
            <a:spLocks noGrp="1"/>
          </p:cNvSpPr>
          <p:nvPr>
            <p:ph type="ctrTitle" hasCustomPrompt="1"/>
          </p:nvPr>
        </p:nvSpPr>
        <p:spPr>
          <a:xfrm>
            <a:off x="1015812" y="884718"/>
            <a:ext cx="9880721" cy="1581721"/>
          </a:xfrm>
        </p:spPr>
        <p:txBody>
          <a:bodyPr/>
          <a:lstStyle>
            <a:lvl1pPr>
              <a:defRPr sz="6000">
                <a:solidFill>
                  <a:schemeClr val="bg1"/>
                </a:solidFill>
                <a:latin typeface="+mn-lt"/>
              </a:defRPr>
            </a:lvl1pPr>
          </a:lstStyle>
          <a:p>
            <a:r>
              <a:rPr lang="da-DK" noProof="0"/>
              <a:t>CLICK TO EDIT</a:t>
            </a:r>
            <a:br>
              <a:rPr lang="da-DK" noProof="0"/>
            </a:br>
            <a:r>
              <a:rPr lang="da-DK" noProof="0"/>
              <a:t>MASTER TITLE STYLE</a:t>
            </a:r>
          </a:p>
        </p:txBody>
      </p:sp>
      <p:sp>
        <p:nvSpPr>
          <p:cNvPr id="4" name="bk object 16"/>
          <p:cNvSpPr/>
          <p:nvPr userDrawn="1"/>
        </p:nvSpPr>
        <p:spPr>
          <a:xfrm>
            <a:off x="11616613" y="6367371"/>
            <a:ext cx="180608" cy="216021"/>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sz="2400"/>
          </a:p>
        </p:txBody>
      </p:sp>
      <p:sp>
        <p:nvSpPr>
          <p:cNvPr id="6" name="bk object 17"/>
          <p:cNvSpPr/>
          <p:nvPr userDrawn="1"/>
        </p:nvSpPr>
        <p:spPr>
          <a:xfrm>
            <a:off x="11385616" y="6367370"/>
            <a:ext cx="192545" cy="216021"/>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sz="2400"/>
          </a:p>
        </p:txBody>
      </p:sp>
    </p:spTree>
    <p:extLst>
      <p:ext uri="{BB962C8B-B14F-4D97-AF65-F5344CB8AC3E}">
        <p14:creationId xmlns:p14="http://schemas.microsoft.com/office/powerpoint/2010/main" val="954889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om_KP">
    <p:spTree>
      <p:nvGrpSpPr>
        <p:cNvPr id="1" name=""/>
        <p:cNvGrpSpPr/>
        <p:nvPr/>
      </p:nvGrpSpPr>
      <p:grpSpPr>
        <a:xfrm>
          <a:off x="0" y="0"/>
          <a:ext cx="0" cy="0"/>
          <a:chOff x="0" y="0"/>
          <a:chExt cx="0" cy="0"/>
        </a:xfrm>
      </p:grpSpPr>
      <p:sp>
        <p:nvSpPr>
          <p:cNvPr id="3" name="bk object 16"/>
          <p:cNvSpPr/>
          <p:nvPr userDrawn="1"/>
        </p:nvSpPr>
        <p:spPr>
          <a:xfrm>
            <a:off x="11616613" y="6367371"/>
            <a:ext cx="180608" cy="216021"/>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sz="2400"/>
          </a:p>
        </p:txBody>
      </p:sp>
      <p:sp>
        <p:nvSpPr>
          <p:cNvPr id="4" name="bk object 17"/>
          <p:cNvSpPr/>
          <p:nvPr userDrawn="1"/>
        </p:nvSpPr>
        <p:spPr>
          <a:xfrm>
            <a:off x="11385616" y="6367370"/>
            <a:ext cx="192545" cy="216021"/>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sz="2400"/>
          </a:p>
        </p:txBody>
      </p:sp>
    </p:spTree>
    <p:extLst>
      <p:ext uri="{BB962C8B-B14F-4D97-AF65-F5344CB8AC3E}">
        <p14:creationId xmlns:p14="http://schemas.microsoft.com/office/powerpoint/2010/main" val="1262914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87375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Introside 1">
    <p:spTree>
      <p:nvGrpSpPr>
        <p:cNvPr id="1" name=""/>
        <p:cNvGrpSpPr/>
        <p:nvPr/>
      </p:nvGrpSpPr>
      <p:grpSpPr>
        <a:xfrm>
          <a:off x="0" y="0"/>
          <a:ext cx="0" cy="0"/>
          <a:chOff x="0" y="0"/>
          <a:chExt cx="0" cy="0"/>
        </a:xfrm>
      </p:grpSpPr>
      <p:pic>
        <p:nvPicPr>
          <p:cNvPr id="4" name="Billede 3" descr="Et billede, der indeholder skærmbillede&#10;&#10;AI-genereret indhold kan være ukorrekt.">
            <a:extLst>
              <a:ext uri="{FF2B5EF4-FFF2-40B4-BE49-F238E27FC236}">
                <a16:creationId xmlns:a16="http://schemas.microsoft.com/office/drawing/2014/main" id="{66926517-65D8-B2F6-9E0F-33D653A2145E}"/>
              </a:ext>
            </a:extLst>
          </p:cNvPr>
          <p:cNvPicPr>
            <a:picLocks noChangeAspect="1"/>
          </p:cNvPicPr>
          <p:nvPr userDrawn="1"/>
        </p:nvPicPr>
        <p:blipFill>
          <a:blip r:embed="rId2"/>
          <a:srcRect/>
          <a:stretch>
            <a:fillRect/>
          </a:stretch>
        </p:blipFill>
        <p:spPr>
          <a:xfrm>
            <a:off x="0" y="0"/>
            <a:ext cx="12192000" cy="6858000"/>
          </a:xfrm>
          <a:prstGeom prst="rect">
            <a:avLst/>
          </a:prstGeom>
        </p:spPr>
      </p:pic>
      <p:pic>
        <p:nvPicPr>
          <p:cNvPr id="2" name="Billede 1" descr="Et billede, der indeholder sort, mørke&#10;&#10;AI-genereret indhold kan være ukorrekt.">
            <a:extLst>
              <a:ext uri="{FF2B5EF4-FFF2-40B4-BE49-F238E27FC236}">
                <a16:creationId xmlns:a16="http://schemas.microsoft.com/office/drawing/2014/main" id="{DAF89BE3-8051-AA7A-FCEF-24B81EE98E3A}"/>
              </a:ext>
            </a:extLst>
          </p:cNvPr>
          <p:cNvPicPr>
            <a:picLocks noChangeAspect="1"/>
          </p:cNvPicPr>
          <p:nvPr userDrawn="1"/>
        </p:nvPicPr>
        <p:blipFill>
          <a:blip r:embed="rId3"/>
          <a:stretch>
            <a:fillRect/>
          </a:stretch>
        </p:blipFill>
        <p:spPr>
          <a:xfrm>
            <a:off x="4078818" y="2893018"/>
            <a:ext cx="4042833" cy="1091479"/>
          </a:xfrm>
          <a:prstGeom prst="rect">
            <a:avLst/>
          </a:prstGeom>
        </p:spPr>
      </p:pic>
    </p:spTree>
    <p:extLst>
      <p:ext uri="{BB962C8B-B14F-4D97-AF65-F5344CB8AC3E}">
        <p14:creationId xmlns:p14="http://schemas.microsoft.com/office/powerpoint/2010/main" val="1439763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Introside 1">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6926517-65D8-B2F6-9E0F-33D653A2145E}"/>
              </a:ext>
            </a:extLst>
          </p:cNvPr>
          <p:cNvPicPr>
            <a:picLocks noChangeAspect="1"/>
          </p:cNvPicPr>
          <p:nvPr userDrawn="1"/>
        </p:nvPicPr>
        <p:blipFill>
          <a:blip r:embed="rId2"/>
          <a:srcRect l="29" t="7895" r="81" b="7844"/>
          <a:stretch>
            <a:fillRect/>
          </a:stretch>
        </p:blipFill>
        <p:spPr>
          <a:xfrm>
            <a:off x="0" y="0"/>
            <a:ext cx="12192000" cy="6858000"/>
          </a:xfrm>
          <a:prstGeom prst="rect">
            <a:avLst/>
          </a:prstGeom>
        </p:spPr>
      </p:pic>
      <p:pic>
        <p:nvPicPr>
          <p:cNvPr id="2" name="Billede 1">
            <a:extLst>
              <a:ext uri="{FF2B5EF4-FFF2-40B4-BE49-F238E27FC236}">
                <a16:creationId xmlns:a16="http://schemas.microsoft.com/office/drawing/2014/main" id="{DAF89BE3-8051-AA7A-FCEF-24B81EE98E3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078818" y="2894866"/>
            <a:ext cx="4042833" cy="1087783"/>
          </a:xfrm>
          <a:prstGeom prst="rect">
            <a:avLst/>
          </a:prstGeom>
        </p:spPr>
      </p:pic>
    </p:spTree>
    <p:extLst>
      <p:ext uri="{BB962C8B-B14F-4D97-AF65-F5344CB8AC3E}">
        <p14:creationId xmlns:p14="http://schemas.microsoft.com/office/powerpoint/2010/main" val="164050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a:xfrm>
            <a:off x="1030818" y="836084"/>
            <a:ext cx="10130365"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7" y="2468034"/>
            <a:ext cx="10130367" cy="3122085"/>
          </a:xfrm>
          <a:prstGeom prst="rect">
            <a:avLst/>
          </a:prstGeom>
        </p:spPr>
        <p:txBody>
          <a:bodyPr lIns="0" tIns="0" rIns="0" bIns="0"/>
          <a:lstStyle>
            <a:lvl1pPr>
              <a:spcBef>
                <a:spcPts val="1333"/>
              </a:spcBef>
              <a:spcAft>
                <a:spcPts val="0"/>
              </a:spcAft>
              <a:defRPr sz="1800">
                <a:solidFill>
                  <a:schemeClr val="tx1"/>
                </a:solidFill>
                <a:latin typeface="No5" pitchFamily="2" charset="77"/>
              </a:defRPr>
            </a:lvl1pPr>
            <a:lvl2pPr>
              <a:spcBef>
                <a:spcPts val="1333"/>
              </a:spcBef>
              <a:spcAft>
                <a:spcPts val="0"/>
              </a:spcAft>
              <a:defRPr sz="1800">
                <a:solidFill>
                  <a:schemeClr val="tx1"/>
                </a:solidFill>
                <a:latin typeface="No5" pitchFamily="2" charset="77"/>
              </a:defRPr>
            </a:lvl2pPr>
            <a:lvl3pPr>
              <a:spcBef>
                <a:spcPts val="1333"/>
              </a:spcBef>
              <a:spcAft>
                <a:spcPts val="0"/>
              </a:spcAft>
              <a:defRPr sz="1800">
                <a:solidFill>
                  <a:schemeClr val="tx1"/>
                </a:solidFill>
                <a:latin typeface="No5" pitchFamily="2" charset="77"/>
              </a:defRPr>
            </a:lvl3pPr>
            <a:lvl4pPr>
              <a:spcBef>
                <a:spcPts val="1333"/>
              </a:spcBef>
              <a:spcAft>
                <a:spcPts val="0"/>
              </a:spcAft>
              <a:defRPr sz="1800">
                <a:solidFill>
                  <a:schemeClr val="tx1"/>
                </a:solidFill>
                <a:latin typeface="No5" pitchFamily="2" charset="77"/>
              </a:defRPr>
            </a:lvl4pPr>
            <a:lvl5pPr>
              <a:spcBef>
                <a:spcPts val="1333"/>
              </a:spcBef>
              <a:spcAft>
                <a:spcPts val="0"/>
              </a:spcAft>
              <a:defRPr sz="180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2204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ndholdsside 1-spaltet">
    <p:spTree>
      <p:nvGrpSpPr>
        <p:cNvPr id="1" name=""/>
        <p:cNvGrpSpPr/>
        <p:nvPr/>
      </p:nvGrpSpPr>
      <p:grpSpPr>
        <a:xfrm>
          <a:off x="0" y="0"/>
          <a:ext cx="0" cy="0"/>
          <a:chOff x="0" y="0"/>
          <a:chExt cx="0" cy="0"/>
        </a:xfrm>
      </p:grpSpPr>
      <p:sp>
        <p:nvSpPr>
          <p:cNvPr id="2" name="Titel 1"/>
          <p:cNvSpPr>
            <a:spLocks noGrp="1"/>
          </p:cNvSpPr>
          <p:nvPr>
            <p:ph type="title"/>
          </p:nvPr>
        </p:nvSpPr>
        <p:spPr>
          <a:xfrm>
            <a:off x="1030817" y="836084"/>
            <a:ext cx="6079067"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7" y="2468034"/>
            <a:ext cx="6079068" cy="3122085"/>
          </a:xfrm>
          <a:prstGeom prst="rect">
            <a:avLst/>
          </a:prstGeom>
        </p:spPr>
        <p:txBody>
          <a:bodyPr lIns="0" tIns="0" rIns="0" bIns="0"/>
          <a:lstStyle>
            <a:lvl1pPr>
              <a:spcBef>
                <a:spcPts val="1333"/>
              </a:spcBef>
              <a:spcAft>
                <a:spcPts val="0"/>
              </a:spcAft>
              <a:defRPr sz="1800">
                <a:solidFill>
                  <a:schemeClr val="tx1"/>
                </a:solidFill>
                <a:latin typeface="No5" pitchFamily="2" charset="77"/>
              </a:defRPr>
            </a:lvl1pPr>
            <a:lvl2pPr>
              <a:spcBef>
                <a:spcPts val="1333"/>
              </a:spcBef>
              <a:spcAft>
                <a:spcPts val="0"/>
              </a:spcAft>
              <a:defRPr sz="1800">
                <a:solidFill>
                  <a:schemeClr val="tx1"/>
                </a:solidFill>
                <a:latin typeface="No5" pitchFamily="2" charset="77"/>
              </a:defRPr>
            </a:lvl2pPr>
            <a:lvl3pPr>
              <a:spcBef>
                <a:spcPts val="1333"/>
              </a:spcBef>
              <a:spcAft>
                <a:spcPts val="0"/>
              </a:spcAft>
              <a:defRPr sz="1800">
                <a:solidFill>
                  <a:schemeClr val="tx1"/>
                </a:solidFill>
                <a:latin typeface="No5" pitchFamily="2" charset="77"/>
              </a:defRPr>
            </a:lvl3pPr>
            <a:lvl4pPr>
              <a:spcBef>
                <a:spcPts val="1333"/>
              </a:spcBef>
              <a:spcAft>
                <a:spcPts val="0"/>
              </a:spcAft>
              <a:defRPr sz="1800">
                <a:solidFill>
                  <a:schemeClr val="tx1"/>
                </a:solidFill>
                <a:latin typeface="No5" pitchFamily="2" charset="77"/>
              </a:defRPr>
            </a:lvl4pPr>
            <a:lvl5pPr>
              <a:spcBef>
                <a:spcPts val="1333"/>
              </a:spcBef>
              <a:spcAft>
                <a:spcPts val="0"/>
              </a:spcAft>
              <a:defRPr sz="180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billede 3">
            <a:extLst>
              <a:ext uri="{FF2B5EF4-FFF2-40B4-BE49-F238E27FC236}">
                <a16:creationId xmlns:a16="http://schemas.microsoft.com/office/drawing/2014/main" id="{7472156B-7A5E-9068-1589-701523F32C3A}"/>
              </a:ext>
            </a:extLst>
          </p:cNvPr>
          <p:cNvSpPr>
            <a:spLocks noGrp="1"/>
          </p:cNvSpPr>
          <p:nvPr>
            <p:ph type="pic" sz="quarter" idx="12"/>
          </p:nvPr>
        </p:nvSpPr>
        <p:spPr>
          <a:xfrm>
            <a:off x="7670800" y="836085"/>
            <a:ext cx="3490384" cy="4754033"/>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266963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ndholdsside 1-spaltet">
    <p:spTree>
      <p:nvGrpSpPr>
        <p:cNvPr id="1" name=""/>
        <p:cNvGrpSpPr/>
        <p:nvPr/>
      </p:nvGrpSpPr>
      <p:grpSpPr>
        <a:xfrm>
          <a:off x="0" y="0"/>
          <a:ext cx="0" cy="0"/>
          <a:chOff x="0" y="0"/>
          <a:chExt cx="0" cy="0"/>
        </a:xfrm>
      </p:grpSpPr>
      <p:sp>
        <p:nvSpPr>
          <p:cNvPr id="2" name="Titel 1"/>
          <p:cNvSpPr>
            <a:spLocks noGrp="1"/>
          </p:cNvSpPr>
          <p:nvPr>
            <p:ph type="title"/>
          </p:nvPr>
        </p:nvSpPr>
        <p:spPr>
          <a:xfrm>
            <a:off x="5082117" y="836083"/>
            <a:ext cx="6079067"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5082117" y="2468032"/>
            <a:ext cx="6079068" cy="3122085"/>
          </a:xfrm>
          <a:prstGeom prst="rect">
            <a:avLst/>
          </a:prstGeom>
        </p:spPr>
        <p:txBody>
          <a:bodyPr lIns="0" tIns="0" rIns="0" bIns="0"/>
          <a:lstStyle>
            <a:lvl1pPr>
              <a:spcBef>
                <a:spcPts val="1333"/>
              </a:spcBef>
              <a:spcAft>
                <a:spcPts val="0"/>
              </a:spcAft>
              <a:defRPr sz="1800">
                <a:solidFill>
                  <a:schemeClr val="tx1"/>
                </a:solidFill>
                <a:latin typeface="No5" pitchFamily="2" charset="77"/>
              </a:defRPr>
            </a:lvl1pPr>
            <a:lvl2pPr>
              <a:spcBef>
                <a:spcPts val="1333"/>
              </a:spcBef>
              <a:spcAft>
                <a:spcPts val="0"/>
              </a:spcAft>
              <a:defRPr sz="1800">
                <a:solidFill>
                  <a:schemeClr val="tx1"/>
                </a:solidFill>
                <a:latin typeface="No5" pitchFamily="2" charset="77"/>
              </a:defRPr>
            </a:lvl2pPr>
            <a:lvl3pPr>
              <a:spcBef>
                <a:spcPts val="1333"/>
              </a:spcBef>
              <a:spcAft>
                <a:spcPts val="0"/>
              </a:spcAft>
              <a:defRPr sz="1800">
                <a:solidFill>
                  <a:schemeClr val="tx1"/>
                </a:solidFill>
                <a:latin typeface="No5" pitchFamily="2" charset="77"/>
              </a:defRPr>
            </a:lvl3pPr>
            <a:lvl4pPr>
              <a:spcBef>
                <a:spcPts val="1333"/>
              </a:spcBef>
              <a:spcAft>
                <a:spcPts val="0"/>
              </a:spcAft>
              <a:defRPr sz="1800">
                <a:solidFill>
                  <a:schemeClr val="tx1"/>
                </a:solidFill>
                <a:latin typeface="No5" pitchFamily="2" charset="77"/>
              </a:defRPr>
            </a:lvl4pPr>
            <a:lvl5pPr>
              <a:spcBef>
                <a:spcPts val="1333"/>
              </a:spcBef>
              <a:spcAft>
                <a:spcPts val="0"/>
              </a:spcAft>
              <a:defRPr sz="180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billede 3">
            <a:extLst>
              <a:ext uri="{FF2B5EF4-FFF2-40B4-BE49-F238E27FC236}">
                <a16:creationId xmlns:a16="http://schemas.microsoft.com/office/drawing/2014/main" id="{7472156B-7A5E-9068-1589-701523F32C3A}"/>
              </a:ext>
            </a:extLst>
          </p:cNvPr>
          <p:cNvSpPr>
            <a:spLocks noGrp="1"/>
          </p:cNvSpPr>
          <p:nvPr>
            <p:ph type="pic" sz="quarter" idx="12"/>
          </p:nvPr>
        </p:nvSpPr>
        <p:spPr>
          <a:xfrm>
            <a:off x="1030816" y="836083"/>
            <a:ext cx="3490384" cy="4754033"/>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2133325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a:xfrm>
            <a:off x="1030817" y="836084"/>
            <a:ext cx="10130367" cy="1153583"/>
          </a:xfrm>
        </p:spPr>
        <p:txBody>
          <a:bodyPr/>
          <a:lstStyle>
            <a:lvl1pPr>
              <a:defRPr>
                <a:solidFill>
                  <a:schemeClr val="tx1"/>
                </a:solidFill>
              </a:defRPr>
            </a:lvl1pPr>
          </a:lstStyle>
          <a:p>
            <a:r>
              <a:rPr lang="da-DK"/>
              <a:t>Klik for at redigere titeltypografien i masteren</a:t>
            </a:r>
          </a:p>
        </p:txBody>
      </p:sp>
      <p:sp>
        <p:nvSpPr>
          <p:cNvPr id="4" name="Pladsholder til tekst 5"/>
          <p:cNvSpPr>
            <a:spLocks noGrp="1"/>
          </p:cNvSpPr>
          <p:nvPr>
            <p:ph type="body" sz="quarter" idx="11"/>
          </p:nvPr>
        </p:nvSpPr>
        <p:spPr>
          <a:xfrm>
            <a:off x="1055438" y="2480733"/>
            <a:ext cx="4762677" cy="3122084"/>
          </a:xfrm>
          <a:prstGeom prst="rect">
            <a:avLst/>
          </a:prstGeom>
        </p:spPr>
        <p:txBody>
          <a:bodyPr lIns="0" tIns="0" rIns="0" bIns="0"/>
          <a:lstStyle>
            <a:lvl1pPr>
              <a:defRPr sz="1800" b="0" i="0">
                <a:solidFill>
                  <a:srgbClr val="000000"/>
                </a:solidFill>
                <a:latin typeface="No5" pitchFamily="2" charset="77"/>
              </a:defRPr>
            </a:lvl1pPr>
            <a:lvl2pPr>
              <a:defRPr sz="1800" b="0" i="0">
                <a:solidFill>
                  <a:srgbClr val="000000"/>
                </a:solidFill>
                <a:latin typeface="No5" pitchFamily="2" charset="77"/>
              </a:defRPr>
            </a:lvl2pPr>
            <a:lvl3pPr>
              <a:defRPr sz="1800" b="0" i="0">
                <a:solidFill>
                  <a:srgbClr val="000000"/>
                </a:solidFill>
                <a:latin typeface="No5" pitchFamily="2" charset="77"/>
              </a:defRPr>
            </a:lvl3pPr>
            <a:lvl4pPr>
              <a:defRPr sz="1800" b="0" i="0">
                <a:solidFill>
                  <a:srgbClr val="000000"/>
                </a:solidFill>
                <a:latin typeface="No5" pitchFamily="2" charset="77"/>
              </a:defRPr>
            </a:lvl4pPr>
            <a:lvl5pPr>
              <a:defRPr sz="1800" b="0" i="0">
                <a:solidFill>
                  <a:srgbClr val="000000"/>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8"/>
          <p:cNvSpPr>
            <a:spLocks noGrp="1"/>
          </p:cNvSpPr>
          <p:nvPr>
            <p:ph sz="quarter" idx="12"/>
          </p:nvPr>
        </p:nvSpPr>
        <p:spPr>
          <a:xfrm>
            <a:off x="6373887" y="2468033"/>
            <a:ext cx="4762677" cy="3120000"/>
          </a:xfrm>
          <a:prstGeom prst="rect">
            <a:avLst/>
          </a:prstGeom>
        </p:spPr>
        <p:txBody>
          <a:bodyPr/>
          <a:lstStyle>
            <a:lvl1pPr>
              <a:defRPr sz="1800" b="0" i="0">
                <a:latin typeface="No5" pitchFamily="2" charset="77"/>
              </a:defRPr>
            </a:lvl1pPr>
            <a:lvl2pPr>
              <a:defRPr sz="1800" b="0" i="0">
                <a:latin typeface="No5" pitchFamily="2" charset="77"/>
              </a:defRPr>
            </a:lvl2pPr>
            <a:lvl3pPr>
              <a:defRPr sz="1800" b="0" i="0">
                <a:latin typeface="No5" pitchFamily="2" charset="77"/>
              </a:defRPr>
            </a:lvl3pPr>
            <a:lvl4pPr>
              <a:defRPr sz="1800" b="0" i="0">
                <a:latin typeface="No5" pitchFamily="2" charset="77"/>
              </a:defRPr>
            </a:lvl4pPr>
            <a:lvl5pPr>
              <a:defRPr sz="1800" b="0" i="0">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13049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dholdsside 2-spaltet">
    <p:spTree>
      <p:nvGrpSpPr>
        <p:cNvPr id="1" name=""/>
        <p:cNvGrpSpPr/>
        <p:nvPr/>
      </p:nvGrpSpPr>
      <p:grpSpPr>
        <a:xfrm>
          <a:off x="0" y="0"/>
          <a:ext cx="0" cy="0"/>
          <a:chOff x="0" y="0"/>
          <a:chExt cx="0" cy="0"/>
        </a:xfrm>
      </p:grpSpPr>
      <p:sp>
        <p:nvSpPr>
          <p:cNvPr id="2" name="Titel 1"/>
          <p:cNvSpPr>
            <a:spLocks noGrp="1"/>
          </p:cNvSpPr>
          <p:nvPr>
            <p:ph type="title"/>
          </p:nvPr>
        </p:nvSpPr>
        <p:spPr>
          <a:xfrm>
            <a:off x="1030817" y="836084"/>
            <a:ext cx="10130367"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4" name="Pladsholder til tekst 5"/>
          <p:cNvSpPr>
            <a:spLocks noGrp="1"/>
          </p:cNvSpPr>
          <p:nvPr>
            <p:ph type="body" sz="quarter" idx="11"/>
          </p:nvPr>
        </p:nvSpPr>
        <p:spPr>
          <a:xfrm>
            <a:off x="1055438" y="2480733"/>
            <a:ext cx="2976813" cy="3122084"/>
          </a:xfrm>
          <a:prstGeom prst="rect">
            <a:avLst/>
          </a:prstGeom>
        </p:spPr>
        <p:txBody>
          <a:bodyPr lIns="0" tIns="0" rIns="0" bIns="0"/>
          <a:lstStyle>
            <a:lvl1pPr>
              <a:defRPr sz="1800" b="0" i="0">
                <a:solidFill>
                  <a:srgbClr val="000000"/>
                </a:solidFill>
                <a:latin typeface="No5" pitchFamily="2" charset="77"/>
              </a:defRPr>
            </a:lvl1pPr>
            <a:lvl2pPr>
              <a:defRPr sz="1800" b="0" i="0">
                <a:solidFill>
                  <a:srgbClr val="000000"/>
                </a:solidFill>
                <a:latin typeface="No5" pitchFamily="2" charset="77"/>
              </a:defRPr>
            </a:lvl2pPr>
            <a:lvl3pPr>
              <a:defRPr sz="1800" b="0" i="0">
                <a:solidFill>
                  <a:srgbClr val="000000"/>
                </a:solidFill>
                <a:latin typeface="No5" pitchFamily="2" charset="77"/>
              </a:defRPr>
            </a:lvl3pPr>
            <a:lvl4pPr>
              <a:defRPr sz="1800" b="0" i="0">
                <a:solidFill>
                  <a:srgbClr val="000000"/>
                </a:solidFill>
                <a:latin typeface="No5" pitchFamily="2" charset="77"/>
              </a:defRPr>
            </a:lvl4pPr>
            <a:lvl5pPr>
              <a:defRPr sz="1800" b="0" i="0">
                <a:solidFill>
                  <a:srgbClr val="000000"/>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8"/>
          <p:cNvSpPr>
            <a:spLocks noGrp="1"/>
          </p:cNvSpPr>
          <p:nvPr>
            <p:ph sz="quarter" idx="12"/>
          </p:nvPr>
        </p:nvSpPr>
        <p:spPr>
          <a:xfrm>
            <a:off x="8121650" y="2468033"/>
            <a:ext cx="3014913" cy="3120000"/>
          </a:xfrm>
          <a:prstGeom prst="rect">
            <a:avLst/>
          </a:prstGeom>
        </p:spPr>
        <p:txBody>
          <a:bodyPr/>
          <a:lstStyle>
            <a:lvl1pPr>
              <a:defRPr sz="1800" b="0" i="0">
                <a:latin typeface="No5" pitchFamily="2" charset="77"/>
              </a:defRPr>
            </a:lvl1pPr>
            <a:lvl2pPr>
              <a:defRPr sz="1800" b="0" i="0">
                <a:latin typeface="No5" pitchFamily="2" charset="77"/>
              </a:defRPr>
            </a:lvl2pPr>
            <a:lvl3pPr>
              <a:defRPr sz="1800" b="0" i="0">
                <a:latin typeface="No5" pitchFamily="2" charset="77"/>
              </a:defRPr>
            </a:lvl3pPr>
            <a:lvl4pPr>
              <a:defRPr sz="1800" b="0" i="0">
                <a:latin typeface="No5" pitchFamily="2" charset="77"/>
              </a:defRPr>
            </a:lvl4pPr>
            <a:lvl5pPr>
              <a:defRPr sz="1800" b="0" i="0">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indhold 8">
            <a:extLst>
              <a:ext uri="{FF2B5EF4-FFF2-40B4-BE49-F238E27FC236}">
                <a16:creationId xmlns:a16="http://schemas.microsoft.com/office/drawing/2014/main" id="{4FA1EC15-3BCB-F71D-3192-9AEAC426090E}"/>
              </a:ext>
            </a:extLst>
          </p:cNvPr>
          <p:cNvSpPr>
            <a:spLocks noGrp="1"/>
          </p:cNvSpPr>
          <p:nvPr>
            <p:ph sz="quarter" idx="13"/>
          </p:nvPr>
        </p:nvSpPr>
        <p:spPr>
          <a:xfrm>
            <a:off x="4593142" y="2482377"/>
            <a:ext cx="3014913" cy="3120000"/>
          </a:xfrm>
          <a:prstGeom prst="rect">
            <a:avLst/>
          </a:prstGeom>
        </p:spPr>
        <p:txBody>
          <a:bodyPr/>
          <a:lstStyle>
            <a:lvl1pPr>
              <a:defRPr sz="1800" b="0" i="0">
                <a:latin typeface="No5" pitchFamily="2" charset="77"/>
              </a:defRPr>
            </a:lvl1pPr>
            <a:lvl2pPr>
              <a:defRPr sz="1800" b="0" i="0">
                <a:latin typeface="No5" pitchFamily="2" charset="77"/>
              </a:defRPr>
            </a:lvl2pPr>
            <a:lvl3pPr>
              <a:defRPr sz="1800" b="0" i="0">
                <a:latin typeface="No5" pitchFamily="2" charset="77"/>
              </a:defRPr>
            </a:lvl3pPr>
            <a:lvl4pPr>
              <a:defRPr sz="1800" b="0" i="0">
                <a:latin typeface="No5" pitchFamily="2" charset="77"/>
              </a:defRPr>
            </a:lvl4pPr>
            <a:lvl5pPr>
              <a:defRPr sz="1800" b="0" i="0">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6970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ndholdsside 1-spaltet">
    <p:spTree>
      <p:nvGrpSpPr>
        <p:cNvPr id="1" name=""/>
        <p:cNvGrpSpPr/>
        <p:nvPr/>
      </p:nvGrpSpPr>
      <p:grpSpPr>
        <a:xfrm>
          <a:off x="0" y="0"/>
          <a:ext cx="0" cy="0"/>
          <a:chOff x="0" y="0"/>
          <a:chExt cx="0" cy="0"/>
        </a:xfrm>
      </p:grpSpPr>
      <p:pic>
        <p:nvPicPr>
          <p:cNvPr id="3" name="Billede 2" descr="Et billede, der indeholder skærmbillede&#10;&#10;AI-genereret indhold kan være ukorrekt.">
            <a:extLst>
              <a:ext uri="{FF2B5EF4-FFF2-40B4-BE49-F238E27FC236}">
                <a16:creationId xmlns:a16="http://schemas.microsoft.com/office/drawing/2014/main" id="{12B81725-594B-E6DF-05EE-71CF21FAD8E0}"/>
              </a:ext>
            </a:extLst>
          </p:cNvPr>
          <p:cNvPicPr>
            <a:picLocks noChangeAspect="1"/>
          </p:cNvPicPr>
          <p:nvPr userDrawn="1"/>
        </p:nvPicPr>
        <p:blipFill>
          <a:blip r:embed="rId2"/>
          <a:srcRect/>
          <a:stretch>
            <a:fillRect/>
          </a:stretch>
        </p:blipFill>
        <p:spPr>
          <a:xfrm>
            <a:off x="0" y="0"/>
            <a:ext cx="12192000" cy="6858000"/>
          </a:xfrm>
          <a:prstGeom prst="rect">
            <a:avLst/>
          </a:prstGeom>
        </p:spPr>
      </p:pic>
      <p:sp>
        <p:nvSpPr>
          <p:cNvPr id="2" name="Titel 1"/>
          <p:cNvSpPr>
            <a:spLocks noGrp="1"/>
          </p:cNvSpPr>
          <p:nvPr>
            <p:ph type="title"/>
          </p:nvPr>
        </p:nvSpPr>
        <p:spPr>
          <a:xfrm>
            <a:off x="1030819" y="841059"/>
            <a:ext cx="10130365" cy="1153583"/>
          </a:xfrm>
        </p:spPr>
        <p:txBody>
          <a:bodyPr/>
          <a:lstStyle>
            <a:lvl1pPr>
              <a:defRPr b="1" i="0">
                <a:solidFill>
                  <a:schemeClr val="tx1"/>
                </a:solidFill>
                <a:latin typeface="No5 Demibold" pitchFamily="2" charset="77"/>
              </a:defRPr>
            </a:lvl1pPr>
          </a:lstStyle>
          <a:p>
            <a:r>
              <a:rPr lang="da-DK"/>
              <a:t>Klik for at redigere titeltypografien i masteren</a:t>
            </a:r>
          </a:p>
        </p:txBody>
      </p:sp>
      <p:sp>
        <p:nvSpPr>
          <p:cNvPr id="6" name="Pladsholder til tekst 5"/>
          <p:cNvSpPr>
            <a:spLocks noGrp="1"/>
          </p:cNvSpPr>
          <p:nvPr>
            <p:ph type="body" sz="quarter" idx="11"/>
          </p:nvPr>
        </p:nvSpPr>
        <p:spPr>
          <a:xfrm>
            <a:off x="1030819" y="2468034"/>
            <a:ext cx="10130367" cy="960967"/>
          </a:xfrm>
          <a:prstGeom prst="rect">
            <a:avLst/>
          </a:prstGeom>
        </p:spPr>
        <p:txBody>
          <a:bodyPr lIns="0" tIns="0" rIns="0" bIns="0"/>
          <a:lstStyle>
            <a:lvl1pPr>
              <a:spcBef>
                <a:spcPts val="1333"/>
              </a:spcBef>
              <a:spcAft>
                <a:spcPts val="0"/>
              </a:spcAft>
              <a:defRPr sz="1800" b="0" i="0">
                <a:solidFill>
                  <a:schemeClr val="tx1"/>
                </a:solidFill>
                <a:latin typeface="No5" pitchFamily="2" charset="77"/>
              </a:defRPr>
            </a:lvl1pPr>
            <a:lvl2pPr>
              <a:spcBef>
                <a:spcPts val="1333"/>
              </a:spcBef>
              <a:spcAft>
                <a:spcPts val="0"/>
              </a:spcAft>
              <a:defRPr sz="1800" b="0" i="0">
                <a:solidFill>
                  <a:schemeClr val="tx1"/>
                </a:solidFill>
                <a:latin typeface="No5" pitchFamily="2" charset="77"/>
              </a:defRPr>
            </a:lvl2pPr>
            <a:lvl3pPr>
              <a:spcBef>
                <a:spcPts val="1333"/>
              </a:spcBef>
              <a:spcAft>
                <a:spcPts val="0"/>
              </a:spcAft>
              <a:defRPr sz="1800" b="0" i="0">
                <a:solidFill>
                  <a:schemeClr val="tx1"/>
                </a:solidFill>
                <a:latin typeface="No5" pitchFamily="2" charset="77"/>
              </a:defRPr>
            </a:lvl3pPr>
            <a:lvl4pPr>
              <a:spcBef>
                <a:spcPts val="1333"/>
              </a:spcBef>
              <a:spcAft>
                <a:spcPts val="0"/>
              </a:spcAft>
              <a:defRPr sz="1800" b="0" i="0">
                <a:solidFill>
                  <a:schemeClr val="tx1"/>
                </a:solidFill>
                <a:latin typeface="No5" pitchFamily="2" charset="77"/>
              </a:defRPr>
            </a:lvl4pPr>
            <a:lvl5pPr>
              <a:spcBef>
                <a:spcPts val="1333"/>
              </a:spcBef>
              <a:spcAft>
                <a:spcPts val="0"/>
              </a:spcAft>
              <a:defRPr sz="1800" b="0" i="0">
                <a:solidFill>
                  <a:schemeClr val="tx1"/>
                </a:solidFill>
                <a:latin typeface="No5" pitchFamily="2" charset="77"/>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4" name="Billede 7">
            <a:extLst>
              <a:ext uri="{FF2B5EF4-FFF2-40B4-BE49-F238E27FC236}">
                <a16:creationId xmlns:a16="http://schemas.microsoft.com/office/drawing/2014/main" id="{D6E43B32-C240-53B9-5251-3DECEED2281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23682" y="6016942"/>
            <a:ext cx="2634047" cy="445324"/>
          </a:xfrm>
          <a:prstGeom prst="rect">
            <a:avLst/>
          </a:prstGeom>
        </p:spPr>
      </p:pic>
    </p:spTree>
    <p:extLst>
      <p:ext uri="{BB962C8B-B14F-4D97-AF65-F5344CB8AC3E}">
        <p14:creationId xmlns:p14="http://schemas.microsoft.com/office/powerpoint/2010/main" val="219961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1030817" y="836084"/>
            <a:ext cx="10130367" cy="1153583"/>
          </a:xfrm>
          <a:prstGeom prst="rect">
            <a:avLst/>
          </a:prstGeom>
        </p:spPr>
        <p:txBody>
          <a:bodyPr vert="horz" lIns="0" tIns="0" rIns="0" bIns="0" rtlCol="0" anchor="t" anchorCtr="0">
            <a:noAutofit/>
          </a:bodyPr>
          <a:lstStyle/>
          <a:p>
            <a:r>
              <a:rPr lang="da-DK" noProof="0"/>
              <a:t>Klik for at redigere titeltypografien i masteren</a:t>
            </a:r>
          </a:p>
        </p:txBody>
      </p:sp>
      <p:pic>
        <p:nvPicPr>
          <p:cNvPr id="8" name="Billede 7">
            <a:extLst>
              <a:ext uri="{FF2B5EF4-FFF2-40B4-BE49-F238E27FC236}">
                <a16:creationId xmlns:a16="http://schemas.microsoft.com/office/drawing/2014/main" id="{0BFBA9DE-2600-A2A1-FCC6-75896B5DF0B9}"/>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523682" y="6016942"/>
            <a:ext cx="2634047" cy="445324"/>
          </a:xfrm>
          <a:prstGeom prst="rect">
            <a:avLst/>
          </a:prstGeom>
        </p:spPr>
      </p:pic>
    </p:spTree>
    <p:extLst>
      <p:ext uri="{BB962C8B-B14F-4D97-AF65-F5344CB8AC3E}">
        <p14:creationId xmlns:p14="http://schemas.microsoft.com/office/powerpoint/2010/main" val="35095337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defTabSz="609585" rtl="0" eaLnBrk="1" latinLnBrk="0" hangingPunct="1">
        <a:lnSpc>
          <a:spcPct val="90000"/>
        </a:lnSpc>
        <a:spcBef>
          <a:spcPct val="0"/>
        </a:spcBef>
        <a:buNone/>
        <a:defRPr sz="2800" b="1" i="0" kern="1200" cap="none" baseline="0">
          <a:solidFill>
            <a:schemeClr val="tx1"/>
          </a:solidFill>
          <a:latin typeface="No5 Demibold" pitchFamily="2" charset="77"/>
          <a:ea typeface="+mj-ea"/>
          <a:cs typeface="Arial" pitchFamily="34" charset="0"/>
        </a:defRPr>
      </a:lvl1pPr>
    </p:titleStyle>
    <p:bodyStyle>
      <a:lvl1pPr marL="0" indent="0" algn="l" defTabSz="609585" rtl="0" eaLnBrk="1" latinLnBrk="0" hangingPunct="1">
        <a:spcBef>
          <a:spcPts val="0"/>
        </a:spcBef>
        <a:spcAft>
          <a:spcPts val="800"/>
        </a:spcAft>
        <a:buClr>
          <a:schemeClr val="tx1"/>
        </a:buClr>
        <a:buFont typeface="Arial" panose="020B0604020202020204" pitchFamily="34" charset="0"/>
        <a:buNone/>
        <a:defRPr sz="2133" kern="1200">
          <a:solidFill>
            <a:schemeClr val="tx1"/>
          </a:solidFill>
          <a:latin typeface="+mn-lt"/>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2133" kern="1200">
          <a:solidFill>
            <a:schemeClr val="tx1"/>
          </a:solidFill>
          <a:latin typeface="+mn-lt"/>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2133" kern="1200">
          <a:solidFill>
            <a:schemeClr val="tx1"/>
          </a:solidFill>
          <a:latin typeface="+mn-lt"/>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2133" kern="1200">
          <a:solidFill>
            <a:schemeClr val="tx1"/>
          </a:solidFill>
          <a:latin typeface="+mn-lt"/>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2133" kern="1200">
          <a:solidFill>
            <a:schemeClr val="tx1"/>
          </a:solidFill>
          <a:latin typeface="+mn-lt"/>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a-DK"/>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3" pos="649">
          <p15:clr>
            <a:srgbClr val="A4A3A4"/>
          </p15:clr>
        </p15:guide>
        <p15:guide id="4" pos="1288">
          <p15:clr>
            <a:srgbClr val="A4A3A4"/>
          </p15:clr>
        </p15:guide>
        <p15:guide id="5" pos="1925">
          <p15:clr>
            <a:srgbClr val="A4A3A4"/>
          </p15:clr>
        </p15:guide>
        <p15:guide id="6" pos="2540">
          <p15:clr>
            <a:srgbClr val="A4A3A4"/>
          </p15:clr>
        </p15:guide>
        <p15:guide id="7" pos="3201">
          <p15:clr>
            <a:srgbClr val="A4A3A4"/>
          </p15:clr>
        </p15:guide>
        <p15:guide id="8" pos="3840">
          <p15:clr>
            <a:srgbClr val="9FCC3B"/>
          </p15:clr>
        </p15:guide>
        <p15:guide id="9" pos="4479">
          <p15:clr>
            <a:srgbClr val="A4A3A4"/>
          </p15:clr>
        </p15:guide>
        <p15:guide id="10" pos="5116">
          <p15:clr>
            <a:srgbClr val="A4A3A4"/>
          </p15:clr>
        </p15:guide>
        <p15:guide id="11" pos="5755">
          <p15:clr>
            <a:srgbClr val="A4A3A4"/>
          </p15:clr>
        </p15:guide>
        <p15:guide id="12" pos="6392">
          <p15:clr>
            <a:srgbClr val="A4A3A4"/>
          </p15:clr>
        </p15:guide>
        <p15:guide id="13" pos="7031">
          <p15:clr>
            <a:srgbClr val="A4A3A4"/>
          </p15:clr>
        </p15:guide>
        <p15:guide id="14" orient="horz" pos="527">
          <p15:clr>
            <a:srgbClr val="A4A3A4"/>
          </p15:clr>
        </p15:guide>
        <p15:guide id="15" orient="horz" pos="3793">
          <p15:clr>
            <a:srgbClr val="A4A3A4"/>
          </p15:clr>
        </p15:guide>
        <p15:guide id="16" orient="horz" pos="3521">
          <p15:clr>
            <a:srgbClr val="9FCC3B"/>
          </p15:clr>
        </p15:guide>
        <p15:guide id="17" orient="horz" pos="1555">
          <p15:clr>
            <a:srgbClr val="9FCC3B"/>
          </p15:clr>
        </p15:guide>
        <p15:guide id="18" orient="horz" pos="1253">
          <p15:clr>
            <a:srgbClr val="9FCC3B"/>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14.xml"/><Relationship Id="rId5" Type="http://schemas.microsoft.com/office/2007/relationships/hdphoto" Target="../media/hdphoto16.wdp"/><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59C9B9-17AD-0280-96C2-1499C92D52C9}"/>
              </a:ext>
            </a:extLst>
          </p:cNvPr>
          <p:cNvSpPr>
            <a:spLocks noGrp="1"/>
          </p:cNvSpPr>
          <p:nvPr>
            <p:ph type="title"/>
          </p:nvPr>
        </p:nvSpPr>
        <p:spPr>
          <a:xfrm>
            <a:off x="467360" y="450005"/>
            <a:ext cx="6664961" cy="769196"/>
          </a:xfrm>
        </p:spPr>
        <p:txBody>
          <a:bodyPr/>
          <a:lstStyle/>
          <a:p>
            <a:pPr algn="ctr"/>
            <a:r>
              <a:rPr lang="da-DK" dirty="0"/>
              <a:t>Evaluering 2025 (fase 2.a)</a:t>
            </a:r>
            <a:br>
              <a:rPr lang="da-DK" dirty="0"/>
            </a:br>
            <a:r>
              <a:rPr lang="da-DK" dirty="0"/>
              <a:t>– spørgeskema til KUI og LÆS</a:t>
            </a:r>
          </a:p>
        </p:txBody>
      </p:sp>
      <p:sp>
        <p:nvSpPr>
          <p:cNvPr id="7" name="Pladsholder til tekst 6">
            <a:extLst>
              <a:ext uri="{FF2B5EF4-FFF2-40B4-BE49-F238E27FC236}">
                <a16:creationId xmlns:a16="http://schemas.microsoft.com/office/drawing/2014/main" id="{74E00340-586A-319B-C021-94E306126B54}"/>
              </a:ext>
            </a:extLst>
          </p:cNvPr>
          <p:cNvSpPr>
            <a:spLocks noGrp="1"/>
          </p:cNvSpPr>
          <p:nvPr>
            <p:ph type="body" sz="quarter" idx="11"/>
          </p:nvPr>
        </p:nvSpPr>
        <p:spPr>
          <a:xfrm>
            <a:off x="477521" y="1554480"/>
            <a:ext cx="6654800" cy="4419600"/>
          </a:xfrm>
        </p:spPr>
        <p:txBody>
          <a:bodyPr/>
          <a:lstStyle/>
          <a:p>
            <a:pPr fontAlgn="base"/>
            <a:r>
              <a:rPr lang="da-DK" sz="1700" b="1" dirty="0"/>
              <a:t>Formålet med evalueringen </a:t>
            </a:r>
            <a:r>
              <a:rPr lang="da-DK" sz="1700" dirty="0"/>
              <a:t>er at undersøge sammenhængen mellem efterårets aktiviteter og projektets </a:t>
            </a:r>
            <a:r>
              <a:rPr lang="da-DK" sz="1700" b="1" dirty="0"/>
              <a:t>3 delmål</a:t>
            </a:r>
            <a:r>
              <a:rPr lang="da-DK" sz="1700" dirty="0"/>
              <a:t>. </a:t>
            </a:r>
          </a:p>
          <a:p>
            <a:pPr fontAlgn="base"/>
            <a:r>
              <a:rPr lang="da-DK" sz="1700" b="1" dirty="0"/>
              <a:t>1. </a:t>
            </a:r>
            <a:r>
              <a:rPr lang="da-DK" sz="1700" dirty="0"/>
              <a:t>At den enkelte unge lærer at mestre egen ordblindhed i forhold til at udvide sit valg- og handleperspektiv </a:t>
            </a:r>
          </a:p>
          <a:p>
            <a:pPr fontAlgn="base"/>
            <a:r>
              <a:rPr lang="da-DK" sz="1700" b="1" dirty="0"/>
              <a:t>2. </a:t>
            </a:r>
            <a:r>
              <a:rPr lang="da-DK" sz="1700" dirty="0"/>
              <a:t>At KUI-vejledere og de fagprofessionelle den unge i øvrigt møder, </a:t>
            </a:r>
            <a:r>
              <a:rPr lang="da-DK" sz="1700" b="1" u="sng" dirty="0"/>
              <a:t>sammen</a:t>
            </a:r>
            <a:r>
              <a:rPr lang="da-DK" sz="1700" dirty="0"/>
              <a:t> kan understøtte denne mestring </a:t>
            </a:r>
          </a:p>
          <a:p>
            <a:pPr fontAlgn="base">
              <a:spcAft>
                <a:spcPts val="600"/>
              </a:spcAft>
            </a:pPr>
            <a:r>
              <a:rPr lang="da-DK" sz="1700" b="1" dirty="0"/>
              <a:t>3. </a:t>
            </a:r>
            <a:r>
              <a:rPr lang="da-DK" sz="1700" dirty="0"/>
              <a:t>At forældre får viden, indsigt og kompetencer til at være en ressource i den unges udviklingsproces </a:t>
            </a:r>
          </a:p>
          <a:p>
            <a:pPr marL="285750" indent="-285750">
              <a:buFont typeface="Arial" panose="020B0604020202020204" pitchFamily="34" charset="0"/>
              <a:buChar char="•"/>
            </a:pPr>
            <a:r>
              <a:rPr lang="da-DK" sz="1600" dirty="0"/>
              <a:t>I alt har 7 ud af 6 deltagende KUI svaret og 12 ud af 16 deltagende LÆS.</a:t>
            </a:r>
          </a:p>
          <a:p>
            <a:pPr marL="285750" indent="-285750">
              <a:buFont typeface="Arial" panose="020B0604020202020204" pitchFamily="34" charset="0"/>
              <a:buChar char="•"/>
            </a:pPr>
            <a:r>
              <a:rPr lang="da-DK" sz="1600" dirty="0"/>
              <a:t>42% har svaret er fra Aalborg og 58% har svaret er fra Frederiksberg.</a:t>
            </a:r>
          </a:p>
          <a:p>
            <a:pPr fontAlgn="base"/>
            <a:endParaRPr lang="da-DK" sz="1700" dirty="0"/>
          </a:p>
          <a:p>
            <a:endParaRPr lang="da-DK" sz="1700" dirty="0"/>
          </a:p>
        </p:txBody>
      </p:sp>
      <p:pic>
        <p:nvPicPr>
          <p:cNvPr id="5" name="Picture 3" descr="En farvet let pære med firma ikoner">
            <a:extLst>
              <a:ext uri="{FF2B5EF4-FFF2-40B4-BE49-F238E27FC236}">
                <a16:creationId xmlns:a16="http://schemas.microsoft.com/office/drawing/2014/main" id="{59231A94-5A70-DC8C-94B9-3C9C8D88CC0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Lst>
          </a:blip>
          <a:srcRect l="31275" t="20346" r="33025" b="12725"/>
          <a:stretch>
            <a:fillRect/>
          </a:stretch>
        </p:blipFill>
        <p:spPr>
          <a:xfrm>
            <a:off x="7494635" y="0"/>
            <a:ext cx="4680656" cy="6849242"/>
          </a:xfrm>
          <a:prstGeom prst="rect">
            <a:avLst/>
          </a:prstGeom>
        </p:spPr>
      </p:pic>
      <p:sp>
        <p:nvSpPr>
          <p:cNvPr id="2" name="Rektangel 1">
            <a:extLst>
              <a:ext uri="{FF2B5EF4-FFF2-40B4-BE49-F238E27FC236}">
                <a16:creationId xmlns:a16="http://schemas.microsoft.com/office/drawing/2014/main" id="{F24DC235-C79A-C25A-581C-A2AE75D2696B}"/>
              </a:ext>
            </a:extLst>
          </p:cNvPr>
          <p:cNvSpPr/>
          <p:nvPr/>
        </p:nvSpPr>
        <p:spPr>
          <a:xfrm>
            <a:off x="7620000" y="4805680"/>
            <a:ext cx="4490720" cy="1808480"/>
          </a:xfrm>
          <a:prstGeom prst="rect">
            <a:avLst/>
          </a:prstGeom>
          <a:solidFill>
            <a:schemeClr val="accent5">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base"/>
            <a:r>
              <a:rPr lang="da-DK" dirty="0"/>
              <a:t>Viden fra spørgeskemaevalueringen er en del af den løbende evaluering af projektet og er et supplement til de lokale evalueringsdage, som blev gennemført på Frederiksberg og i Aalborg i november 2025.  </a:t>
            </a:r>
          </a:p>
        </p:txBody>
      </p:sp>
    </p:spTree>
    <p:extLst>
      <p:ext uri="{BB962C8B-B14F-4D97-AF65-F5344CB8AC3E}">
        <p14:creationId xmlns:p14="http://schemas.microsoft.com/office/powerpoint/2010/main" val="139092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F3"/>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6805"/>
          <a:stretch>
            <a:fillRect/>
          </a:stretch>
        </p:blipFill>
        <p:spPr>
          <a:xfrm>
            <a:off x="62150" y="1958339"/>
            <a:ext cx="12058880" cy="2650797"/>
          </a:xfrm>
          <a:prstGeom prst="rect">
            <a:avLst/>
          </a:prstGeom>
        </p:spPr>
      </p:pic>
      <p:sp>
        <p:nvSpPr>
          <p:cNvPr id="4" name="TextBox 2">
            <a:extLst>
              <a:ext uri="{FF2B5EF4-FFF2-40B4-BE49-F238E27FC236}">
                <a16:creationId xmlns:a16="http://schemas.microsoft.com/office/drawing/2014/main" id="{1CD0E5D4-9DD6-BA23-042F-D6D5D94D0087}"/>
              </a:ext>
            </a:extLst>
          </p:cNvPr>
          <p:cNvSpPr txBox="1"/>
          <p:nvPr/>
        </p:nvSpPr>
        <p:spPr>
          <a:xfrm>
            <a:off x="447040" y="497840"/>
            <a:ext cx="11318240" cy="1330960"/>
          </a:xfrm>
          <a:prstGeom prst="rect">
            <a:avLst/>
          </a:prstGeom>
        </p:spPr>
        <p:txBody>
          <a:bodyPr wrap="square" rtlCol="0" anchor="t"/>
          <a:lstStyle/>
          <a:p>
            <a:r>
              <a:rPr lang="da-DK" sz="2700" noProof="0" dirty="0">
                <a:solidFill>
                  <a:srgbClr val="000000"/>
                </a:solidFill>
                <a:latin typeface="No5" pitchFamily="50" charset="0"/>
              </a:rPr>
              <a:t>Besvarelser fra KUI - </a:t>
            </a:r>
            <a:r>
              <a:rPr lang="da-DK" sz="2700" b="1" noProof="0" dirty="0">
                <a:solidFill>
                  <a:srgbClr val="000000"/>
                </a:solidFill>
                <a:latin typeface="No5" pitchFamily="50" charset="0"/>
              </a:rPr>
              <a:t>2. Udsagn om afprøvningernes potentiale til at øge de unges handleevne i forhold til egen ordblindhed </a:t>
            </a:r>
          </a:p>
        </p:txBody>
      </p:sp>
      <p:graphicFrame>
        <p:nvGraphicFramePr>
          <p:cNvPr id="5" name="Table 2">
            <a:extLst>
              <a:ext uri="{FF2B5EF4-FFF2-40B4-BE49-F238E27FC236}">
                <a16:creationId xmlns:a16="http://schemas.microsoft.com/office/drawing/2014/main" id="{D6131961-DC75-EAE6-4511-F71D03E7BF72}"/>
              </a:ext>
            </a:extLst>
          </p:cNvPr>
          <p:cNvGraphicFramePr>
            <a:graphicFrameLocks noGrp="1"/>
          </p:cNvGraphicFramePr>
          <p:nvPr>
            <p:extLst>
              <p:ext uri="{D42A27DB-BD31-4B8C-83A1-F6EECF244321}">
                <p14:modId xmlns:p14="http://schemas.microsoft.com/office/powerpoint/2010/main" val="2321815319"/>
              </p:ext>
            </p:extLst>
          </p:nvPr>
        </p:nvGraphicFramePr>
        <p:xfrm>
          <a:off x="3119120" y="4815840"/>
          <a:ext cx="8961120" cy="1737360"/>
        </p:xfrm>
        <a:graphic>
          <a:graphicData uri="http://schemas.openxmlformats.org/drawingml/2006/table">
            <a:tbl>
              <a:tblPr/>
              <a:tblGrid>
                <a:gridCol w="8961120">
                  <a:extLst>
                    <a:ext uri="{9D8B030D-6E8A-4147-A177-3AD203B41FA5}">
                      <a16:colId xmlns:a16="http://schemas.microsoft.com/office/drawing/2014/main" val="20000"/>
                    </a:ext>
                  </a:extLst>
                </a:gridCol>
              </a:tblGrid>
              <a:tr h="254000">
                <a:tc>
                  <a:txBody>
                    <a:bodyPr/>
                    <a:lstStyle/>
                    <a:p>
                      <a:pPr algn="l">
                        <a:defRPr/>
                      </a:pPr>
                      <a:r>
                        <a:rPr lang="da-DK" sz="1600" b="1" i="0" u="none" noProof="0" dirty="0"/>
                        <a:t>2. Udsagn om afprøvningernes potentiale til at øge de unges handleevne i forhold til egen ordblindhed. Hvis du har yderligere kommentarer til tema 2, kan du skrive her:</a:t>
                      </a:r>
                      <a:endParaRPr lang="da-DK" sz="9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254000">
                <a:tc>
                  <a:txBody>
                    <a:bodyPr/>
                    <a:lstStyle/>
                    <a:p>
                      <a:pPr algn="l">
                        <a:defRPr/>
                      </a:pPr>
                      <a:r>
                        <a:rPr lang="da-DK" sz="1600" noProof="0" dirty="0"/>
                        <a:t>Taksonomien som overleveringsdokument til ungdomsuddannelserne kan først endeligt afprøves til sommer, hvor eleverne går ud af grundskolen.</a:t>
                      </a:r>
                      <a:endParaRPr lang="da-DK" sz="9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54000">
                <a:tc>
                  <a:txBody>
                    <a:bodyPr/>
                    <a:lstStyle/>
                    <a:p>
                      <a:pPr algn="l">
                        <a:defRPr/>
                      </a:pPr>
                      <a:r>
                        <a:rPr lang="da-DK" sz="1600" noProof="0" dirty="0"/>
                        <a:t>Jeg har som nævnt ikke afprøvet selv, så jeg lader mine kollegaer om at svare på dette tema, da jeg kun kan angive, hvad jeg har hørt fra dem.</a:t>
                      </a:r>
                      <a:endParaRPr lang="da-DK" sz="9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F6FF"/>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2DBE3EA6-2F02-2486-BBDE-9509E38D4660}"/>
              </a:ext>
            </a:extLst>
          </p:cNvPr>
          <p:cNvSpPr txBox="1"/>
          <p:nvPr/>
        </p:nvSpPr>
        <p:spPr>
          <a:xfrm>
            <a:off x="477520" y="497840"/>
            <a:ext cx="11043920" cy="1270000"/>
          </a:xfrm>
          <a:prstGeom prst="rect">
            <a:avLst/>
          </a:prstGeom>
        </p:spPr>
        <p:txBody>
          <a:bodyPr wrap="square" rtlCol="0" anchor="t"/>
          <a:lstStyle/>
          <a:p>
            <a:r>
              <a:rPr lang="da-DK" sz="2700" noProof="0" dirty="0">
                <a:solidFill>
                  <a:srgbClr val="000000"/>
                </a:solidFill>
                <a:latin typeface="No5" pitchFamily="50" charset="0"/>
              </a:rPr>
              <a:t>Besvarelser fra LÆS </a:t>
            </a:r>
            <a:r>
              <a:rPr lang="da-DK" sz="2700" b="1" noProof="0" dirty="0">
                <a:solidFill>
                  <a:srgbClr val="000000"/>
                </a:solidFill>
                <a:latin typeface="No5" pitchFamily="50" charset="0"/>
              </a:rPr>
              <a:t>- </a:t>
            </a:r>
            <a:r>
              <a:rPr lang="da-DK" sz="2700" b="1" dirty="0">
                <a:latin typeface="No5" pitchFamily="50" charset="0"/>
              </a:rPr>
              <a:t>2. Udsagn om afprøvningernes potentiale til at øge de unges handleevne i forhold til egen ordblindhed</a:t>
            </a:r>
          </a:p>
        </p:txBody>
      </p:sp>
      <p:graphicFrame>
        <p:nvGraphicFramePr>
          <p:cNvPr id="5" name="Table 2">
            <a:extLst>
              <a:ext uri="{FF2B5EF4-FFF2-40B4-BE49-F238E27FC236}">
                <a16:creationId xmlns:a16="http://schemas.microsoft.com/office/drawing/2014/main" id="{915514F5-44AF-56E8-FF9E-4EFEA30BDCA7}"/>
              </a:ext>
            </a:extLst>
          </p:cNvPr>
          <p:cNvGraphicFramePr>
            <a:graphicFrameLocks noGrp="1"/>
          </p:cNvGraphicFramePr>
          <p:nvPr>
            <p:extLst>
              <p:ext uri="{D42A27DB-BD31-4B8C-83A1-F6EECF244321}">
                <p14:modId xmlns:p14="http://schemas.microsoft.com/office/powerpoint/2010/main" val="703248510"/>
              </p:ext>
            </p:extLst>
          </p:nvPr>
        </p:nvGraphicFramePr>
        <p:xfrm>
          <a:off x="3373120" y="4917440"/>
          <a:ext cx="8707120" cy="1645920"/>
        </p:xfrm>
        <a:graphic>
          <a:graphicData uri="http://schemas.openxmlformats.org/drawingml/2006/table">
            <a:tbl>
              <a:tblPr/>
              <a:tblGrid>
                <a:gridCol w="8707120">
                  <a:extLst>
                    <a:ext uri="{9D8B030D-6E8A-4147-A177-3AD203B41FA5}">
                      <a16:colId xmlns:a16="http://schemas.microsoft.com/office/drawing/2014/main" val="20000"/>
                    </a:ext>
                  </a:extLst>
                </a:gridCol>
              </a:tblGrid>
              <a:tr h="722480">
                <a:tc>
                  <a:txBody>
                    <a:bodyPr/>
                    <a:lstStyle/>
                    <a:p>
                      <a:pPr algn="l">
                        <a:defRPr/>
                      </a:pPr>
                      <a:r>
                        <a:rPr lang="da-DK" sz="1600" b="1" i="0" u="none" noProof="0" dirty="0"/>
                        <a:t>2. Udsagn om afprøvningernes potentiale til at øge de unges handleevne i forhold til egen ordblindhed </a:t>
                      </a:r>
                    </a:p>
                    <a:p>
                      <a:pPr algn="l">
                        <a:defRPr/>
                      </a:pPr>
                      <a:r>
                        <a:rPr lang="da-DK" sz="1600" b="1" i="0" u="none" noProof="0" dirty="0"/>
                        <a:t>Hvis du har yderligere kommentarer til tema 2, kan du skrive her:</a:t>
                      </a:r>
                      <a:endParaRPr lang="da-DK" sz="16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418278">
                <a:tc>
                  <a:txBody>
                    <a:bodyPr/>
                    <a:lstStyle/>
                    <a:p>
                      <a:pPr algn="l">
                        <a:defRPr/>
                      </a:pPr>
                      <a:r>
                        <a:rPr lang="da-DK" sz="1600" noProof="0" dirty="0"/>
                        <a:t>Det var en lille afprøvning på få elever, og sigtet med min afprøvning var at gøre eleverne mere bevidste om egne teknologibaserede strategier - hvad kan de, hvad skal de træne mere. Og afprøvningen var også suppleret med undervisning og konkret arbejde med afgangsprøver.</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BFBFB"/>
                    </a:solidFill>
                  </a:tcPr>
                </a:tc>
                <a:extLst>
                  <a:ext uri="{0D108BD9-81ED-4DB2-BD59-A6C34878D82A}">
                    <a16:rowId xmlns:a16="http://schemas.microsoft.com/office/drawing/2014/main" val="2789082024"/>
                  </a:ext>
                </a:extLst>
              </a:tr>
            </a:tbl>
          </a:graphicData>
        </a:graphic>
      </p:graphicFrame>
      <p:pic>
        <p:nvPicPr>
          <p:cNvPr id="7" name="Picture 3">
            <a:extLst>
              <a:ext uri="{FF2B5EF4-FFF2-40B4-BE49-F238E27FC236}">
                <a16:creationId xmlns:a16="http://schemas.microsoft.com/office/drawing/2014/main" id="{99F05E25-3722-5F96-54E2-F58E7C942A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6925"/>
          <a:stretch>
            <a:fillRect/>
          </a:stretch>
        </p:blipFill>
        <p:spPr>
          <a:xfrm>
            <a:off x="215524" y="2006600"/>
            <a:ext cx="11895196" cy="25764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C1ABA-B1A0-B536-778F-D77F40C50DD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C6A9FFAD-F521-3251-FBEA-FE1EFA745AF4}"/>
              </a:ext>
            </a:extLst>
          </p:cNvPr>
          <p:cNvSpPr>
            <a:spLocks noGrp="1"/>
          </p:cNvSpPr>
          <p:nvPr>
            <p:ph type="title"/>
          </p:nvPr>
        </p:nvSpPr>
        <p:spPr>
          <a:xfrm>
            <a:off x="724394" y="744644"/>
            <a:ext cx="10436789" cy="517703"/>
          </a:xfrm>
        </p:spPr>
        <p:txBody>
          <a:bodyPr/>
          <a:lstStyle/>
          <a:p>
            <a:r>
              <a:rPr lang="da-DK" dirty="0"/>
              <a:t>Sammenfatning</a:t>
            </a:r>
          </a:p>
        </p:txBody>
      </p:sp>
      <p:sp>
        <p:nvSpPr>
          <p:cNvPr id="6" name="Pladsholder til tekst 5">
            <a:extLst>
              <a:ext uri="{FF2B5EF4-FFF2-40B4-BE49-F238E27FC236}">
                <a16:creationId xmlns:a16="http://schemas.microsoft.com/office/drawing/2014/main" id="{5B54F321-8C41-B2F9-C5CD-8C842E7D97EB}"/>
              </a:ext>
            </a:extLst>
          </p:cNvPr>
          <p:cNvSpPr>
            <a:spLocks noGrp="1"/>
          </p:cNvSpPr>
          <p:nvPr>
            <p:ph type="body" sz="quarter" idx="11"/>
          </p:nvPr>
        </p:nvSpPr>
        <p:spPr>
          <a:xfrm>
            <a:off x="673595" y="1902427"/>
            <a:ext cx="7749046" cy="4236333"/>
          </a:xfrm>
        </p:spPr>
        <p:txBody>
          <a:bodyPr/>
          <a:lstStyle/>
          <a:p>
            <a:pPr marL="285750" indent="-285750">
              <a:buFont typeface="Arial" panose="020B0604020202020204" pitchFamily="34" charset="0"/>
              <a:buChar char="•"/>
            </a:pPr>
            <a:r>
              <a:rPr lang="da-DK" sz="1600" noProof="0" dirty="0"/>
              <a:t>71% af KUI-gruppen er enige i at materialerne/indsatserne </a:t>
            </a:r>
            <a:r>
              <a:rPr lang="da-DK" sz="1600" noProof="0" dirty="0">
                <a:solidFill>
                  <a:srgbClr val="000000"/>
                </a:solidFill>
                <a:latin typeface="No5" pitchFamily="50" charset="0"/>
              </a:rPr>
              <a:t>styrkede eget arbejde med de unge ordblinde sammenlignet med vant praksis, hvor 100% er enig eller delvist enig i at de bidrog til at få ”flere vinkler” med og bidrog til øget systematik.</a:t>
            </a:r>
          </a:p>
          <a:p>
            <a:pPr marL="285750" indent="-285750">
              <a:buFont typeface="Arial" panose="020B0604020202020204" pitchFamily="34" charset="0"/>
              <a:buChar char="•"/>
            </a:pPr>
            <a:r>
              <a:rPr lang="da-DK" sz="1600" dirty="0">
                <a:solidFill>
                  <a:srgbClr val="000000"/>
                </a:solidFill>
                <a:latin typeface="No5" pitchFamily="50" charset="0"/>
              </a:rPr>
              <a:t>LÆS-gruppen er tilsvarende men i mindre grad enige i at anvendelsen af deres udviklede materialer/indsatser har kvalificeret den læse- og uddannelsesfaglige vejledning af unge ordblinde.</a:t>
            </a:r>
          </a:p>
          <a:p>
            <a:pPr marL="285750" indent="-285750">
              <a:buFont typeface="Arial" panose="020B0604020202020204" pitchFamily="34" charset="0"/>
              <a:buChar char="•"/>
            </a:pPr>
            <a:r>
              <a:rPr lang="da-DK" sz="1600" noProof="0" dirty="0">
                <a:solidFill>
                  <a:srgbClr val="000000"/>
                </a:solidFill>
                <a:latin typeface="No5" pitchFamily="50" charset="0"/>
              </a:rPr>
              <a:t>For LÆS-gruppen svare</a:t>
            </a:r>
            <a:r>
              <a:rPr lang="da-DK" sz="1600" dirty="0">
                <a:solidFill>
                  <a:srgbClr val="000000"/>
                </a:solidFill>
                <a:latin typeface="No5" pitchFamily="50" charset="0"/>
              </a:rPr>
              <a:t>r 20% at de ikke har gjort sig erfaringer ift.  både hvorvidt materialer understøttede egen praksis i at få flere vinkler med i eget arbejde med de unge ordblinde, og hvorvidt materialer gjorde eget arbejde med de unge ordblinde mere systematisk. </a:t>
            </a:r>
            <a:endParaRPr lang="da-DK" sz="1600" noProof="0" dirty="0"/>
          </a:p>
        </p:txBody>
      </p:sp>
      <p:sp>
        <p:nvSpPr>
          <p:cNvPr id="2" name="Pladsholder til tekst 5">
            <a:extLst>
              <a:ext uri="{FF2B5EF4-FFF2-40B4-BE49-F238E27FC236}">
                <a16:creationId xmlns:a16="http://schemas.microsoft.com/office/drawing/2014/main" id="{70374EA1-7468-D373-834E-C46F74421500}"/>
              </a:ext>
            </a:extLst>
          </p:cNvPr>
          <p:cNvSpPr txBox="1">
            <a:spLocks/>
          </p:cNvSpPr>
          <p:nvPr/>
        </p:nvSpPr>
        <p:spPr>
          <a:xfrm>
            <a:off x="683755" y="1191227"/>
            <a:ext cx="10436789" cy="708693"/>
          </a:xfrm>
          <a:prstGeom prst="rect">
            <a:avLst/>
          </a:prstGeom>
        </p:spPr>
        <p:txBody>
          <a:bodyPr lIns="0" tIns="0" rIns="0" bIns="0"/>
          <a:lstStyle>
            <a:lvl1pPr marL="0" indent="0" algn="l" defTabSz="609585" rtl="0" eaLnBrk="1" latinLnBrk="0" hangingPunct="1">
              <a:spcBef>
                <a:spcPts val="1333"/>
              </a:spcBef>
              <a:spcAft>
                <a:spcPts val="0"/>
              </a:spcAft>
              <a:buClr>
                <a:schemeClr val="tx1"/>
              </a:buClr>
              <a:buFont typeface="Arial" panose="020B0604020202020204" pitchFamily="34" charset="0"/>
              <a:buNone/>
              <a:defRPr sz="1800" kern="1200">
                <a:solidFill>
                  <a:schemeClr val="tx1"/>
                </a:solidFill>
                <a:latin typeface="No5" pitchFamily="2" charset="77"/>
                <a:ea typeface="+mn-ea"/>
                <a:cs typeface="Arial" pitchFamily="34" charset="0"/>
              </a:defRPr>
            </a:lvl1pPr>
            <a:lvl2pPr marL="241294"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2pPr>
            <a:lvl3pPr marL="482588"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3pPr>
            <a:lvl4pPr marL="713300"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4pPr>
            <a:lvl5pPr marL="954593"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b="1" dirty="0"/>
              <a:t>3. Udsagn om de udviklede materialers anvendelighed i forhold at kvalificere den læse- og uddannelsesfaglige vejledning af unge ordblinde</a:t>
            </a:r>
            <a:endParaRPr lang="da-DK" dirty="0"/>
          </a:p>
        </p:txBody>
      </p:sp>
      <p:sp>
        <p:nvSpPr>
          <p:cNvPr id="3" name="Taleboble: rektangel med afrundede hjørner 2">
            <a:extLst>
              <a:ext uri="{FF2B5EF4-FFF2-40B4-BE49-F238E27FC236}">
                <a16:creationId xmlns:a16="http://schemas.microsoft.com/office/drawing/2014/main" id="{AC1890C0-545B-46ED-C2F2-2B093D623467}"/>
              </a:ext>
            </a:extLst>
          </p:cNvPr>
          <p:cNvSpPr/>
          <p:nvPr/>
        </p:nvSpPr>
        <p:spPr>
          <a:xfrm>
            <a:off x="8666480" y="3677920"/>
            <a:ext cx="3383280" cy="1818640"/>
          </a:xfrm>
          <a:prstGeom prst="wedgeRoundRectCallout">
            <a:avLst>
              <a:gd name="adj1" fmla="val -65207"/>
              <a:gd name="adj2" fmla="val 20685"/>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 Det er tanken, at materialet skal styrke mit arbejde fremover - og styrke de unge. Men det skal implementeres og arbejdes med systematisk fremover.” </a:t>
            </a:r>
            <a:r>
              <a:rPr lang="da-DK" sz="1500" dirty="0">
                <a:solidFill>
                  <a:prstClr val="black"/>
                </a:solidFill>
              </a:rPr>
              <a:t>(udsagn fra LÆS-deltager)</a:t>
            </a:r>
            <a:endParaRPr lang="da-DK" sz="1500" i="1" dirty="0">
              <a:solidFill>
                <a:schemeClr val="tx1"/>
              </a:solidFill>
            </a:endParaRPr>
          </a:p>
        </p:txBody>
      </p:sp>
    </p:spTree>
    <p:extLst>
      <p:ext uri="{BB962C8B-B14F-4D97-AF65-F5344CB8AC3E}">
        <p14:creationId xmlns:p14="http://schemas.microsoft.com/office/powerpoint/2010/main" val="70763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F3"/>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998" r="6553"/>
          <a:stretch>
            <a:fillRect/>
          </a:stretch>
        </p:blipFill>
        <p:spPr>
          <a:xfrm>
            <a:off x="30480" y="2435859"/>
            <a:ext cx="12151360" cy="2084127"/>
          </a:xfrm>
          <a:prstGeom prst="rect">
            <a:avLst/>
          </a:prstGeom>
        </p:spPr>
      </p:pic>
      <p:sp>
        <p:nvSpPr>
          <p:cNvPr id="4" name="TextBox 2">
            <a:extLst>
              <a:ext uri="{FF2B5EF4-FFF2-40B4-BE49-F238E27FC236}">
                <a16:creationId xmlns:a16="http://schemas.microsoft.com/office/drawing/2014/main" id="{7EB21A64-E7E8-1AFD-552F-0A4007F8251F}"/>
              </a:ext>
            </a:extLst>
          </p:cNvPr>
          <p:cNvSpPr txBox="1"/>
          <p:nvPr/>
        </p:nvSpPr>
        <p:spPr>
          <a:xfrm>
            <a:off x="457200" y="640079"/>
            <a:ext cx="11236960" cy="1503681"/>
          </a:xfrm>
          <a:prstGeom prst="rect">
            <a:avLst/>
          </a:prstGeom>
        </p:spPr>
        <p:txBody>
          <a:bodyPr wrap="square" rtlCol="0" anchor="t"/>
          <a:lstStyle/>
          <a:p>
            <a:r>
              <a:rPr lang="da-DK" sz="2700" noProof="0" dirty="0">
                <a:solidFill>
                  <a:srgbClr val="000000"/>
                </a:solidFill>
                <a:latin typeface="No5" pitchFamily="50" charset="0"/>
              </a:rPr>
              <a:t>Besvarelser fra KUI </a:t>
            </a:r>
            <a:r>
              <a:rPr lang="da-DK" sz="2700" b="1" noProof="0" dirty="0">
                <a:solidFill>
                  <a:srgbClr val="000000"/>
                </a:solidFill>
                <a:latin typeface="No5" pitchFamily="50" charset="0"/>
              </a:rPr>
              <a:t>- 3. Udsagn om de udviklede materialers anvendelighed i forhold at kvalificere den læse- og uddannelsesfaglige vejledning af unge ordblinde </a:t>
            </a:r>
          </a:p>
          <a:p>
            <a:endParaRPr lang="da-DK" sz="2700" b="1" i="0" u="none" noProof="0" dirty="0">
              <a:solidFill>
                <a:srgbClr val="000000"/>
              </a:solidFill>
              <a:latin typeface="No5" pitchFamily="50" charset="0"/>
            </a:endParaRPr>
          </a:p>
        </p:txBody>
      </p:sp>
      <p:graphicFrame>
        <p:nvGraphicFramePr>
          <p:cNvPr id="5" name="Table 2">
            <a:extLst>
              <a:ext uri="{FF2B5EF4-FFF2-40B4-BE49-F238E27FC236}">
                <a16:creationId xmlns:a16="http://schemas.microsoft.com/office/drawing/2014/main" id="{39F06826-711A-D6E6-8B30-602DBA5C0F2D}"/>
              </a:ext>
            </a:extLst>
          </p:cNvPr>
          <p:cNvGraphicFramePr>
            <a:graphicFrameLocks noGrp="1"/>
          </p:cNvGraphicFramePr>
          <p:nvPr>
            <p:extLst>
              <p:ext uri="{D42A27DB-BD31-4B8C-83A1-F6EECF244321}">
                <p14:modId xmlns:p14="http://schemas.microsoft.com/office/powerpoint/2010/main" val="2582000820"/>
              </p:ext>
            </p:extLst>
          </p:nvPr>
        </p:nvGraphicFramePr>
        <p:xfrm>
          <a:off x="3535680" y="5130800"/>
          <a:ext cx="8549640" cy="1158240"/>
        </p:xfrm>
        <a:graphic>
          <a:graphicData uri="http://schemas.openxmlformats.org/drawingml/2006/table">
            <a:tbl>
              <a:tblPr/>
              <a:tblGrid>
                <a:gridCol w="8549640">
                  <a:extLst>
                    <a:ext uri="{9D8B030D-6E8A-4147-A177-3AD203B41FA5}">
                      <a16:colId xmlns:a16="http://schemas.microsoft.com/office/drawing/2014/main" val="20000"/>
                    </a:ext>
                  </a:extLst>
                </a:gridCol>
              </a:tblGrid>
              <a:tr h="254000">
                <a:tc>
                  <a:txBody>
                    <a:bodyPr/>
                    <a:lstStyle/>
                    <a:p>
                      <a:pPr algn="l">
                        <a:defRPr/>
                      </a:pPr>
                      <a:r>
                        <a:rPr lang="da-DK" sz="1600" b="1" i="0" u="none" noProof="0" dirty="0"/>
                        <a:t>3. Udsagn om de udviklede materialers anvendelighed i forhold at kvalificere den læse- og uddannelsesfaglige vejledning af unge ordblinde. Hvis du har yderligere kommentarer til tema 3, kan du skrive her:</a:t>
                      </a:r>
                      <a:endParaRPr lang="da-DK" sz="16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254000">
                <a:tc>
                  <a:txBody>
                    <a:bodyPr/>
                    <a:lstStyle/>
                    <a:p>
                      <a:pPr algn="l">
                        <a:defRPr/>
                      </a:pPr>
                      <a:r>
                        <a:rPr lang="da-DK" sz="1600" noProof="0" dirty="0"/>
                        <a:t>Ingen udsagn</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BFBFB"/>
                    </a:solidFill>
                  </a:tcPr>
                </a:tc>
                <a:extLst>
                  <a:ext uri="{0D108BD9-81ED-4DB2-BD59-A6C34878D82A}">
                    <a16:rowId xmlns:a16="http://schemas.microsoft.com/office/drawing/2014/main" val="86317422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F6FF"/>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2320EC11-0BA6-8655-C361-C26B4C5DA14D}"/>
              </a:ext>
            </a:extLst>
          </p:cNvPr>
          <p:cNvSpPr txBox="1"/>
          <p:nvPr/>
        </p:nvSpPr>
        <p:spPr>
          <a:xfrm>
            <a:off x="314960" y="508000"/>
            <a:ext cx="11470640" cy="1513840"/>
          </a:xfrm>
          <a:prstGeom prst="rect">
            <a:avLst/>
          </a:prstGeom>
        </p:spPr>
        <p:txBody>
          <a:bodyPr wrap="square" rtlCol="0" anchor="t"/>
          <a:lstStyle/>
          <a:p>
            <a:r>
              <a:rPr lang="da-DK" sz="2700" noProof="0" dirty="0">
                <a:solidFill>
                  <a:srgbClr val="000000"/>
                </a:solidFill>
                <a:latin typeface="No5" pitchFamily="50" charset="0"/>
              </a:rPr>
              <a:t>Besvarelser fra LÆS </a:t>
            </a:r>
            <a:r>
              <a:rPr lang="da-DK" sz="2700" b="1" noProof="0" dirty="0">
                <a:solidFill>
                  <a:srgbClr val="000000"/>
                </a:solidFill>
                <a:latin typeface="No5" pitchFamily="50" charset="0"/>
              </a:rPr>
              <a:t>- 3. Udsagn om de udviklede materialers anvendelighed i forhold at kvalificere den læse- og uddannelsesfaglige vejledning af unge ordblinde</a:t>
            </a:r>
          </a:p>
          <a:p>
            <a:endParaRPr lang="da-DK" sz="2700" b="1" i="0" u="none" noProof="0" dirty="0">
              <a:solidFill>
                <a:srgbClr val="000000"/>
              </a:solidFill>
              <a:latin typeface="No5" pitchFamily="50" charset="0"/>
            </a:endParaRPr>
          </a:p>
        </p:txBody>
      </p:sp>
      <p:graphicFrame>
        <p:nvGraphicFramePr>
          <p:cNvPr id="5" name="Table 2">
            <a:extLst>
              <a:ext uri="{FF2B5EF4-FFF2-40B4-BE49-F238E27FC236}">
                <a16:creationId xmlns:a16="http://schemas.microsoft.com/office/drawing/2014/main" id="{91CADB9A-4644-EDAB-36EB-89C2D27EBFD0}"/>
              </a:ext>
            </a:extLst>
          </p:cNvPr>
          <p:cNvGraphicFramePr>
            <a:graphicFrameLocks noGrp="1"/>
          </p:cNvGraphicFramePr>
          <p:nvPr>
            <p:extLst>
              <p:ext uri="{D42A27DB-BD31-4B8C-83A1-F6EECF244321}">
                <p14:modId xmlns:p14="http://schemas.microsoft.com/office/powerpoint/2010/main" val="3269882473"/>
              </p:ext>
            </p:extLst>
          </p:nvPr>
        </p:nvGraphicFramePr>
        <p:xfrm>
          <a:off x="3708400" y="4937760"/>
          <a:ext cx="8366760" cy="1402080"/>
        </p:xfrm>
        <a:graphic>
          <a:graphicData uri="http://schemas.openxmlformats.org/drawingml/2006/table">
            <a:tbl>
              <a:tblPr/>
              <a:tblGrid>
                <a:gridCol w="8366760">
                  <a:extLst>
                    <a:ext uri="{9D8B030D-6E8A-4147-A177-3AD203B41FA5}">
                      <a16:colId xmlns:a16="http://schemas.microsoft.com/office/drawing/2014/main" val="20000"/>
                    </a:ext>
                  </a:extLst>
                </a:gridCol>
              </a:tblGrid>
              <a:tr h="254000">
                <a:tc>
                  <a:txBody>
                    <a:bodyPr/>
                    <a:lstStyle/>
                    <a:p>
                      <a:pPr algn="l">
                        <a:defRPr/>
                      </a:pPr>
                      <a:r>
                        <a:rPr lang="da-DK" sz="1600" b="1" i="0" u="none" noProof="0" dirty="0"/>
                        <a:t>3. Udsagn om de udviklede materialers anvendelighed i forhold at kvalificere den læse- og uddannelsesfaglige vejledning af unge ordblinde. Hvis du har yderligere kommentarer til tema 3, kan du skrive her:</a:t>
                      </a:r>
                      <a:endParaRPr lang="da-DK" sz="16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254000">
                <a:tc>
                  <a:txBody>
                    <a:bodyPr/>
                    <a:lstStyle/>
                    <a:p>
                      <a:pPr algn="l">
                        <a:defRPr/>
                      </a:pPr>
                      <a:r>
                        <a:rPr lang="da-DK" sz="1600" noProof="0" dirty="0"/>
                        <a:t>Det er tanken, at materialet skal styrke mit arbejde fremover - og styrke de unge. Men det skal implementeres og arbejdes med systematisk fremover.</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BFBFB"/>
                    </a:solidFill>
                  </a:tcPr>
                </a:tc>
                <a:extLst>
                  <a:ext uri="{0D108BD9-81ED-4DB2-BD59-A6C34878D82A}">
                    <a16:rowId xmlns:a16="http://schemas.microsoft.com/office/drawing/2014/main" val="2133446622"/>
                  </a:ext>
                </a:extLst>
              </a:tr>
            </a:tbl>
          </a:graphicData>
        </a:graphic>
      </p:graphicFrame>
      <p:pic>
        <p:nvPicPr>
          <p:cNvPr id="6" name="Picture 3">
            <a:extLst>
              <a:ext uri="{FF2B5EF4-FFF2-40B4-BE49-F238E27FC236}">
                <a16:creationId xmlns:a16="http://schemas.microsoft.com/office/drawing/2014/main" id="{32075502-09E5-82E3-6121-41696E2801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7084"/>
          <a:stretch>
            <a:fillRect/>
          </a:stretch>
        </p:blipFill>
        <p:spPr>
          <a:xfrm>
            <a:off x="89860" y="2374900"/>
            <a:ext cx="12041180" cy="20548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57D2-B275-177C-D27A-35B3DC72D0D8}"/>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406ED600-F4AF-AC77-E6D5-A8AACA772A08}"/>
              </a:ext>
            </a:extLst>
          </p:cNvPr>
          <p:cNvSpPr>
            <a:spLocks noGrp="1"/>
          </p:cNvSpPr>
          <p:nvPr>
            <p:ph type="title"/>
          </p:nvPr>
        </p:nvSpPr>
        <p:spPr>
          <a:xfrm>
            <a:off x="724394" y="785284"/>
            <a:ext cx="10436789" cy="517703"/>
          </a:xfrm>
        </p:spPr>
        <p:txBody>
          <a:bodyPr/>
          <a:lstStyle/>
          <a:p>
            <a:r>
              <a:rPr lang="da-DK" dirty="0"/>
              <a:t>Sammenfatning</a:t>
            </a:r>
          </a:p>
        </p:txBody>
      </p:sp>
      <p:sp>
        <p:nvSpPr>
          <p:cNvPr id="6" name="Pladsholder til tekst 5">
            <a:extLst>
              <a:ext uri="{FF2B5EF4-FFF2-40B4-BE49-F238E27FC236}">
                <a16:creationId xmlns:a16="http://schemas.microsoft.com/office/drawing/2014/main" id="{9AD93561-16EA-1801-F209-62F37883FBE9}"/>
              </a:ext>
            </a:extLst>
          </p:cNvPr>
          <p:cNvSpPr>
            <a:spLocks noGrp="1"/>
          </p:cNvSpPr>
          <p:nvPr>
            <p:ph type="body" sz="quarter" idx="11"/>
          </p:nvPr>
        </p:nvSpPr>
        <p:spPr>
          <a:xfrm>
            <a:off x="704075" y="2123440"/>
            <a:ext cx="7474725" cy="2552280"/>
          </a:xfrm>
        </p:spPr>
        <p:txBody>
          <a:bodyPr/>
          <a:lstStyle/>
          <a:p>
            <a:pPr marL="285750" indent="-285750">
              <a:buFont typeface="Arial" panose="020B0604020202020204" pitchFamily="34" charset="0"/>
              <a:buChar char="•"/>
            </a:pPr>
            <a:r>
              <a:rPr lang="da-DK" sz="1600" noProof="0" dirty="0">
                <a:solidFill>
                  <a:srgbClr val="000000"/>
                </a:solidFill>
                <a:latin typeface="No5" pitchFamily="50" charset="0"/>
              </a:rPr>
              <a:t>For både KUI og LÆS peger svarene på, at der i projektets første afprøvningsperiode ikke er gjort erfaringer med forældreinddragelsen. </a:t>
            </a:r>
          </a:p>
          <a:p>
            <a:pPr marL="285750" indent="-285750">
              <a:buFont typeface="Arial" panose="020B0604020202020204" pitchFamily="34" charset="0"/>
              <a:buChar char="•"/>
            </a:pPr>
            <a:r>
              <a:rPr lang="da-DK" sz="1600" dirty="0">
                <a:solidFill>
                  <a:srgbClr val="000000"/>
                </a:solidFill>
                <a:latin typeface="No5" pitchFamily="50" charset="0"/>
              </a:rPr>
              <a:t>Hvorvidt a</a:t>
            </a:r>
            <a:r>
              <a:rPr lang="da-DK" sz="1600" noProof="0" dirty="0" err="1"/>
              <a:t>nvendelsen</a:t>
            </a:r>
            <a:r>
              <a:rPr lang="da-DK" sz="1600" noProof="0" dirty="0"/>
              <a:t> af projektets </a:t>
            </a:r>
            <a:r>
              <a:rPr lang="da-DK" sz="1600" dirty="0"/>
              <a:t>materialer understøttede </a:t>
            </a:r>
            <a:r>
              <a:rPr lang="da-DK" sz="1600" noProof="0" dirty="0"/>
              <a:t>de fagprofessionelle i; at hjælpe forældrene til at være en ressource i den unges overgang samt i udviklings- og valgproces, og hvorvidt materialerne </a:t>
            </a:r>
            <a:r>
              <a:rPr lang="da-DK" sz="1600" dirty="0"/>
              <a:t>gjorde eget arbejde med at inddrage forældrene mere systematisk skal vi i projektet undersøge i 2026. </a:t>
            </a:r>
            <a:endParaRPr lang="da-DK" sz="1600" noProof="0" dirty="0"/>
          </a:p>
        </p:txBody>
      </p:sp>
      <p:sp>
        <p:nvSpPr>
          <p:cNvPr id="2" name="Pladsholder til tekst 5">
            <a:extLst>
              <a:ext uri="{FF2B5EF4-FFF2-40B4-BE49-F238E27FC236}">
                <a16:creationId xmlns:a16="http://schemas.microsoft.com/office/drawing/2014/main" id="{C619E8D8-75C1-CABB-A4EE-BDADFB65DE18}"/>
              </a:ext>
            </a:extLst>
          </p:cNvPr>
          <p:cNvSpPr txBox="1">
            <a:spLocks/>
          </p:cNvSpPr>
          <p:nvPr/>
        </p:nvSpPr>
        <p:spPr>
          <a:xfrm>
            <a:off x="714235" y="1229360"/>
            <a:ext cx="10436789" cy="804760"/>
          </a:xfrm>
          <a:prstGeom prst="rect">
            <a:avLst/>
          </a:prstGeom>
        </p:spPr>
        <p:txBody>
          <a:bodyPr lIns="0" tIns="0" rIns="0" bIns="0"/>
          <a:lstStyle>
            <a:lvl1pPr marL="0" indent="0" algn="l" defTabSz="609585" rtl="0" eaLnBrk="1" latinLnBrk="0" hangingPunct="1">
              <a:spcBef>
                <a:spcPts val="1333"/>
              </a:spcBef>
              <a:spcAft>
                <a:spcPts val="0"/>
              </a:spcAft>
              <a:buClr>
                <a:schemeClr val="tx1"/>
              </a:buClr>
              <a:buFont typeface="Arial" panose="020B0604020202020204" pitchFamily="34" charset="0"/>
              <a:buNone/>
              <a:defRPr sz="1800" kern="1200">
                <a:solidFill>
                  <a:schemeClr val="tx1"/>
                </a:solidFill>
                <a:latin typeface="No5" pitchFamily="2" charset="77"/>
                <a:ea typeface="+mn-ea"/>
                <a:cs typeface="Arial" pitchFamily="34" charset="0"/>
              </a:defRPr>
            </a:lvl1pPr>
            <a:lvl2pPr marL="241294"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2pPr>
            <a:lvl3pPr marL="482588"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3pPr>
            <a:lvl4pPr marL="713300"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4pPr>
            <a:lvl5pPr marL="954593"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b="1" dirty="0"/>
              <a:t>4. Udsagn om de udviklede materialers anvendelighed i forhold til at styrke forældrenes rolle som en ressource for de ordblinde unge</a:t>
            </a:r>
            <a:endParaRPr lang="da-DK" dirty="0"/>
          </a:p>
        </p:txBody>
      </p:sp>
      <p:sp>
        <p:nvSpPr>
          <p:cNvPr id="3" name="Taleboble: rektangel med afrundede hjørner 2">
            <a:extLst>
              <a:ext uri="{FF2B5EF4-FFF2-40B4-BE49-F238E27FC236}">
                <a16:creationId xmlns:a16="http://schemas.microsoft.com/office/drawing/2014/main" id="{5483BCAD-51D2-1DE3-03EA-32FA46350369}"/>
              </a:ext>
            </a:extLst>
          </p:cNvPr>
          <p:cNvSpPr/>
          <p:nvPr/>
        </p:nvSpPr>
        <p:spPr>
          <a:xfrm>
            <a:off x="8432800" y="4114800"/>
            <a:ext cx="3383280" cy="1381760"/>
          </a:xfrm>
          <a:prstGeom prst="wedgeRoundRectCallout">
            <a:avLst>
              <a:gd name="adj1" fmla="val -63406"/>
              <a:gd name="adj2" fmla="val 2857"/>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 Ikke endnu. Men det har potentiale til at styrke forældreinddragelse og hjælpe dem til at være en ressource.”</a:t>
            </a:r>
          </a:p>
          <a:p>
            <a:pPr fontAlgn="t"/>
            <a:r>
              <a:rPr lang="da-DK" sz="1500" dirty="0">
                <a:solidFill>
                  <a:prstClr val="black"/>
                </a:solidFill>
              </a:rPr>
              <a:t>(udsagn fra LÆS-deltager)</a:t>
            </a:r>
            <a:endParaRPr lang="da-DK" sz="1500" i="1" dirty="0">
              <a:solidFill>
                <a:schemeClr val="tx1"/>
              </a:solidFill>
            </a:endParaRPr>
          </a:p>
        </p:txBody>
      </p:sp>
      <p:sp>
        <p:nvSpPr>
          <p:cNvPr id="4" name="Taleboble: rektangel med afrundede hjørner 3">
            <a:extLst>
              <a:ext uri="{FF2B5EF4-FFF2-40B4-BE49-F238E27FC236}">
                <a16:creationId xmlns:a16="http://schemas.microsoft.com/office/drawing/2014/main" id="{85AD8C31-1D0F-850E-BF41-546356FEB993}"/>
              </a:ext>
            </a:extLst>
          </p:cNvPr>
          <p:cNvSpPr/>
          <p:nvPr/>
        </p:nvSpPr>
        <p:spPr>
          <a:xfrm>
            <a:off x="8666480" y="1869440"/>
            <a:ext cx="3403600" cy="1574800"/>
          </a:xfrm>
          <a:prstGeom prst="wedgeRoundRectCallout">
            <a:avLst>
              <a:gd name="adj1" fmla="val -61979"/>
              <a:gd name="adj2" fmla="val -8219"/>
              <a:gd name="adj3" fmla="val 16667"/>
            </a:avLst>
          </a:prstGeom>
          <a:solidFill>
            <a:srgbClr val="F3FFF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500" b="0" i="1" u="none" strike="noStrike" kern="1200" cap="none" spc="0" normalizeH="0" baseline="0" noProof="0" dirty="0">
                <a:ln>
                  <a:noFill/>
                </a:ln>
                <a:solidFill>
                  <a:prstClr val="black"/>
                </a:solidFill>
                <a:effectLst/>
                <a:uLnTx/>
                <a:uFillTx/>
                <a:latin typeface="Arial" panose="020B0604020202020204"/>
                <a:ea typeface="+mn-ea"/>
                <a:cs typeface="+mn-cs"/>
              </a:rPr>
              <a:t>”Vi er ikke nået til at afprøve forældreinddragelse endnu, men er påbegyndt planlægningen af denne i foråret.” </a:t>
            </a:r>
            <a:r>
              <a:rPr kumimoji="0" lang="da-DK" sz="1500" b="0" u="none" strike="noStrike" kern="1200" cap="none" spc="0" normalizeH="0" baseline="0" noProof="0" dirty="0">
                <a:ln>
                  <a:noFill/>
                </a:ln>
                <a:solidFill>
                  <a:prstClr val="black"/>
                </a:solidFill>
                <a:effectLst/>
                <a:uLnTx/>
                <a:uFillTx/>
                <a:latin typeface="Arial" panose="020B0604020202020204"/>
                <a:ea typeface="+mn-ea"/>
                <a:cs typeface="+mn-cs"/>
              </a:rPr>
              <a:t>(udsagn fra KUI-deltager)</a:t>
            </a:r>
          </a:p>
        </p:txBody>
      </p:sp>
    </p:spTree>
    <p:extLst>
      <p:ext uri="{BB962C8B-B14F-4D97-AF65-F5344CB8AC3E}">
        <p14:creationId xmlns:p14="http://schemas.microsoft.com/office/powerpoint/2010/main" val="385526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FF3"/>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7032"/>
          <a:stretch>
            <a:fillRect/>
          </a:stretch>
        </p:blipFill>
        <p:spPr>
          <a:xfrm>
            <a:off x="21439" y="2080260"/>
            <a:ext cx="12183768" cy="2684780"/>
          </a:xfrm>
          <a:prstGeom prst="rect">
            <a:avLst/>
          </a:prstGeom>
        </p:spPr>
      </p:pic>
      <p:sp>
        <p:nvSpPr>
          <p:cNvPr id="4" name="TextBox 2">
            <a:extLst>
              <a:ext uri="{FF2B5EF4-FFF2-40B4-BE49-F238E27FC236}">
                <a16:creationId xmlns:a16="http://schemas.microsoft.com/office/drawing/2014/main" id="{4DBE0D4C-CAED-1021-6EAA-A03FADA6C0C8}"/>
              </a:ext>
            </a:extLst>
          </p:cNvPr>
          <p:cNvSpPr txBox="1"/>
          <p:nvPr/>
        </p:nvSpPr>
        <p:spPr>
          <a:xfrm>
            <a:off x="355600" y="558800"/>
            <a:ext cx="11511280" cy="1442720"/>
          </a:xfrm>
          <a:prstGeom prst="rect">
            <a:avLst/>
          </a:prstGeom>
        </p:spPr>
        <p:txBody>
          <a:bodyPr wrap="square" rtlCol="0" anchor="t"/>
          <a:lstStyle/>
          <a:p>
            <a:r>
              <a:rPr lang="da-DK" sz="2700" noProof="0" dirty="0">
                <a:solidFill>
                  <a:srgbClr val="000000"/>
                </a:solidFill>
                <a:latin typeface="No5" pitchFamily="50" charset="0"/>
              </a:rPr>
              <a:t>Besvarelser fra KUI </a:t>
            </a:r>
            <a:r>
              <a:rPr lang="da-DK" sz="2700" b="1" noProof="0" dirty="0">
                <a:solidFill>
                  <a:srgbClr val="000000"/>
                </a:solidFill>
                <a:latin typeface="No5" pitchFamily="50" charset="0"/>
              </a:rPr>
              <a:t>- 4. Udsagn om de udviklede materialers anvendelighed i forhold til at styrke forældrenes rolle som en ressource for de ordblinde unge </a:t>
            </a:r>
          </a:p>
          <a:p>
            <a:endParaRPr lang="da-DK" sz="2700" b="1" i="0" u="none" noProof="0" dirty="0">
              <a:solidFill>
                <a:srgbClr val="000000"/>
              </a:solidFill>
              <a:latin typeface="No5" pitchFamily="50" charset="0"/>
            </a:endParaRPr>
          </a:p>
        </p:txBody>
      </p:sp>
      <p:graphicFrame>
        <p:nvGraphicFramePr>
          <p:cNvPr id="5" name="Table 2">
            <a:extLst>
              <a:ext uri="{FF2B5EF4-FFF2-40B4-BE49-F238E27FC236}">
                <a16:creationId xmlns:a16="http://schemas.microsoft.com/office/drawing/2014/main" id="{0EEAC73B-F4F2-08FC-A626-653111C3A369}"/>
              </a:ext>
            </a:extLst>
          </p:cNvPr>
          <p:cNvGraphicFramePr>
            <a:graphicFrameLocks noGrp="1"/>
          </p:cNvGraphicFramePr>
          <p:nvPr>
            <p:extLst>
              <p:ext uri="{D42A27DB-BD31-4B8C-83A1-F6EECF244321}">
                <p14:modId xmlns:p14="http://schemas.microsoft.com/office/powerpoint/2010/main" val="3791995748"/>
              </p:ext>
            </p:extLst>
          </p:nvPr>
        </p:nvGraphicFramePr>
        <p:xfrm>
          <a:off x="3261360" y="5008881"/>
          <a:ext cx="8829040" cy="1801243"/>
        </p:xfrm>
        <a:graphic>
          <a:graphicData uri="http://schemas.openxmlformats.org/drawingml/2006/table">
            <a:tbl>
              <a:tblPr/>
              <a:tblGrid>
                <a:gridCol w="8829040">
                  <a:extLst>
                    <a:ext uri="{9D8B030D-6E8A-4147-A177-3AD203B41FA5}">
                      <a16:colId xmlns:a16="http://schemas.microsoft.com/office/drawing/2014/main" val="20000"/>
                    </a:ext>
                  </a:extLst>
                </a:gridCol>
              </a:tblGrid>
              <a:tr h="773536">
                <a:tc>
                  <a:txBody>
                    <a:bodyPr/>
                    <a:lstStyle/>
                    <a:p>
                      <a:pPr algn="l">
                        <a:defRPr/>
                      </a:pPr>
                      <a:r>
                        <a:rPr lang="da-DK" sz="1600" b="1" i="0" u="none" noProof="0" dirty="0"/>
                        <a:t>4. Udsagn om de udviklede materialers anvendelighed i forhold til at styrke forældrenes rolle som en ressource for de ordblinde unge. Hvis du har yderligere kommentarer til tema 4, kan du skrive her:</a:t>
                      </a:r>
                      <a:endParaRPr lang="da-DK" sz="9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399163">
                <a:tc>
                  <a:txBody>
                    <a:bodyPr/>
                    <a:lstStyle/>
                    <a:p>
                      <a:pPr algn="l">
                        <a:defRPr/>
                      </a:pPr>
                      <a:r>
                        <a:rPr lang="da-DK" sz="1600" noProof="0" dirty="0"/>
                        <a:t>Vi har ikke arbejdet ekstra med forældrene i denne fase. Det kommer i foråret 2026.</a:t>
                      </a:r>
                      <a:endParaRPr lang="da-DK" sz="9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4340">
                <a:tc>
                  <a:txBody>
                    <a:bodyPr/>
                    <a:lstStyle/>
                    <a:p>
                      <a:pPr algn="l">
                        <a:defRPr/>
                      </a:pPr>
                      <a:r>
                        <a:rPr lang="da-DK" sz="1600" noProof="0" dirty="0"/>
                        <a:t>Vi er ikke nået til at afprøve forældreinddragelse endnu, men er påbegyndt planlægningen af denne i foråret.</a:t>
                      </a:r>
                      <a:endParaRPr lang="da-DK" sz="9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F6FF"/>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68AF62D6-6EFA-01EC-4798-D7BE8DA8644B}"/>
              </a:ext>
            </a:extLst>
          </p:cNvPr>
          <p:cNvSpPr txBox="1"/>
          <p:nvPr/>
        </p:nvSpPr>
        <p:spPr>
          <a:xfrm>
            <a:off x="264160" y="508000"/>
            <a:ext cx="11744960" cy="1442720"/>
          </a:xfrm>
          <a:prstGeom prst="rect">
            <a:avLst/>
          </a:prstGeom>
        </p:spPr>
        <p:txBody>
          <a:bodyPr wrap="square" rtlCol="0" anchor="t"/>
          <a:lstStyle/>
          <a:p>
            <a:r>
              <a:rPr lang="da-DK" sz="2700" noProof="0" dirty="0">
                <a:solidFill>
                  <a:srgbClr val="000000"/>
                </a:solidFill>
                <a:latin typeface="No5" pitchFamily="50" charset="0"/>
              </a:rPr>
              <a:t>Besvarelser fra LÆS </a:t>
            </a:r>
            <a:r>
              <a:rPr lang="da-DK" sz="2700" b="1" noProof="0" dirty="0">
                <a:solidFill>
                  <a:srgbClr val="000000"/>
                </a:solidFill>
                <a:latin typeface="No5" pitchFamily="50" charset="0"/>
              </a:rPr>
              <a:t>- 4. Udsagn om de udviklede materialers anvendelighed i forhold til at styrke forældrenes rolle som en ressource for de ordblinde unge </a:t>
            </a:r>
          </a:p>
          <a:p>
            <a:endParaRPr lang="da-DK" sz="2700" b="1" i="0" u="none" noProof="0" dirty="0">
              <a:solidFill>
                <a:srgbClr val="000000"/>
              </a:solidFill>
              <a:latin typeface="No5" pitchFamily="50" charset="0"/>
            </a:endParaRPr>
          </a:p>
        </p:txBody>
      </p:sp>
      <p:graphicFrame>
        <p:nvGraphicFramePr>
          <p:cNvPr id="6" name="Table 2">
            <a:extLst>
              <a:ext uri="{FF2B5EF4-FFF2-40B4-BE49-F238E27FC236}">
                <a16:creationId xmlns:a16="http://schemas.microsoft.com/office/drawing/2014/main" id="{75154A31-715D-8F79-BFD0-D152909E0B59}"/>
              </a:ext>
            </a:extLst>
          </p:cNvPr>
          <p:cNvGraphicFramePr>
            <a:graphicFrameLocks noGrp="1"/>
          </p:cNvGraphicFramePr>
          <p:nvPr>
            <p:extLst>
              <p:ext uri="{D42A27DB-BD31-4B8C-83A1-F6EECF244321}">
                <p14:modId xmlns:p14="http://schemas.microsoft.com/office/powerpoint/2010/main" val="2757391918"/>
              </p:ext>
            </p:extLst>
          </p:nvPr>
        </p:nvGraphicFramePr>
        <p:xfrm>
          <a:off x="3738880" y="5201920"/>
          <a:ext cx="8366760" cy="1402080"/>
        </p:xfrm>
        <a:graphic>
          <a:graphicData uri="http://schemas.openxmlformats.org/drawingml/2006/table">
            <a:tbl>
              <a:tblPr/>
              <a:tblGrid>
                <a:gridCol w="8366760">
                  <a:extLst>
                    <a:ext uri="{9D8B030D-6E8A-4147-A177-3AD203B41FA5}">
                      <a16:colId xmlns:a16="http://schemas.microsoft.com/office/drawing/2014/main" val="20000"/>
                    </a:ext>
                  </a:extLst>
                </a:gridCol>
              </a:tblGrid>
              <a:tr h="254000">
                <a:tc>
                  <a:txBody>
                    <a:bodyPr/>
                    <a:lstStyle/>
                    <a:p>
                      <a:pPr algn="l">
                        <a:defRPr/>
                      </a:pPr>
                      <a:r>
                        <a:rPr lang="da-DK" sz="1600" b="1" i="0" u="none" noProof="0" dirty="0"/>
                        <a:t>4. Udsagn om de udviklede materialers anvendelighed i forhold til at styrke forældrenes rolle som en ressource for de ordblinde unge</a:t>
                      </a:r>
                    </a:p>
                    <a:p>
                      <a:pPr algn="l">
                        <a:defRPr/>
                      </a:pPr>
                      <a:r>
                        <a:rPr lang="da-DK" sz="1600" b="1" i="0" u="none" noProof="0" dirty="0"/>
                        <a:t>Hvis du har yderligere kommentarer til tema 4, kan du skrive her:</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254000">
                <a:tc>
                  <a:txBody>
                    <a:bodyPr/>
                    <a:lstStyle/>
                    <a:p>
                      <a:pPr algn="l">
                        <a:defRPr/>
                      </a:pPr>
                      <a:r>
                        <a:rPr lang="da-DK" sz="1600" noProof="0" dirty="0"/>
                        <a:t>Ikke endnu. Men det har potentiale til at styrke forældreinddragelse og hjælpe dem til at være en ressource.</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BFBFB"/>
                    </a:solidFill>
                  </a:tcPr>
                </a:tc>
                <a:extLst>
                  <a:ext uri="{0D108BD9-81ED-4DB2-BD59-A6C34878D82A}">
                    <a16:rowId xmlns:a16="http://schemas.microsoft.com/office/drawing/2014/main" val="2133446622"/>
                  </a:ext>
                </a:extLst>
              </a:tr>
            </a:tbl>
          </a:graphicData>
        </a:graphic>
      </p:graphicFrame>
      <p:pic>
        <p:nvPicPr>
          <p:cNvPr id="5" name="Picture 3">
            <a:extLst>
              <a:ext uri="{FF2B5EF4-FFF2-40B4-BE49-F238E27FC236}">
                <a16:creationId xmlns:a16="http://schemas.microsoft.com/office/drawing/2014/main" id="{0B6C7561-8B7D-D49A-5203-8D1AC2B72C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6528"/>
          <a:stretch>
            <a:fillRect/>
          </a:stretch>
        </p:blipFill>
        <p:spPr>
          <a:xfrm>
            <a:off x="226619" y="2232660"/>
            <a:ext cx="11879021" cy="260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D7BA-5076-7EC0-EE17-8560461C774C}"/>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A3FC19A4-52E1-5706-72D7-468498FE19A3}"/>
              </a:ext>
            </a:extLst>
          </p:cNvPr>
          <p:cNvSpPr>
            <a:spLocks noGrp="1"/>
          </p:cNvSpPr>
          <p:nvPr>
            <p:ph type="title"/>
          </p:nvPr>
        </p:nvSpPr>
        <p:spPr>
          <a:xfrm>
            <a:off x="622794" y="541444"/>
            <a:ext cx="10436789" cy="517703"/>
          </a:xfrm>
        </p:spPr>
        <p:txBody>
          <a:bodyPr/>
          <a:lstStyle/>
          <a:p>
            <a:r>
              <a:rPr lang="da-DK" dirty="0"/>
              <a:t>Sammenfatning</a:t>
            </a:r>
          </a:p>
        </p:txBody>
      </p:sp>
      <p:sp>
        <p:nvSpPr>
          <p:cNvPr id="6" name="Pladsholder til tekst 5">
            <a:extLst>
              <a:ext uri="{FF2B5EF4-FFF2-40B4-BE49-F238E27FC236}">
                <a16:creationId xmlns:a16="http://schemas.microsoft.com/office/drawing/2014/main" id="{17A51C07-F737-318B-A402-62AA11FECFF9}"/>
              </a:ext>
            </a:extLst>
          </p:cNvPr>
          <p:cNvSpPr>
            <a:spLocks noGrp="1"/>
          </p:cNvSpPr>
          <p:nvPr>
            <p:ph type="body" sz="quarter" idx="11"/>
          </p:nvPr>
        </p:nvSpPr>
        <p:spPr>
          <a:xfrm>
            <a:off x="612635" y="1678907"/>
            <a:ext cx="8053845" cy="4236333"/>
          </a:xfrm>
        </p:spPr>
        <p:txBody>
          <a:bodyPr/>
          <a:lstStyle/>
          <a:p>
            <a:r>
              <a:rPr lang="da-DK" sz="1600" dirty="0"/>
              <a:t>De tre udsagn lød: </a:t>
            </a:r>
          </a:p>
          <a:p>
            <a:pPr marL="342900" indent="-342900">
              <a:spcBef>
                <a:spcPts val="0"/>
              </a:spcBef>
              <a:buAutoNum type="alphaLcParenR"/>
            </a:pPr>
            <a:r>
              <a:rPr lang="da-DK" sz="1600" dirty="0"/>
              <a:t>Brugen af projektets materialer har styrket mit samarbejde med andre professionelle omkring de unge ordblinde (fx læse- eller vejledningsfaglige personer som ikke allerede er ansat i din egen organisation).  </a:t>
            </a:r>
          </a:p>
          <a:p>
            <a:pPr marL="342900" indent="-342900">
              <a:spcBef>
                <a:spcPts val="0"/>
              </a:spcBef>
              <a:buAutoNum type="alphaLcParenR"/>
            </a:pPr>
            <a:r>
              <a:rPr lang="da-DK" sz="1600" dirty="0"/>
              <a:t>Brugen af projektets materialer tydeliggør, hvad samarbejde mellem forskellige fagligheder kan bidrage med i de unge ordblindes overgang fra grundskole til ungdomsuddannelse/forberedende tilbud/beskæftigelse.</a:t>
            </a:r>
          </a:p>
          <a:p>
            <a:pPr marL="342900" indent="-342900">
              <a:spcBef>
                <a:spcPts val="0"/>
              </a:spcBef>
              <a:buAutoNum type="alphaLcParenR"/>
            </a:pPr>
            <a:r>
              <a:rPr lang="da-DK" sz="1600" dirty="0"/>
              <a:t>Brugen af projektets materialer har gjort det muligt at styrke systematikken i det tværfaglige og tværinstitutionelle samarbejde omkring de unge ordblinde.</a:t>
            </a:r>
          </a:p>
          <a:p>
            <a:pPr marL="527044" lvl="1" indent="-285750">
              <a:buFont typeface="Arial" panose="020B0604020202020204" pitchFamily="34" charset="0"/>
              <a:buChar char="•"/>
            </a:pPr>
            <a:r>
              <a:rPr lang="da-DK" sz="1600" dirty="0"/>
              <a:t>For KUI-gruppen er 80-100% enige/delvist enige i alle tre udsagn.</a:t>
            </a:r>
          </a:p>
          <a:p>
            <a:pPr marL="527044" lvl="1" indent="-285750">
              <a:buFont typeface="Arial" panose="020B0604020202020204" pitchFamily="34" charset="0"/>
              <a:buChar char="•"/>
            </a:pPr>
            <a:r>
              <a:rPr lang="da-DK" sz="1600" dirty="0"/>
              <a:t>For LÆS-gruppen svarer hhv. 30-40-50% at de ikke har gjort sig erfaringer/at det endnu ikke har været i fokus for de afprøvninger, de har arbejdet med. Det peger på at vi ift. LÆS fag-professionelle i 2026 skal undersøge hvilke former for tværfagligt/tværinstitutionelt samarbejde, der er behov for og hvordan dette kan systematiseres.</a:t>
            </a:r>
          </a:p>
          <a:p>
            <a:endParaRPr lang="da-DK" sz="1600" dirty="0"/>
          </a:p>
          <a:p>
            <a:r>
              <a:rPr lang="da-DK" sz="1600" dirty="0"/>
              <a:t> </a:t>
            </a:r>
          </a:p>
        </p:txBody>
      </p:sp>
      <p:sp>
        <p:nvSpPr>
          <p:cNvPr id="2" name="Pladsholder til tekst 5">
            <a:extLst>
              <a:ext uri="{FF2B5EF4-FFF2-40B4-BE49-F238E27FC236}">
                <a16:creationId xmlns:a16="http://schemas.microsoft.com/office/drawing/2014/main" id="{6001F003-1990-B34F-38CE-4332B9065ADC}"/>
              </a:ext>
            </a:extLst>
          </p:cNvPr>
          <p:cNvSpPr txBox="1">
            <a:spLocks/>
          </p:cNvSpPr>
          <p:nvPr/>
        </p:nvSpPr>
        <p:spPr>
          <a:xfrm>
            <a:off x="622795" y="1026159"/>
            <a:ext cx="7810006" cy="622267"/>
          </a:xfrm>
          <a:prstGeom prst="rect">
            <a:avLst/>
          </a:prstGeom>
        </p:spPr>
        <p:txBody>
          <a:bodyPr lIns="0" tIns="0" rIns="0" bIns="0"/>
          <a:lstStyle>
            <a:lvl1pPr marL="0" indent="0" algn="l" defTabSz="609585" rtl="0" eaLnBrk="1" latinLnBrk="0" hangingPunct="1">
              <a:spcBef>
                <a:spcPts val="1333"/>
              </a:spcBef>
              <a:spcAft>
                <a:spcPts val="0"/>
              </a:spcAft>
              <a:buClr>
                <a:schemeClr val="tx1"/>
              </a:buClr>
              <a:buFont typeface="Arial" panose="020B0604020202020204" pitchFamily="34" charset="0"/>
              <a:buNone/>
              <a:defRPr sz="1800" kern="1200">
                <a:solidFill>
                  <a:schemeClr val="tx1"/>
                </a:solidFill>
                <a:latin typeface="No5" pitchFamily="2" charset="77"/>
                <a:ea typeface="+mn-ea"/>
                <a:cs typeface="Arial" pitchFamily="34" charset="0"/>
              </a:defRPr>
            </a:lvl1pPr>
            <a:lvl2pPr marL="241294"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2pPr>
            <a:lvl3pPr marL="482588"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3pPr>
            <a:lvl4pPr marL="713300"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4pPr>
            <a:lvl5pPr marL="954593"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b="1" dirty="0"/>
              <a:t>5. Udsagn om de udviklede materialers bidrag til at understøtte tværfagligt/tværinstitutionelt samarbejde mellem professioner</a:t>
            </a:r>
          </a:p>
          <a:p>
            <a:pPr>
              <a:spcBef>
                <a:spcPts val="0"/>
              </a:spcBef>
            </a:pPr>
            <a:r>
              <a:rPr lang="da-DK" dirty="0"/>
              <a:t> </a:t>
            </a:r>
          </a:p>
        </p:txBody>
      </p:sp>
      <p:sp>
        <p:nvSpPr>
          <p:cNvPr id="3" name="Taleboble: rektangel med afrundede hjørner 2">
            <a:extLst>
              <a:ext uri="{FF2B5EF4-FFF2-40B4-BE49-F238E27FC236}">
                <a16:creationId xmlns:a16="http://schemas.microsoft.com/office/drawing/2014/main" id="{FEC0994B-8DB2-30BC-1FF7-0724A596D4BC}"/>
              </a:ext>
            </a:extLst>
          </p:cNvPr>
          <p:cNvSpPr/>
          <p:nvPr/>
        </p:nvSpPr>
        <p:spPr>
          <a:xfrm>
            <a:off x="8707120" y="274320"/>
            <a:ext cx="3403600" cy="1574800"/>
          </a:xfrm>
          <a:prstGeom prst="wedgeRoundRectCallout">
            <a:avLst>
              <a:gd name="adj1" fmla="val -56606"/>
              <a:gd name="adj2" fmla="val 41458"/>
              <a:gd name="adj3" fmla="val 16667"/>
            </a:avLst>
          </a:prstGeom>
          <a:solidFill>
            <a:srgbClr val="F3FFF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500" b="0" i="1" u="none" strike="noStrike" kern="1200" cap="none" spc="0" normalizeH="0" baseline="0" noProof="0" dirty="0">
                <a:ln>
                  <a:noFill/>
                </a:ln>
                <a:solidFill>
                  <a:prstClr val="black"/>
                </a:solidFill>
                <a:effectLst/>
                <a:uLnTx/>
                <a:uFillTx/>
                <a:latin typeface="Arial" panose="020B0604020202020204"/>
                <a:ea typeface="+mn-ea"/>
                <a:cs typeface="+mn-cs"/>
              </a:rPr>
              <a:t>” Jeg ser frem til i højere grad at samarbejde og sparre på tværs af institutioner og kommuner til fordel for den mere opdelte arbejdsgang vi tidligere har haft.” </a:t>
            </a:r>
            <a:r>
              <a:rPr kumimoji="0" lang="da-DK" sz="1500" b="0" u="none" strike="noStrike" kern="1200" cap="none" spc="0" normalizeH="0" baseline="0" noProof="0" dirty="0">
                <a:ln>
                  <a:noFill/>
                </a:ln>
                <a:solidFill>
                  <a:prstClr val="black"/>
                </a:solidFill>
                <a:effectLst/>
                <a:uLnTx/>
                <a:uFillTx/>
                <a:latin typeface="Arial" panose="020B0604020202020204"/>
                <a:ea typeface="+mn-ea"/>
                <a:cs typeface="+mn-cs"/>
              </a:rPr>
              <a:t>(udsagn fra KUI-deltager)</a:t>
            </a:r>
          </a:p>
        </p:txBody>
      </p:sp>
      <p:sp>
        <p:nvSpPr>
          <p:cNvPr id="4" name="Taleboble: rektangel med afrundede hjørner 3">
            <a:extLst>
              <a:ext uri="{FF2B5EF4-FFF2-40B4-BE49-F238E27FC236}">
                <a16:creationId xmlns:a16="http://schemas.microsoft.com/office/drawing/2014/main" id="{DA0FD3AE-46C4-DCAE-1E9A-53AB79590867}"/>
              </a:ext>
            </a:extLst>
          </p:cNvPr>
          <p:cNvSpPr/>
          <p:nvPr/>
        </p:nvSpPr>
        <p:spPr>
          <a:xfrm>
            <a:off x="8432801" y="3383280"/>
            <a:ext cx="3667760" cy="1201386"/>
          </a:xfrm>
          <a:prstGeom prst="wedgeRoundRectCallout">
            <a:avLst>
              <a:gd name="adj1" fmla="val -56499"/>
              <a:gd name="adj2" fmla="val 34475"/>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 Hvis der skabes en systematik omkring brugen af materialerne, kan det helt sikkert styrke samarbejdet om de unge ordblinde.” </a:t>
            </a:r>
            <a:r>
              <a:rPr lang="da-DK" sz="1500" dirty="0">
                <a:solidFill>
                  <a:prstClr val="black"/>
                </a:solidFill>
              </a:rPr>
              <a:t>(udsagn fra LÆS-deltager)</a:t>
            </a:r>
            <a:endParaRPr lang="da-DK" sz="1500" i="1" dirty="0">
              <a:solidFill>
                <a:schemeClr val="tx1"/>
              </a:solidFill>
            </a:endParaRPr>
          </a:p>
        </p:txBody>
      </p:sp>
      <p:sp>
        <p:nvSpPr>
          <p:cNvPr id="7" name="Taleboble: rektangel med afrundede hjørner 6">
            <a:extLst>
              <a:ext uri="{FF2B5EF4-FFF2-40B4-BE49-F238E27FC236}">
                <a16:creationId xmlns:a16="http://schemas.microsoft.com/office/drawing/2014/main" id="{FF3E1A29-B8BB-D1E4-4C8E-B42F456E3D68}"/>
              </a:ext>
            </a:extLst>
          </p:cNvPr>
          <p:cNvSpPr/>
          <p:nvPr/>
        </p:nvSpPr>
        <p:spPr>
          <a:xfrm>
            <a:off x="8818880" y="2011680"/>
            <a:ext cx="3373120" cy="1229360"/>
          </a:xfrm>
          <a:prstGeom prst="wedgeRoundRectCallout">
            <a:avLst>
              <a:gd name="adj1" fmla="val -58666"/>
              <a:gd name="adj2" fmla="val 9136"/>
              <a:gd name="adj3" fmla="val 16667"/>
            </a:avLst>
          </a:prstGeom>
          <a:solidFill>
            <a:srgbClr val="F3FFF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500" b="0" i="1" u="none" strike="noStrike" kern="1200" cap="none" spc="0" normalizeH="0" baseline="0" noProof="0" dirty="0">
                <a:ln>
                  <a:noFill/>
                </a:ln>
                <a:solidFill>
                  <a:prstClr val="black"/>
                </a:solidFill>
                <a:effectLst/>
                <a:uLnTx/>
                <a:uFillTx/>
                <a:latin typeface="Arial" panose="020B0604020202020204"/>
                <a:ea typeface="+mn-ea"/>
                <a:cs typeface="+mn-cs"/>
              </a:rPr>
              <a:t>” Jeg oplevede, at den største udfordring på </a:t>
            </a:r>
            <a:r>
              <a:rPr kumimoji="0" lang="da-DK" sz="1500" b="0" i="1" u="none" strike="noStrike" kern="1200" cap="none" spc="0" normalizeH="0" baseline="0" noProof="0" dirty="0" err="1">
                <a:ln>
                  <a:noFill/>
                </a:ln>
                <a:solidFill>
                  <a:prstClr val="black"/>
                </a:solidFill>
                <a:effectLst/>
                <a:uLnTx/>
                <a:uFillTx/>
                <a:latin typeface="Arial" panose="020B0604020202020204"/>
                <a:ea typeface="+mn-ea"/>
                <a:cs typeface="+mn-cs"/>
              </a:rPr>
              <a:t>ungdomsuddan-nelserne</a:t>
            </a:r>
            <a:r>
              <a:rPr kumimoji="0" lang="da-DK" sz="1500" b="0" i="1" u="none" strike="noStrike" kern="1200" cap="none" spc="0" normalizeH="0" baseline="0" noProof="0" dirty="0">
                <a:ln>
                  <a:noFill/>
                </a:ln>
                <a:solidFill>
                  <a:prstClr val="black"/>
                </a:solidFill>
                <a:effectLst/>
                <a:uLnTx/>
                <a:uFillTx/>
                <a:latin typeface="Arial" panose="020B0604020202020204"/>
                <a:ea typeface="+mn-ea"/>
                <a:cs typeface="+mn-cs"/>
              </a:rPr>
              <a:t> er, at skolerne her ikke har tid til en indsats for de ordblinde elever.” </a:t>
            </a:r>
            <a:r>
              <a:rPr kumimoji="0" lang="da-DK" sz="1500" b="0" u="none" strike="noStrike" kern="1200" cap="none" spc="0" normalizeH="0" baseline="0" noProof="0" dirty="0">
                <a:ln>
                  <a:noFill/>
                </a:ln>
                <a:solidFill>
                  <a:prstClr val="black"/>
                </a:solidFill>
                <a:effectLst/>
                <a:uLnTx/>
                <a:uFillTx/>
                <a:latin typeface="Arial" panose="020B0604020202020204"/>
                <a:ea typeface="+mn-ea"/>
                <a:cs typeface="+mn-cs"/>
              </a:rPr>
              <a:t>(udsagn fra KUI-deltager)</a:t>
            </a:r>
          </a:p>
        </p:txBody>
      </p:sp>
      <p:sp>
        <p:nvSpPr>
          <p:cNvPr id="8" name="Taleboble: rektangel med afrundede hjørner 7">
            <a:extLst>
              <a:ext uri="{FF2B5EF4-FFF2-40B4-BE49-F238E27FC236}">
                <a16:creationId xmlns:a16="http://schemas.microsoft.com/office/drawing/2014/main" id="{95F747C7-A203-E15D-12D3-09B79096B0D5}"/>
              </a:ext>
            </a:extLst>
          </p:cNvPr>
          <p:cNvSpPr/>
          <p:nvPr/>
        </p:nvSpPr>
        <p:spPr>
          <a:xfrm>
            <a:off x="8636000" y="4714240"/>
            <a:ext cx="3373120" cy="1229360"/>
          </a:xfrm>
          <a:prstGeom prst="wedgeRoundRectCallout">
            <a:avLst>
              <a:gd name="adj1" fmla="val -57683"/>
              <a:gd name="adj2" fmla="val 35088"/>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 Materialerne kan ikke stå "alene" i forhold til at styrke systematikken og det tværinstitutionelle samarbejde. Det kræver en IT-løsning.” </a:t>
            </a:r>
            <a:r>
              <a:rPr lang="da-DK" sz="1500" dirty="0">
                <a:solidFill>
                  <a:prstClr val="black"/>
                </a:solidFill>
              </a:rPr>
              <a:t>(udsagn fra LÆS-deltager)</a:t>
            </a:r>
            <a:endParaRPr lang="da-DK" sz="1500" i="1" dirty="0">
              <a:solidFill>
                <a:schemeClr val="tx1"/>
              </a:solidFill>
            </a:endParaRPr>
          </a:p>
        </p:txBody>
      </p:sp>
      <p:sp>
        <p:nvSpPr>
          <p:cNvPr id="9" name="Taleboble: rektangel med afrundede hjørner 8">
            <a:extLst>
              <a:ext uri="{FF2B5EF4-FFF2-40B4-BE49-F238E27FC236}">
                <a16:creationId xmlns:a16="http://schemas.microsoft.com/office/drawing/2014/main" id="{9F461097-33E1-730A-061B-0140818B84BA}"/>
              </a:ext>
            </a:extLst>
          </p:cNvPr>
          <p:cNvSpPr/>
          <p:nvPr/>
        </p:nvSpPr>
        <p:spPr>
          <a:xfrm>
            <a:off x="4988560" y="6047320"/>
            <a:ext cx="6319520" cy="770040"/>
          </a:xfrm>
          <a:prstGeom prst="wedgeRoundRectCallout">
            <a:avLst>
              <a:gd name="adj1" fmla="val -37200"/>
              <a:gd name="adj2" fmla="val -60893"/>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 Jeg har ingen kursister, som kommer direkte fra grundskolen. (…) Således har der stort set aldrig været brug for at inddrage forældre eller fagprofessionelle fra andre institutioner.”</a:t>
            </a:r>
            <a:r>
              <a:rPr lang="da-DK" sz="1500" dirty="0">
                <a:solidFill>
                  <a:prstClr val="black"/>
                </a:solidFill>
              </a:rPr>
              <a:t>(udsagn fra LÆS-deltager)</a:t>
            </a:r>
            <a:endParaRPr lang="da-DK" sz="1500" i="1" dirty="0">
              <a:solidFill>
                <a:schemeClr val="tx1"/>
              </a:solidFill>
            </a:endParaRPr>
          </a:p>
        </p:txBody>
      </p:sp>
    </p:spTree>
    <p:extLst>
      <p:ext uri="{BB962C8B-B14F-4D97-AF65-F5344CB8AC3E}">
        <p14:creationId xmlns:p14="http://schemas.microsoft.com/office/powerpoint/2010/main" val="356508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barn(inVertical)">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3" grpId="0" animBg="1"/>
      <p:bldP spid="4"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FF3"/>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6650"/>
          <a:stretch>
            <a:fillRect/>
          </a:stretch>
        </p:blipFill>
        <p:spPr>
          <a:xfrm>
            <a:off x="25909" y="2079556"/>
            <a:ext cx="12144394" cy="2665164"/>
          </a:xfrm>
          <a:prstGeom prst="rect">
            <a:avLst/>
          </a:prstGeom>
        </p:spPr>
      </p:pic>
      <p:sp>
        <p:nvSpPr>
          <p:cNvPr id="4" name="TextBox 2">
            <a:extLst>
              <a:ext uri="{FF2B5EF4-FFF2-40B4-BE49-F238E27FC236}">
                <a16:creationId xmlns:a16="http://schemas.microsoft.com/office/drawing/2014/main" id="{E1E93B9C-EF12-225A-31FD-BF208074CE74}"/>
              </a:ext>
            </a:extLst>
          </p:cNvPr>
          <p:cNvSpPr txBox="1"/>
          <p:nvPr/>
        </p:nvSpPr>
        <p:spPr>
          <a:xfrm>
            <a:off x="447040" y="538480"/>
            <a:ext cx="11297920" cy="1463040"/>
          </a:xfrm>
          <a:prstGeom prst="rect">
            <a:avLst/>
          </a:prstGeom>
        </p:spPr>
        <p:txBody>
          <a:bodyPr wrap="square" rtlCol="0" anchor="t"/>
          <a:lstStyle/>
          <a:p>
            <a:r>
              <a:rPr lang="da-DK" sz="2700" noProof="0" dirty="0">
                <a:solidFill>
                  <a:srgbClr val="000000"/>
                </a:solidFill>
                <a:latin typeface="No5" pitchFamily="50" charset="0"/>
              </a:rPr>
              <a:t>Besvarelser fra KUI </a:t>
            </a:r>
            <a:r>
              <a:rPr lang="da-DK" sz="2700" b="1" noProof="0" dirty="0">
                <a:solidFill>
                  <a:srgbClr val="000000"/>
                </a:solidFill>
                <a:latin typeface="No5" pitchFamily="50" charset="0"/>
              </a:rPr>
              <a:t>- 5. Udsagn om de udviklede materialers bidrag til at understøtte tværfagligt/tvær-institutionelt samarbejde mellem professioner </a:t>
            </a:r>
          </a:p>
          <a:p>
            <a:endParaRPr lang="da-DK" sz="2700" b="1" i="0" u="none" noProof="0" dirty="0">
              <a:solidFill>
                <a:srgbClr val="000000"/>
              </a:solidFill>
              <a:latin typeface="No5" pitchFamily="50" charset="0"/>
            </a:endParaRPr>
          </a:p>
        </p:txBody>
      </p:sp>
      <p:graphicFrame>
        <p:nvGraphicFramePr>
          <p:cNvPr id="5" name="Table 2">
            <a:extLst>
              <a:ext uri="{FF2B5EF4-FFF2-40B4-BE49-F238E27FC236}">
                <a16:creationId xmlns:a16="http://schemas.microsoft.com/office/drawing/2014/main" id="{321C95D0-7623-9A5C-ECFA-3B83AE6C4927}"/>
              </a:ext>
            </a:extLst>
          </p:cNvPr>
          <p:cNvGraphicFramePr>
            <a:graphicFrameLocks noGrp="1"/>
          </p:cNvGraphicFramePr>
          <p:nvPr>
            <p:extLst>
              <p:ext uri="{D42A27DB-BD31-4B8C-83A1-F6EECF244321}">
                <p14:modId xmlns:p14="http://schemas.microsoft.com/office/powerpoint/2010/main" val="891318017"/>
              </p:ext>
            </p:extLst>
          </p:nvPr>
        </p:nvGraphicFramePr>
        <p:xfrm>
          <a:off x="3302000" y="4897120"/>
          <a:ext cx="8793480" cy="1874520"/>
        </p:xfrm>
        <a:graphic>
          <a:graphicData uri="http://schemas.openxmlformats.org/drawingml/2006/table">
            <a:tbl>
              <a:tblPr/>
              <a:tblGrid>
                <a:gridCol w="8793480">
                  <a:extLst>
                    <a:ext uri="{9D8B030D-6E8A-4147-A177-3AD203B41FA5}">
                      <a16:colId xmlns:a16="http://schemas.microsoft.com/office/drawing/2014/main" val="20000"/>
                    </a:ext>
                  </a:extLst>
                </a:gridCol>
              </a:tblGrid>
              <a:tr h="254000">
                <a:tc>
                  <a:txBody>
                    <a:bodyPr/>
                    <a:lstStyle/>
                    <a:p>
                      <a:pPr algn="l">
                        <a:defRPr/>
                      </a:pPr>
                      <a:r>
                        <a:rPr lang="da-DK" sz="1500" b="1" i="0" u="none" noProof="0" dirty="0"/>
                        <a:t>Hvis du har yderligere kommentarer til tema 5, kan du skrive her:</a:t>
                      </a:r>
                      <a:endParaRPr lang="da-DK" sz="15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254000">
                <a:tc>
                  <a:txBody>
                    <a:bodyPr/>
                    <a:lstStyle/>
                    <a:p>
                      <a:pPr algn="l">
                        <a:defRPr/>
                      </a:pPr>
                      <a:r>
                        <a:rPr lang="da-DK" sz="1500" noProof="0" dirty="0"/>
                        <a:t>Qua vi stadig er i år 1 angiver jeg mig delvist enig, med en forventning om at vores videre arbejde forhøjer enighed i udsagnene på sigt. Jeg ser frem til i højere grad at samarbejde og sparre på tværs af institutioner og kommuner til fordel for den mere opdelte arbejdsgang vi tidligere har haft.</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54000">
                <a:tc>
                  <a:txBody>
                    <a:bodyPr/>
                    <a:lstStyle/>
                    <a:p>
                      <a:pPr algn="l">
                        <a:defRPr/>
                      </a:pPr>
                      <a:r>
                        <a:rPr lang="da-DK" sz="1500" noProof="0" dirty="0"/>
                        <a:t>Jeg oplevede et styrket samarbejde med min UU-vejleder.
Jeg oplevede, at den største udfordring på ungdomsuddannelserne er, at skolerne her ikke har tid til en indsats for de ordblinde elever.</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495345D-5C5D-D8FA-F957-9900FECAC63C}"/>
              </a:ext>
            </a:extLst>
          </p:cNvPr>
          <p:cNvSpPr>
            <a:spLocks noGrp="1"/>
          </p:cNvSpPr>
          <p:nvPr>
            <p:ph type="title"/>
          </p:nvPr>
        </p:nvSpPr>
        <p:spPr>
          <a:xfrm>
            <a:off x="731520" y="497841"/>
            <a:ext cx="10429665" cy="601134"/>
          </a:xfrm>
        </p:spPr>
        <p:txBody>
          <a:bodyPr/>
          <a:lstStyle/>
          <a:p>
            <a:r>
              <a:rPr lang="da-DK" dirty="0">
                <a:solidFill>
                  <a:prstClr val="black"/>
                </a:solidFill>
                <a:latin typeface="No5 Demibold" pitchFamily="2" charset="77"/>
                <a:cs typeface="Arial"/>
              </a:rPr>
              <a:t>Formål med de lokale evalueringsdage i november 2025</a:t>
            </a:r>
            <a:br>
              <a:rPr lang="da-DK" sz="1600" dirty="0">
                <a:latin typeface="No5 "/>
              </a:rPr>
            </a:br>
            <a:endParaRPr lang="da-DK" dirty="0"/>
          </a:p>
        </p:txBody>
      </p:sp>
      <p:sp>
        <p:nvSpPr>
          <p:cNvPr id="8" name="Pladsholder til indhold 7">
            <a:extLst>
              <a:ext uri="{FF2B5EF4-FFF2-40B4-BE49-F238E27FC236}">
                <a16:creationId xmlns:a16="http://schemas.microsoft.com/office/drawing/2014/main" id="{ED659A7F-34B3-8D27-FB58-F73845A1CAA6}"/>
              </a:ext>
            </a:extLst>
          </p:cNvPr>
          <p:cNvSpPr>
            <a:spLocks noGrp="1"/>
          </p:cNvSpPr>
          <p:nvPr>
            <p:ph sz="quarter" idx="12"/>
          </p:nvPr>
        </p:nvSpPr>
        <p:spPr>
          <a:xfrm>
            <a:off x="8213090" y="2905759"/>
            <a:ext cx="3168135" cy="2682273"/>
          </a:xfrm>
          <a:ln w="12700">
            <a:solidFill>
              <a:schemeClr val="accent1"/>
            </a:solidFill>
          </a:ln>
        </p:spPr>
        <p:txBody>
          <a:bodyPr anchor="ctr"/>
          <a:lstStyle/>
          <a:p>
            <a:r>
              <a:rPr lang="da-DK" sz="2000" dirty="0" err="1">
                <a:latin typeface="No5 "/>
              </a:rPr>
              <a:t>KP´s</a:t>
            </a:r>
            <a:r>
              <a:rPr lang="da-DK" sz="2000" dirty="0">
                <a:latin typeface="No5 "/>
              </a:rPr>
              <a:t> arbejde med at kvalificere og justere materialerne og udvikle udkast til e-læringsprodukter i samarbejde med kommunetovholderne </a:t>
            </a:r>
            <a:endParaRPr lang="da-DK" sz="1600" dirty="0">
              <a:latin typeface="No5 "/>
              <a:cs typeface="Arial"/>
            </a:endParaRPr>
          </a:p>
        </p:txBody>
      </p:sp>
      <p:sp>
        <p:nvSpPr>
          <p:cNvPr id="11" name="Pil: højre 10">
            <a:extLst>
              <a:ext uri="{FF2B5EF4-FFF2-40B4-BE49-F238E27FC236}">
                <a16:creationId xmlns:a16="http://schemas.microsoft.com/office/drawing/2014/main" id="{7E150E0E-0BAF-5CF2-D49E-710FD4094343}"/>
              </a:ext>
            </a:extLst>
          </p:cNvPr>
          <p:cNvSpPr/>
          <p:nvPr/>
        </p:nvSpPr>
        <p:spPr>
          <a:xfrm>
            <a:off x="7292653" y="5284870"/>
            <a:ext cx="1323849" cy="5893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 name="Taleboble: rektangel med afrundede hjørner 1">
            <a:extLst>
              <a:ext uri="{FF2B5EF4-FFF2-40B4-BE49-F238E27FC236}">
                <a16:creationId xmlns:a16="http://schemas.microsoft.com/office/drawing/2014/main" id="{9D374952-90C3-04CF-60B6-1ED85BE176DB}"/>
              </a:ext>
            </a:extLst>
          </p:cNvPr>
          <p:cNvSpPr/>
          <p:nvPr/>
        </p:nvSpPr>
        <p:spPr>
          <a:xfrm>
            <a:off x="243841" y="1361440"/>
            <a:ext cx="9591040" cy="1231882"/>
          </a:xfrm>
          <a:prstGeom prst="wedgeRoundRectCallout">
            <a:avLst>
              <a:gd name="adj1" fmla="val -36869"/>
              <a:gd name="adj2" fmla="val -77204"/>
              <a:gd name="adj3" fmla="val 16667"/>
            </a:avLst>
          </a:prstGeom>
          <a:solidFill>
            <a:schemeClr val="accent5">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latin typeface="No5" pitchFamily="50" charset="0"/>
              </a:rPr>
              <a:t>Formålet er i tråd med projektets udgangspunkt at være et samarbejdsprojekt, hvor deltagerne i kommunerne er udførende på afprøvning og udvikling af praksisrelevante materialer og indsatser. Og KP-fagpersoner udvikler, justerer og er garant for kvaliteten og for den e-læring er udvikles</a:t>
            </a:r>
          </a:p>
        </p:txBody>
      </p:sp>
      <p:sp>
        <p:nvSpPr>
          <p:cNvPr id="9" name="Pladsholder til indhold 8">
            <a:extLst>
              <a:ext uri="{FF2B5EF4-FFF2-40B4-BE49-F238E27FC236}">
                <a16:creationId xmlns:a16="http://schemas.microsoft.com/office/drawing/2014/main" id="{1119FC3D-B711-0D89-431F-52A0615EE639}"/>
              </a:ext>
            </a:extLst>
          </p:cNvPr>
          <p:cNvSpPr>
            <a:spLocks noGrp="1"/>
          </p:cNvSpPr>
          <p:nvPr>
            <p:ph sz="quarter" idx="13"/>
          </p:nvPr>
        </p:nvSpPr>
        <p:spPr>
          <a:xfrm>
            <a:off x="4439920" y="2905759"/>
            <a:ext cx="3168135" cy="2696617"/>
          </a:xfrm>
          <a:ln w="12700">
            <a:solidFill>
              <a:schemeClr val="accent6"/>
            </a:solidFill>
          </a:ln>
        </p:spPr>
        <p:txBody>
          <a:bodyPr anchor="ctr"/>
          <a:lstStyle/>
          <a:p>
            <a:r>
              <a:rPr lang="da-DK" sz="2000" dirty="0">
                <a:latin typeface="No5 "/>
              </a:rPr>
              <a:t>KP får indsamlet LÆS- og KUI-deltagernes input og vurdering af materialerne og gennemførte afprøvninger </a:t>
            </a:r>
          </a:p>
          <a:p>
            <a:r>
              <a:rPr lang="da-DK" sz="2000" dirty="0">
                <a:latin typeface="No5 "/>
              </a:rPr>
              <a:t>med henblik på….</a:t>
            </a:r>
            <a:endParaRPr lang="da-DK" sz="2000" dirty="0"/>
          </a:p>
        </p:txBody>
      </p:sp>
      <p:sp>
        <p:nvSpPr>
          <p:cNvPr id="10" name="Pil: højre 9">
            <a:extLst>
              <a:ext uri="{FF2B5EF4-FFF2-40B4-BE49-F238E27FC236}">
                <a16:creationId xmlns:a16="http://schemas.microsoft.com/office/drawing/2014/main" id="{AE22DA00-B43D-66FD-2115-E3734B718B42}"/>
              </a:ext>
            </a:extLst>
          </p:cNvPr>
          <p:cNvSpPr/>
          <p:nvPr/>
        </p:nvSpPr>
        <p:spPr>
          <a:xfrm>
            <a:off x="3533453" y="5315350"/>
            <a:ext cx="1323849" cy="5893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3" name="Pladsholder til indhold 8">
            <a:extLst>
              <a:ext uri="{FF2B5EF4-FFF2-40B4-BE49-F238E27FC236}">
                <a16:creationId xmlns:a16="http://schemas.microsoft.com/office/drawing/2014/main" id="{1946BED8-3509-F04A-F7C3-B6F0264B3492}"/>
              </a:ext>
            </a:extLst>
          </p:cNvPr>
          <p:cNvSpPr txBox="1">
            <a:spLocks/>
          </p:cNvSpPr>
          <p:nvPr/>
        </p:nvSpPr>
        <p:spPr>
          <a:xfrm>
            <a:off x="670560" y="2905759"/>
            <a:ext cx="3168135" cy="2727097"/>
          </a:xfrm>
          <a:prstGeom prst="rect">
            <a:avLst/>
          </a:prstGeom>
          <a:ln w="12700">
            <a:solidFill>
              <a:schemeClr val="accent5">
                <a:lumMod val="40000"/>
                <a:lumOff val="60000"/>
              </a:schemeClr>
            </a:solidFill>
          </a:ln>
        </p:spPr>
        <p:txBody>
          <a:bodyPr anchor="ctr"/>
          <a:lstStyle>
            <a:lvl1pPr marL="0" indent="0" algn="l" defTabSz="609585" rtl="0" eaLnBrk="1" latinLnBrk="0" hangingPunct="1">
              <a:spcBef>
                <a:spcPts val="0"/>
              </a:spcBef>
              <a:spcAft>
                <a:spcPts val="800"/>
              </a:spcAft>
              <a:buClr>
                <a:schemeClr val="tx1"/>
              </a:buClr>
              <a:buFont typeface="Arial" panose="020B0604020202020204" pitchFamily="34" charset="0"/>
              <a:buNone/>
              <a:defRPr sz="1800" b="0" i="0" kern="1200">
                <a:solidFill>
                  <a:schemeClr val="tx1"/>
                </a:solidFill>
                <a:latin typeface="No5" pitchFamily="2" charset="77"/>
                <a:ea typeface="+mn-ea"/>
                <a:cs typeface="Arial" pitchFamily="34" charset="0"/>
              </a:defRPr>
            </a:lvl1pPr>
            <a:lvl2pPr marL="241294"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2pPr>
            <a:lvl3pPr marL="482588"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3pPr>
            <a:lvl4pPr marL="713300"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4pPr>
            <a:lvl5pPr marL="954593" indent="0" algn="l" defTabSz="609585" rtl="0" eaLnBrk="1" latinLnBrk="0" hangingPunct="1">
              <a:spcBef>
                <a:spcPts val="0"/>
              </a:spcBef>
              <a:spcAft>
                <a:spcPts val="800"/>
              </a:spcAft>
              <a:buClr>
                <a:schemeClr val="tx1"/>
              </a:buClr>
              <a:buFont typeface="Wingdings" pitchFamily="2" charset="2"/>
              <a:buNone/>
              <a:defRPr sz="1800" b="0" i="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sz="2000" dirty="0">
                <a:latin typeface="No5 "/>
              </a:rPr>
              <a:t>At LÆS- og KUI-deltagerne reflekterer, videndeler og giver hinanden feedback </a:t>
            </a:r>
          </a:p>
          <a:p>
            <a:r>
              <a:rPr lang="da-DK" sz="2000" dirty="0">
                <a:latin typeface="No5 "/>
              </a:rPr>
              <a:t>med henblik </a:t>
            </a:r>
            <a:r>
              <a:rPr lang="da-DK" sz="2000" dirty="0" err="1">
                <a:latin typeface="No5 "/>
              </a:rPr>
              <a:t>på….med</a:t>
            </a:r>
            <a:r>
              <a:rPr lang="da-DK" sz="2000" dirty="0">
                <a:latin typeface="No5 "/>
              </a:rPr>
              <a:t> henblik på….</a:t>
            </a:r>
            <a:endParaRPr lang="da-DK" sz="2000" dirty="0"/>
          </a:p>
        </p:txBody>
      </p:sp>
    </p:spTree>
    <p:extLst>
      <p:ext uri="{BB962C8B-B14F-4D97-AF65-F5344CB8AC3E}">
        <p14:creationId xmlns:p14="http://schemas.microsoft.com/office/powerpoint/2010/main" val="368476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animEffect transition="in" filter="barn(inVertical)">
                                      <p:cBhvr>
                                        <p:cTn id="21" dur="500"/>
                                        <p:tgtEl>
                                          <p:spTgt spid="9">
                                            <p:bg/>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barn(inVertical)">
                                      <p:cBhvr>
                                        <p:cTn id="32" dur="500"/>
                                        <p:tgtEl>
                                          <p:spTgt spid="8">
                                            <p:bg/>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barn(inVertical)">
                                      <p:cBhvr>
                                        <p:cTn id="35" dur="500"/>
                                        <p:tgtEl>
                                          <p:spTgt spid="8">
                                            <p:txEl>
                                              <p:pRg st="0" end="0"/>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11" grpId="0" animBg="1"/>
      <p:bldP spid="9" grpId="0" build="allAtOnce" animBg="1"/>
      <p:bldP spid="10" grpId="0" animBg="1"/>
      <p:bldP spid="3"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F6FF"/>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27AE4063-B2F4-04FB-A034-D3DF3451FDEA}"/>
              </a:ext>
            </a:extLst>
          </p:cNvPr>
          <p:cNvSpPr txBox="1"/>
          <p:nvPr/>
        </p:nvSpPr>
        <p:spPr>
          <a:xfrm>
            <a:off x="548640" y="508000"/>
            <a:ext cx="11043920" cy="1463040"/>
          </a:xfrm>
          <a:prstGeom prst="rect">
            <a:avLst/>
          </a:prstGeom>
        </p:spPr>
        <p:txBody>
          <a:bodyPr wrap="square" rtlCol="0" anchor="t"/>
          <a:lstStyle/>
          <a:p>
            <a:r>
              <a:rPr lang="da-DK" sz="2700" noProof="0" dirty="0">
                <a:solidFill>
                  <a:srgbClr val="000000"/>
                </a:solidFill>
                <a:latin typeface="No5" pitchFamily="50" charset="0"/>
              </a:rPr>
              <a:t>Besvarelser fra LÆS </a:t>
            </a:r>
            <a:r>
              <a:rPr lang="da-DK" sz="2700" b="1" noProof="0" dirty="0">
                <a:solidFill>
                  <a:srgbClr val="000000"/>
                </a:solidFill>
                <a:latin typeface="No5" pitchFamily="50" charset="0"/>
              </a:rPr>
              <a:t>- 5. Udsagn om de udviklede materialers bidrag til at understøtte tværfagligt/tvær-institutionelt samarbejde mellem professioner </a:t>
            </a:r>
            <a:endParaRPr lang="da-DK" sz="2700" b="1" i="0" u="none" noProof="0" dirty="0">
              <a:solidFill>
                <a:srgbClr val="000000"/>
              </a:solidFill>
              <a:latin typeface="No5" pitchFamily="50" charset="0"/>
            </a:endParaRPr>
          </a:p>
        </p:txBody>
      </p:sp>
      <p:pic>
        <p:nvPicPr>
          <p:cNvPr id="5" name="Picture 3">
            <a:extLst>
              <a:ext uri="{FF2B5EF4-FFF2-40B4-BE49-F238E27FC236}">
                <a16:creationId xmlns:a16="http://schemas.microsoft.com/office/drawing/2014/main" id="{C2C7434D-C1A2-1E5B-2F96-4C896D7F8F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7176"/>
          <a:stretch>
            <a:fillRect/>
          </a:stretch>
        </p:blipFill>
        <p:spPr>
          <a:xfrm>
            <a:off x="86073" y="1836420"/>
            <a:ext cx="12026828" cy="2654300"/>
          </a:xfrm>
          <a:prstGeom prst="rect">
            <a:avLst/>
          </a:prstGeom>
        </p:spPr>
      </p:pic>
      <p:graphicFrame>
        <p:nvGraphicFramePr>
          <p:cNvPr id="6" name="Table 2">
            <a:extLst>
              <a:ext uri="{FF2B5EF4-FFF2-40B4-BE49-F238E27FC236}">
                <a16:creationId xmlns:a16="http://schemas.microsoft.com/office/drawing/2014/main" id="{8D8F5103-075F-B937-96A8-987C8BE33ACE}"/>
              </a:ext>
            </a:extLst>
          </p:cNvPr>
          <p:cNvGraphicFramePr>
            <a:graphicFrameLocks noGrp="1"/>
          </p:cNvGraphicFramePr>
          <p:nvPr>
            <p:extLst>
              <p:ext uri="{D42A27DB-BD31-4B8C-83A1-F6EECF244321}">
                <p14:modId xmlns:p14="http://schemas.microsoft.com/office/powerpoint/2010/main" val="2093192489"/>
              </p:ext>
            </p:extLst>
          </p:nvPr>
        </p:nvGraphicFramePr>
        <p:xfrm>
          <a:off x="3149600" y="4541520"/>
          <a:ext cx="8935720" cy="2280920"/>
        </p:xfrm>
        <a:graphic>
          <a:graphicData uri="http://schemas.openxmlformats.org/drawingml/2006/table">
            <a:tbl>
              <a:tblPr/>
              <a:tblGrid>
                <a:gridCol w="8935720">
                  <a:extLst>
                    <a:ext uri="{9D8B030D-6E8A-4147-A177-3AD203B41FA5}">
                      <a16:colId xmlns:a16="http://schemas.microsoft.com/office/drawing/2014/main" val="20000"/>
                    </a:ext>
                  </a:extLst>
                </a:gridCol>
              </a:tblGrid>
              <a:tr h="406400">
                <a:tc>
                  <a:txBody>
                    <a:bodyPr/>
                    <a:lstStyle/>
                    <a:p>
                      <a:pPr algn="l">
                        <a:defRPr/>
                      </a:pPr>
                      <a:r>
                        <a:rPr lang="da-DK" sz="1500" b="1" i="0" u="none" noProof="0" dirty="0"/>
                        <a:t>Hvis du har yderligere kommentarer til tema 5, kan du skrive her:</a:t>
                      </a:r>
                      <a:endParaRPr lang="da-DK" sz="15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525372">
                <a:tc>
                  <a:txBody>
                    <a:bodyPr/>
                    <a:lstStyle/>
                    <a:p>
                      <a:pPr algn="l">
                        <a:defRPr/>
                      </a:pPr>
                      <a:r>
                        <a:rPr lang="da-DK" sz="1500" noProof="0" dirty="0"/>
                        <a:t>Materialerne kan ikke stå "alene" i forhold til at styrke systematikken og det tværinstitutionelle samarbejde. Det kræver en IT-løsning.</a:t>
                      </a:r>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50529">
                <a:tc>
                  <a:txBody>
                    <a:bodyPr/>
                    <a:lstStyle/>
                    <a:p>
                      <a:pPr algn="l">
                        <a:defRPr/>
                      </a:pPr>
                      <a:r>
                        <a:rPr lang="da-DK" sz="1500" noProof="0" dirty="0"/>
                        <a:t>Jeg har ingen kursister, som kommer direkte fra grundskolen. Alle vores kursister er enten droppet ud af/ eller har afsluttet anden uddannelse, inden de startede hos os, eller de er fyldt 25. Således har der stort set aldrig været brug for at inddrage forældre eller fagprofessionelle fra andre institutioner</a:t>
                      </a:r>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25372">
                <a:tc>
                  <a:txBody>
                    <a:bodyPr/>
                    <a:lstStyle/>
                    <a:p>
                      <a:pPr algn="l">
                        <a:defRPr/>
                      </a:pPr>
                      <a:r>
                        <a:rPr lang="da-DK" sz="1500" noProof="0" dirty="0"/>
                        <a:t>Hvis der skabes en systematik omkring brugen af materialerne, kan det helt sikkert styrke samarbejdet om de unge ordblinde.</a:t>
                      </a:r>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8CE31A4-FA55-9B0E-BA7B-06FEBE3E5759}"/>
              </a:ext>
            </a:extLst>
          </p:cNvPr>
          <p:cNvPicPr>
            <a:picLocks noGrp="1" noChangeAspect="1" noChangeArrowheads="1"/>
          </p:cNvPicPr>
          <p:nvPr>
            <p:ph type="pic" sz="quarter" idx="12"/>
          </p:nvPr>
        </p:nvPicPr>
        <p:blipFill>
          <a:blip r:embed="rId2">
            <a:alphaModFix amt="50000"/>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33" b="78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315A031-6423-BD07-1A15-6B5037AD53CE}"/>
              </a:ext>
            </a:extLst>
          </p:cNvPr>
          <p:cNvSpPr>
            <a:spLocks noGrp="1"/>
          </p:cNvSpPr>
          <p:nvPr>
            <p:ph type="title"/>
          </p:nvPr>
        </p:nvSpPr>
        <p:spPr/>
        <p:txBody>
          <a:bodyPr/>
          <a:lstStyle/>
          <a:p>
            <a:r>
              <a:rPr lang="da-DK"/>
              <a:t>Derfor gør vi det …</a:t>
            </a:r>
          </a:p>
        </p:txBody>
      </p:sp>
      <p:pic>
        <p:nvPicPr>
          <p:cNvPr id="5" name="Billede 7">
            <a:extLst>
              <a:ext uri="{FF2B5EF4-FFF2-40B4-BE49-F238E27FC236}">
                <a16:creationId xmlns:a16="http://schemas.microsoft.com/office/drawing/2014/main" id="{BF42E6A8-2921-8C50-8675-860567220A6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23682" y="6016942"/>
            <a:ext cx="2634047" cy="445324"/>
          </a:xfrm>
          <a:prstGeom prst="rect">
            <a:avLst/>
          </a:prstGeom>
        </p:spPr>
      </p:pic>
      <p:sp>
        <p:nvSpPr>
          <p:cNvPr id="3" name="Pladsholder til tekst 2">
            <a:extLst>
              <a:ext uri="{FF2B5EF4-FFF2-40B4-BE49-F238E27FC236}">
                <a16:creationId xmlns:a16="http://schemas.microsoft.com/office/drawing/2014/main" id="{0F0C9EC0-83CC-5599-801A-75D9A9442B01}"/>
              </a:ext>
            </a:extLst>
          </p:cNvPr>
          <p:cNvSpPr>
            <a:spLocks noGrp="1"/>
          </p:cNvSpPr>
          <p:nvPr>
            <p:ph type="body" sz="quarter" idx="11"/>
          </p:nvPr>
        </p:nvSpPr>
        <p:spPr>
          <a:xfrm>
            <a:off x="947062" y="3189514"/>
            <a:ext cx="9361709" cy="1915886"/>
          </a:xfrm>
        </p:spPr>
        <p:txBody>
          <a:bodyPr lIns="0" tIns="0" rIns="0" bIns="0">
            <a:normAutofit/>
          </a:bodyPr>
          <a:lstStyle/>
          <a:p>
            <a:r>
              <a:rPr lang="da-DK" sz="2000" b="1"/>
              <a:t>Projektets mål </a:t>
            </a:r>
            <a:r>
              <a:rPr lang="da-DK"/>
              <a:t>er, udvikle uddannelses-vejledning og samarbejdsindsatser, som støtter ordblinde unges handlekompetence i uddannelsesvalg og overgange fra grundskole til ungdomsuddannelse og beskæftigelse. </a:t>
            </a:r>
          </a:p>
          <a:p>
            <a:endParaRPr lang="da-DK"/>
          </a:p>
        </p:txBody>
      </p:sp>
      <p:sp>
        <p:nvSpPr>
          <p:cNvPr id="4" name="Tekstfelt 3">
            <a:extLst>
              <a:ext uri="{FF2B5EF4-FFF2-40B4-BE49-F238E27FC236}">
                <a16:creationId xmlns:a16="http://schemas.microsoft.com/office/drawing/2014/main" id="{DE2DABD6-D7D7-3043-2986-0D2C8A17D190}"/>
              </a:ext>
            </a:extLst>
          </p:cNvPr>
          <p:cNvSpPr txBox="1"/>
          <p:nvPr/>
        </p:nvSpPr>
        <p:spPr>
          <a:xfrm>
            <a:off x="1057588" y="1458686"/>
            <a:ext cx="9970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No5" pitchFamily="50" charset="0"/>
                <a:ea typeface="+mn-ea"/>
                <a:cs typeface="+mn-cs"/>
              </a:rPr>
              <a:t>Vi vil med dette udviklingsprojekt sikre, at alle unge får lige muligheder for uddannelse og en lys fremtid, uanset deres ordblindhed.</a:t>
            </a:r>
            <a:endParaRPr kumimoji="0" lang="da-DK" sz="1600" b="1" i="0" u="none" strike="noStrike" kern="1200" cap="none" spc="0" normalizeH="0" baseline="0" noProof="0" dirty="0">
              <a:ln>
                <a:noFill/>
              </a:ln>
              <a:solidFill>
                <a:prstClr val="black"/>
              </a:solidFill>
              <a:effectLst/>
              <a:uLnTx/>
              <a:uFillTx/>
              <a:latin typeface="No5" pitchFamily="50" charset="0"/>
              <a:ea typeface="+mn-ea"/>
              <a:cs typeface="Arial Bold"/>
            </a:endParaRPr>
          </a:p>
        </p:txBody>
      </p:sp>
    </p:spTree>
    <p:extLst>
      <p:ext uri="{BB962C8B-B14F-4D97-AF65-F5344CB8AC3E}">
        <p14:creationId xmlns:p14="http://schemas.microsoft.com/office/powerpoint/2010/main" val="1451895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9120" y="325120"/>
            <a:ext cx="10977880" cy="762278"/>
          </a:xfrm>
          <a:prstGeom prst="rect">
            <a:avLst/>
          </a:prstGeom>
        </p:spPr>
        <p:txBody>
          <a:bodyPr wrap="square" rtlCol="0" anchor="t"/>
          <a:lstStyle/>
          <a:p>
            <a:pPr algn="ctr"/>
            <a:r>
              <a:rPr lang="en-US" sz="3200" b="1" i="0" u="none" dirty="0">
                <a:solidFill>
                  <a:srgbClr val="000000"/>
                </a:solidFill>
                <a:latin typeface="No5" pitchFamily="50" charset="0"/>
              </a:rPr>
              <a:t>Samlet status</a:t>
            </a:r>
          </a:p>
        </p:txBody>
      </p:sp>
      <p:graphicFrame>
        <p:nvGraphicFramePr>
          <p:cNvPr id="5" name="Tabel 4">
            <a:extLst>
              <a:ext uri="{FF2B5EF4-FFF2-40B4-BE49-F238E27FC236}">
                <a16:creationId xmlns:a16="http://schemas.microsoft.com/office/drawing/2014/main" id="{B0E48429-592B-0359-24FE-FF95FC92845F}"/>
              </a:ext>
            </a:extLst>
          </p:cNvPr>
          <p:cNvGraphicFramePr>
            <a:graphicFrameLocks noGrp="1"/>
          </p:cNvGraphicFramePr>
          <p:nvPr>
            <p:extLst>
              <p:ext uri="{D42A27DB-BD31-4B8C-83A1-F6EECF244321}">
                <p14:modId xmlns:p14="http://schemas.microsoft.com/office/powerpoint/2010/main" val="3322757611"/>
              </p:ext>
            </p:extLst>
          </p:nvPr>
        </p:nvGraphicFramePr>
        <p:xfrm>
          <a:off x="3383280" y="3091784"/>
          <a:ext cx="8768081" cy="3731038"/>
        </p:xfrm>
        <a:graphic>
          <a:graphicData uri="http://schemas.openxmlformats.org/drawingml/2006/table">
            <a:tbl>
              <a:tblPr firstRow="1" firstCol="1" bandRow="1">
                <a:tableStyleId>{5C22544A-7EE6-4342-B048-85BDC9FD1C3A}</a:tableStyleId>
              </a:tblPr>
              <a:tblGrid>
                <a:gridCol w="1605280">
                  <a:extLst>
                    <a:ext uri="{9D8B030D-6E8A-4147-A177-3AD203B41FA5}">
                      <a16:colId xmlns:a16="http://schemas.microsoft.com/office/drawing/2014/main" val="2833880956"/>
                    </a:ext>
                  </a:extLst>
                </a:gridCol>
                <a:gridCol w="1635760">
                  <a:extLst>
                    <a:ext uri="{9D8B030D-6E8A-4147-A177-3AD203B41FA5}">
                      <a16:colId xmlns:a16="http://schemas.microsoft.com/office/drawing/2014/main" val="3459910313"/>
                    </a:ext>
                  </a:extLst>
                </a:gridCol>
                <a:gridCol w="2011680">
                  <a:extLst>
                    <a:ext uri="{9D8B030D-6E8A-4147-A177-3AD203B41FA5}">
                      <a16:colId xmlns:a16="http://schemas.microsoft.com/office/drawing/2014/main" val="677927689"/>
                    </a:ext>
                  </a:extLst>
                </a:gridCol>
                <a:gridCol w="2015737">
                  <a:extLst>
                    <a:ext uri="{9D8B030D-6E8A-4147-A177-3AD203B41FA5}">
                      <a16:colId xmlns:a16="http://schemas.microsoft.com/office/drawing/2014/main" val="3399959493"/>
                    </a:ext>
                  </a:extLst>
                </a:gridCol>
                <a:gridCol w="1499624">
                  <a:extLst>
                    <a:ext uri="{9D8B030D-6E8A-4147-A177-3AD203B41FA5}">
                      <a16:colId xmlns:a16="http://schemas.microsoft.com/office/drawing/2014/main" val="2989406582"/>
                    </a:ext>
                  </a:extLst>
                </a:gridCol>
              </a:tblGrid>
              <a:tr h="504856">
                <a:tc>
                  <a:txBody>
                    <a:bodyPr/>
                    <a:lstStyle/>
                    <a:p>
                      <a:pPr>
                        <a:lnSpc>
                          <a:spcPct val="115000"/>
                        </a:lnSpc>
                        <a:spcAft>
                          <a:spcPts val="600"/>
                        </a:spcAft>
                      </a:pPr>
                      <a:r>
                        <a:rPr lang="da-DK" sz="1300" dirty="0">
                          <a:effectLst/>
                        </a:rPr>
                        <a:t>Faser</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chor="ctr">
                    <a:solidFill>
                      <a:srgbClr val="0070C0"/>
                    </a:solidFill>
                  </a:tcPr>
                </a:tc>
                <a:tc>
                  <a:txBody>
                    <a:bodyPr/>
                    <a:lstStyle/>
                    <a:p>
                      <a:pPr>
                        <a:lnSpc>
                          <a:spcPct val="115000"/>
                        </a:lnSpc>
                        <a:spcAft>
                          <a:spcPts val="600"/>
                        </a:spcAft>
                      </a:pPr>
                      <a:r>
                        <a:rPr lang="da-DK" sz="1300" dirty="0">
                          <a:effectLst/>
                        </a:rPr>
                        <a:t>Fase 1: Viden-indsamling</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solidFill>
                      <a:srgbClr val="0070C0"/>
                    </a:solidFill>
                  </a:tcPr>
                </a:tc>
                <a:tc>
                  <a:txBody>
                    <a:bodyPr/>
                    <a:lstStyle/>
                    <a:p>
                      <a:pPr>
                        <a:lnSpc>
                          <a:spcPct val="115000"/>
                        </a:lnSpc>
                        <a:spcAft>
                          <a:spcPts val="600"/>
                        </a:spcAft>
                      </a:pPr>
                      <a:r>
                        <a:rPr lang="da-DK" sz="1300" dirty="0">
                          <a:effectLst/>
                        </a:rPr>
                        <a:t>Fase 2.a: Udvikling med partnerkommuner </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solidFill>
                      <a:srgbClr val="0070C0"/>
                    </a:solidFill>
                  </a:tcPr>
                </a:tc>
                <a:tc>
                  <a:txBody>
                    <a:bodyPr/>
                    <a:lstStyle/>
                    <a:p>
                      <a:pPr>
                        <a:lnSpc>
                          <a:spcPct val="115000"/>
                        </a:lnSpc>
                        <a:spcAft>
                          <a:spcPts val="600"/>
                        </a:spcAft>
                      </a:pPr>
                      <a:r>
                        <a:rPr lang="da-DK" sz="1300" dirty="0">
                          <a:effectLst/>
                        </a:rPr>
                        <a:t>Fase 2.b: Udvikling med partnerkommuner </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solidFill>
                      <a:srgbClr val="0070C0"/>
                    </a:solidFill>
                  </a:tcPr>
                </a:tc>
                <a:tc>
                  <a:txBody>
                    <a:bodyPr/>
                    <a:lstStyle/>
                    <a:p>
                      <a:pPr>
                        <a:lnSpc>
                          <a:spcPct val="115000"/>
                        </a:lnSpc>
                        <a:spcAft>
                          <a:spcPts val="600"/>
                        </a:spcAft>
                      </a:pPr>
                      <a:r>
                        <a:rPr lang="da-DK" sz="1300" dirty="0">
                          <a:effectLst/>
                        </a:rPr>
                        <a:t>Fase 3: Test og kvalificering </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solidFill>
                      <a:srgbClr val="0070C0"/>
                    </a:solidFill>
                  </a:tcPr>
                </a:tc>
                <a:extLst>
                  <a:ext uri="{0D108BD9-81ED-4DB2-BD59-A6C34878D82A}">
                    <a16:rowId xmlns:a16="http://schemas.microsoft.com/office/drawing/2014/main" val="1591070027"/>
                  </a:ext>
                </a:extLst>
              </a:tr>
              <a:tr h="379334">
                <a:tc>
                  <a:txBody>
                    <a:bodyPr/>
                    <a:lstStyle/>
                    <a:p>
                      <a:pPr>
                        <a:lnSpc>
                          <a:spcPct val="115000"/>
                        </a:lnSpc>
                        <a:spcAft>
                          <a:spcPts val="600"/>
                        </a:spcAft>
                      </a:pPr>
                      <a:r>
                        <a:rPr lang="da-DK" sz="1300" dirty="0">
                          <a:effectLst/>
                        </a:rPr>
                        <a:t>Tid</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chor="ctr">
                    <a:solidFill>
                      <a:srgbClr val="0070C0"/>
                    </a:solidFill>
                  </a:tcPr>
                </a:tc>
                <a:tc>
                  <a:txBody>
                    <a:bodyPr/>
                    <a:lstStyle/>
                    <a:p>
                      <a:pPr algn="ctr">
                        <a:lnSpc>
                          <a:spcPct val="115000"/>
                        </a:lnSpc>
                        <a:spcAft>
                          <a:spcPts val="600"/>
                        </a:spcAft>
                      </a:pPr>
                      <a:r>
                        <a:rPr lang="da-DK" sz="1300" dirty="0">
                          <a:effectLst/>
                        </a:rPr>
                        <a:t>Aug. - dec. ‘24</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tc>
                  <a:txBody>
                    <a:bodyPr/>
                    <a:lstStyle/>
                    <a:p>
                      <a:pPr algn="ctr">
                        <a:lnSpc>
                          <a:spcPct val="115000"/>
                        </a:lnSpc>
                        <a:spcAft>
                          <a:spcPts val="600"/>
                        </a:spcAft>
                      </a:pPr>
                      <a:r>
                        <a:rPr lang="da-DK" sz="1300" b="1" dirty="0">
                          <a:effectLst/>
                        </a:rPr>
                        <a:t>Jan. ‘25 – dec. ‘25</a:t>
                      </a:r>
                      <a:endParaRPr lang="da-DK" sz="13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tc>
                  <a:txBody>
                    <a:bodyPr/>
                    <a:lstStyle/>
                    <a:p>
                      <a:pPr algn="ctr">
                        <a:lnSpc>
                          <a:spcPct val="115000"/>
                        </a:lnSpc>
                        <a:spcAft>
                          <a:spcPts val="600"/>
                        </a:spcAft>
                      </a:pPr>
                      <a:r>
                        <a:rPr lang="da-DK" sz="1300" dirty="0">
                          <a:effectLst/>
                        </a:rPr>
                        <a:t>Jan. ‘26 – dec. ‘26</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tc>
                  <a:txBody>
                    <a:bodyPr/>
                    <a:lstStyle/>
                    <a:p>
                      <a:pPr algn="ctr">
                        <a:lnSpc>
                          <a:spcPct val="115000"/>
                        </a:lnSpc>
                        <a:spcAft>
                          <a:spcPts val="600"/>
                        </a:spcAft>
                      </a:pPr>
                      <a:r>
                        <a:rPr lang="da-DK" sz="1300">
                          <a:effectLst/>
                        </a:rPr>
                        <a:t>Jan‘27 - juni ‘27</a:t>
                      </a:r>
                      <a:endParaRPr lang="da-DK" sz="13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extLst>
                  <a:ext uri="{0D108BD9-81ED-4DB2-BD59-A6C34878D82A}">
                    <a16:rowId xmlns:a16="http://schemas.microsoft.com/office/drawing/2014/main" val="3116640965"/>
                  </a:ext>
                </a:extLst>
              </a:tr>
              <a:tr h="524906">
                <a:tc>
                  <a:txBody>
                    <a:bodyPr/>
                    <a:lstStyle/>
                    <a:p>
                      <a:pPr>
                        <a:lnSpc>
                          <a:spcPct val="115000"/>
                        </a:lnSpc>
                        <a:spcAft>
                          <a:spcPts val="600"/>
                        </a:spcAft>
                      </a:pPr>
                      <a:r>
                        <a:rPr lang="da-DK" sz="1300" dirty="0">
                          <a:effectLst/>
                        </a:rPr>
                        <a:t>Antal kommuner deltager</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chor="ctr">
                    <a:solidFill>
                      <a:srgbClr val="0070C0"/>
                    </a:solidFill>
                  </a:tcPr>
                </a:tc>
                <a:tc>
                  <a:txBody>
                    <a:bodyPr/>
                    <a:lstStyle/>
                    <a:p>
                      <a:pPr algn="ctr">
                        <a:lnSpc>
                          <a:spcPct val="115000"/>
                        </a:lnSpc>
                        <a:spcAft>
                          <a:spcPts val="600"/>
                        </a:spcAft>
                      </a:pPr>
                      <a:r>
                        <a:rPr lang="da-DK" sz="1300" dirty="0">
                          <a:effectLst/>
                        </a:rPr>
                        <a:t>2</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tc>
                  <a:txBody>
                    <a:bodyPr/>
                    <a:lstStyle/>
                    <a:p>
                      <a:pPr algn="ctr">
                        <a:lnSpc>
                          <a:spcPct val="115000"/>
                        </a:lnSpc>
                        <a:spcAft>
                          <a:spcPts val="600"/>
                        </a:spcAft>
                      </a:pPr>
                      <a:r>
                        <a:rPr lang="da-DK" sz="1300" b="1" dirty="0">
                          <a:effectLst/>
                        </a:rPr>
                        <a:t>2</a:t>
                      </a:r>
                      <a:endParaRPr lang="da-DK" sz="13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tc>
                  <a:txBody>
                    <a:bodyPr/>
                    <a:lstStyle/>
                    <a:p>
                      <a:pPr algn="ctr">
                        <a:lnSpc>
                          <a:spcPct val="115000"/>
                        </a:lnSpc>
                        <a:spcAft>
                          <a:spcPts val="600"/>
                        </a:spcAft>
                      </a:pPr>
                      <a:r>
                        <a:rPr lang="da-DK" sz="1300">
                          <a:effectLst/>
                        </a:rPr>
                        <a:t>2</a:t>
                      </a:r>
                      <a:endParaRPr lang="da-DK" sz="13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tc>
                  <a:txBody>
                    <a:bodyPr/>
                    <a:lstStyle/>
                    <a:p>
                      <a:pPr algn="ctr">
                        <a:lnSpc>
                          <a:spcPct val="115000"/>
                        </a:lnSpc>
                        <a:spcAft>
                          <a:spcPts val="600"/>
                        </a:spcAft>
                      </a:pPr>
                      <a:r>
                        <a:rPr lang="da-DK" sz="1300">
                          <a:effectLst/>
                        </a:rPr>
                        <a:t>6</a:t>
                      </a:r>
                      <a:endParaRPr lang="da-DK" sz="13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extLst>
                  <a:ext uri="{0D108BD9-81ED-4DB2-BD59-A6C34878D82A}">
                    <a16:rowId xmlns:a16="http://schemas.microsoft.com/office/drawing/2014/main" val="336756313"/>
                  </a:ext>
                </a:extLst>
              </a:tr>
              <a:tr h="497840">
                <a:tc>
                  <a:txBody>
                    <a:bodyPr/>
                    <a:lstStyle/>
                    <a:p>
                      <a:pPr>
                        <a:lnSpc>
                          <a:spcPct val="115000"/>
                        </a:lnSpc>
                        <a:spcAft>
                          <a:spcPts val="600"/>
                        </a:spcAft>
                      </a:pPr>
                      <a:r>
                        <a:rPr lang="da-DK" sz="1300" dirty="0">
                          <a:effectLst/>
                        </a:rPr>
                        <a:t>Antal skoler deltager</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chor="ctr">
                    <a:solidFill>
                      <a:srgbClr val="0070C0"/>
                    </a:solidFill>
                  </a:tcPr>
                </a:tc>
                <a:tc>
                  <a:txBody>
                    <a:bodyPr/>
                    <a:lstStyle/>
                    <a:p>
                      <a:pPr algn="ctr">
                        <a:lnSpc>
                          <a:spcPct val="115000"/>
                        </a:lnSpc>
                        <a:spcAft>
                          <a:spcPts val="600"/>
                        </a:spcAft>
                      </a:pPr>
                      <a:r>
                        <a:rPr lang="da-DK" sz="1300" dirty="0">
                          <a:effectLst/>
                        </a:rPr>
                        <a:t>6</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tc>
                  <a:txBody>
                    <a:bodyPr/>
                    <a:lstStyle/>
                    <a:p>
                      <a:pPr algn="ctr">
                        <a:lnSpc>
                          <a:spcPct val="115000"/>
                        </a:lnSpc>
                        <a:spcAft>
                          <a:spcPts val="600"/>
                        </a:spcAft>
                      </a:pPr>
                      <a:r>
                        <a:rPr lang="da-DK" sz="13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6</a:t>
                      </a:r>
                    </a:p>
                  </a:txBody>
                  <a:tcPr marT="0" marB="0">
                    <a:noFill/>
                  </a:tcPr>
                </a:tc>
                <a:tc>
                  <a:txBody>
                    <a:bodyPr/>
                    <a:lstStyle/>
                    <a:p>
                      <a:pPr algn="ctr">
                        <a:lnSpc>
                          <a:spcPct val="115000"/>
                        </a:lnSpc>
                        <a:spcAft>
                          <a:spcPts val="600"/>
                        </a:spcAft>
                      </a:pPr>
                      <a:r>
                        <a:rPr lang="da-DK" sz="1300" dirty="0">
                          <a:effectLst/>
                        </a:rPr>
                        <a:t>8</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tc>
                  <a:txBody>
                    <a:bodyPr/>
                    <a:lstStyle/>
                    <a:p>
                      <a:pPr algn="ctr">
                        <a:lnSpc>
                          <a:spcPct val="115000"/>
                        </a:lnSpc>
                        <a:spcAft>
                          <a:spcPts val="600"/>
                        </a:spcAft>
                      </a:pPr>
                      <a:r>
                        <a:rPr lang="da-DK" sz="1300">
                          <a:effectLst/>
                        </a:rPr>
                        <a:t>12</a:t>
                      </a:r>
                      <a:endParaRPr lang="da-DK" sz="13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oFill/>
                  </a:tcPr>
                </a:tc>
                <a:extLst>
                  <a:ext uri="{0D108BD9-81ED-4DB2-BD59-A6C34878D82A}">
                    <a16:rowId xmlns:a16="http://schemas.microsoft.com/office/drawing/2014/main" val="2533083048"/>
                  </a:ext>
                </a:extLst>
              </a:tr>
              <a:tr h="497840">
                <a:tc>
                  <a:txBody>
                    <a:bodyPr/>
                    <a:lstStyle/>
                    <a:p>
                      <a:pPr>
                        <a:lnSpc>
                          <a:spcPct val="115000"/>
                        </a:lnSpc>
                        <a:spcAft>
                          <a:spcPts val="600"/>
                        </a:spcAft>
                      </a:pPr>
                      <a:r>
                        <a:rPr lang="da-DK" sz="1300" dirty="0">
                          <a:effectLst/>
                        </a:rPr>
                        <a:t>Antal unge deltagere</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chor="ctr">
                    <a:solidFill>
                      <a:srgbClr val="0070C0"/>
                    </a:solidFill>
                  </a:tcPr>
                </a:tc>
                <a:tc>
                  <a:txBody>
                    <a:bodyPr/>
                    <a:lstStyle/>
                    <a:p>
                      <a:pPr algn="ctr">
                        <a:lnSpc>
                          <a:spcPct val="115000"/>
                        </a:lnSpc>
                        <a:spcAft>
                          <a:spcPts val="600"/>
                        </a:spcAft>
                      </a:pPr>
                      <a:r>
                        <a:rPr lang="da-DK" sz="1300" dirty="0">
                          <a:effectLst/>
                        </a:rPr>
                        <a:t>60</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600"/>
                        </a:spcAft>
                      </a:pPr>
                      <a:r>
                        <a:rPr lang="da-DK" sz="1300" b="1" dirty="0">
                          <a:effectLst/>
                        </a:rPr>
                        <a:t>60 </a:t>
                      </a:r>
                      <a:endParaRPr lang="da-DK" sz="13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B w="12700" cap="flat" cmpd="sng" algn="ctr">
                      <a:solidFill>
                        <a:schemeClr val="tx1"/>
                      </a:solidFill>
                      <a:prstDash val="solid"/>
                      <a:round/>
                      <a:headEnd type="none" w="med" len="med"/>
                      <a:tailEnd type="none" w="med" len="med"/>
                    </a:lnB>
                    <a:noFill/>
                  </a:tcPr>
                </a:tc>
                <a:tc>
                  <a:txBody>
                    <a:bodyPr/>
                    <a:lstStyle/>
                    <a:p>
                      <a:pPr marL="0" marR="0" lvl="0" indent="0" algn="ctr" defTabSz="609585" rtl="0" eaLnBrk="1" fontAlgn="auto" latinLnBrk="0" hangingPunct="1">
                        <a:lnSpc>
                          <a:spcPct val="115000"/>
                        </a:lnSpc>
                        <a:spcBef>
                          <a:spcPts val="0"/>
                        </a:spcBef>
                        <a:spcAft>
                          <a:spcPts val="600"/>
                        </a:spcAft>
                        <a:buClrTx/>
                        <a:buSzTx/>
                        <a:buFontTx/>
                        <a:buNone/>
                        <a:tabLst/>
                        <a:defRPr/>
                      </a:pPr>
                      <a:r>
                        <a:rPr lang="da-DK" sz="1300" dirty="0">
                          <a:effectLst/>
                        </a:rPr>
                        <a:t>80 </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600"/>
                        </a:spcAft>
                      </a:pPr>
                      <a:r>
                        <a:rPr lang="da-DK" sz="1300" dirty="0">
                          <a:effectLst/>
                        </a:rPr>
                        <a:t>120</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9831096"/>
                  </a:ext>
                </a:extLst>
              </a:tr>
              <a:tr h="379334">
                <a:tc>
                  <a:txBody>
                    <a:bodyPr/>
                    <a:lstStyle/>
                    <a:p>
                      <a:pPr>
                        <a:lnSpc>
                          <a:spcPct val="115000"/>
                        </a:lnSpc>
                        <a:spcAft>
                          <a:spcPts val="600"/>
                        </a:spcAft>
                      </a:pPr>
                      <a:r>
                        <a:rPr lang="da-DK" sz="1300" dirty="0">
                          <a:effectLst/>
                        </a:rPr>
                        <a:t>Antal KUI-vejledere</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chor="ctr">
                    <a:lnR w="12700" cap="flat" cmpd="sng" algn="ctr">
                      <a:solidFill>
                        <a:schemeClr val="tx1"/>
                      </a:solidFill>
                      <a:prstDash val="solid"/>
                      <a:round/>
                      <a:headEnd type="none" w="med" len="med"/>
                      <a:tailEnd type="none" w="med" len="med"/>
                    </a:lnR>
                    <a:solidFill>
                      <a:srgbClr val="0070C0"/>
                    </a:solidFill>
                  </a:tcPr>
                </a:tc>
                <a:tc>
                  <a:txBody>
                    <a:bodyPr/>
                    <a:lstStyle/>
                    <a:p>
                      <a:pPr algn="ctr">
                        <a:lnSpc>
                          <a:spcPct val="115000"/>
                        </a:lnSpc>
                        <a:spcAft>
                          <a:spcPts val="600"/>
                        </a:spcAft>
                      </a:pPr>
                      <a:r>
                        <a:rPr lang="da-DK" sz="1300" dirty="0">
                          <a:effectLst/>
                        </a:rPr>
                        <a:t>6</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600"/>
                        </a:spcAft>
                      </a:pPr>
                      <a:r>
                        <a:rPr lang="da-DK" sz="1300" b="1" dirty="0">
                          <a:effectLst/>
                        </a:rPr>
                        <a:t>6</a:t>
                      </a:r>
                      <a:endParaRPr lang="da-DK" sz="13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600"/>
                        </a:spcAft>
                      </a:pPr>
                      <a:r>
                        <a:rPr lang="da-DK" sz="1300" dirty="0">
                          <a:effectLst/>
                        </a:rPr>
                        <a:t>16</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600"/>
                        </a:spcAft>
                      </a:pPr>
                      <a:r>
                        <a:rPr lang="da-DK" sz="1300" dirty="0">
                          <a:effectLst/>
                        </a:rPr>
                        <a:t>24</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7855876"/>
                  </a:ext>
                </a:extLst>
              </a:tr>
              <a:tr h="509730">
                <a:tc>
                  <a:txBody>
                    <a:bodyPr/>
                    <a:lstStyle/>
                    <a:p>
                      <a:pPr>
                        <a:lnSpc>
                          <a:spcPct val="115000"/>
                        </a:lnSpc>
                        <a:spcAft>
                          <a:spcPts val="600"/>
                        </a:spcAft>
                      </a:pPr>
                      <a:r>
                        <a:rPr lang="da-DK" sz="1300" dirty="0">
                          <a:effectLst/>
                        </a:rPr>
                        <a:t>Antal fag-professionelle</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chor="ctr">
                    <a:lnR w="12700" cap="flat" cmpd="sng" algn="ctr">
                      <a:solidFill>
                        <a:schemeClr val="tx1"/>
                      </a:solidFill>
                      <a:prstDash val="solid"/>
                      <a:round/>
                      <a:headEnd type="none" w="med" len="med"/>
                      <a:tailEnd type="none" w="med" len="med"/>
                    </a:lnR>
                    <a:solidFill>
                      <a:srgbClr val="0070C0"/>
                    </a:solidFill>
                  </a:tcPr>
                </a:tc>
                <a:tc>
                  <a:txBody>
                    <a:bodyPr/>
                    <a:lstStyle/>
                    <a:p>
                      <a:pPr algn="ctr">
                        <a:lnSpc>
                          <a:spcPct val="115000"/>
                        </a:lnSpc>
                        <a:spcAft>
                          <a:spcPts val="600"/>
                        </a:spcAft>
                      </a:pPr>
                      <a:r>
                        <a:rPr lang="da-DK" sz="1300" dirty="0">
                          <a:effectLst/>
                        </a:rPr>
                        <a:t>16</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600"/>
                        </a:spcAft>
                      </a:pPr>
                      <a:r>
                        <a:rPr lang="da-DK" sz="13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16</a:t>
                      </a: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600"/>
                        </a:spcAft>
                      </a:pPr>
                      <a:r>
                        <a:rPr lang="da-DK" sz="1300" dirty="0">
                          <a:effectLst/>
                        </a:rPr>
                        <a:t>32</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600"/>
                        </a:spcAft>
                      </a:pPr>
                      <a:r>
                        <a:rPr lang="da-DK" sz="1300" dirty="0">
                          <a:effectLst/>
                        </a:rPr>
                        <a:t>40</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7895099"/>
                  </a:ext>
                </a:extLst>
              </a:tr>
              <a:tr h="379334">
                <a:tc>
                  <a:txBody>
                    <a:bodyPr/>
                    <a:lstStyle/>
                    <a:p>
                      <a:pPr>
                        <a:lnSpc>
                          <a:spcPct val="115000"/>
                        </a:lnSpc>
                        <a:spcAft>
                          <a:spcPts val="600"/>
                        </a:spcAft>
                      </a:pPr>
                      <a:r>
                        <a:rPr lang="da-DK" sz="1300" dirty="0">
                          <a:effectLst/>
                        </a:rPr>
                        <a:t>Antal forældre</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nchor="ctr">
                    <a:solidFill>
                      <a:srgbClr val="0070C0"/>
                    </a:solidFill>
                  </a:tcPr>
                </a:tc>
                <a:tc>
                  <a:txBody>
                    <a:bodyPr/>
                    <a:lstStyle/>
                    <a:p>
                      <a:pPr algn="ctr">
                        <a:lnSpc>
                          <a:spcPct val="115000"/>
                        </a:lnSpc>
                        <a:spcAft>
                          <a:spcPts val="600"/>
                        </a:spcAft>
                      </a:pPr>
                      <a:r>
                        <a:rPr lang="da-DK" sz="1300">
                          <a:effectLst/>
                        </a:rPr>
                        <a:t>30</a:t>
                      </a:r>
                      <a:endParaRPr lang="da-DK" sz="13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600"/>
                        </a:spcAft>
                      </a:pPr>
                      <a:r>
                        <a:rPr lang="da-DK" sz="1300" b="1" dirty="0">
                          <a:effectLst/>
                        </a:rPr>
                        <a:t>30</a:t>
                      </a:r>
                      <a:endParaRPr lang="da-DK" sz="13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600"/>
                        </a:spcAft>
                      </a:pPr>
                      <a:r>
                        <a:rPr lang="da-DK" sz="1300">
                          <a:effectLst/>
                        </a:rPr>
                        <a:t>40</a:t>
                      </a:r>
                      <a:endParaRPr lang="da-DK" sz="13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T w="12700" cap="flat" cmpd="sng" algn="ctr">
                      <a:solidFill>
                        <a:schemeClr val="tx1"/>
                      </a:solidFill>
                      <a:prstDash val="solid"/>
                      <a:round/>
                      <a:headEnd type="none" w="med" len="med"/>
                      <a:tailEnd type="none" w="med" len="med"/>
                    </a:lnT>
                    <a:noFill/>
                  </a:tcPr>
                </a:tc>
                <a:tc>
                  <a:txBody>
                    <a:bodyPr/>
                    <a:lstStyle/>
                    <a:p>
                      <a:pPr algn="ctr">
                        <a:lnSpc>
                          <a:spcPct val="115000"/>
                        </a:lnSpc>
                        <a:spcAft>
                          <a:spcPts val="600"/>
                        </a:spcAft>
                      </a:pPr>
                      <a:r>
                        <a:rPr lang="da-DK" sz="1300" dirty="0">
                          <a:effectLst/>
                        </a:rPr>
                        <a:t>60</a:t>
                      </a:r>
                      <a:endParaRPr lang="da-DK" sz="1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450291565"/>
                  </a:ext>
                </a:extLst>
              </a:tr>
            </a:tbl>
          </a:graphicData>
        </a:graphic>
      </p:graphicFrame>
      <p:sp>
        <p:nvSpPr>
          <p:cNvPr id="6" name="Rektangel 5">
            <a:extLst>
              <a:ext uri="{FF2B5EF4-FFF2-40B4-BE49-F238E27FC236}">
                <a16:creationId xmlns:a16="http://schemas.microsoft.com/office/drawing/2014/main" id="{2ED030DB-EE14-C9DA-553B-8460087B119C}"/>
              </a:ext>
            </a:extLst>
          </p:cNvPr>
          <p:cNvSpPr/>
          <p:nvPr/>
        </p:nvSpPr>
        <p:spPr>
          <a:xfrm>
            <a:off x="6644640" y="3078480"/>
            <a:ext cx="1991360" cy="3744342"/>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err="1"/>
          </a:p>
        </p:txBody>
      </p:sp>
      <p:pic>
        <p:nvPicPr>
          <p:cNvPr id="3" name="Picture 3">
            <a:extLst>
              <a:ext uri="{FF2B5EF4-FFF2-40B4-BE49-F238E27FC236}">
                <a16:creationId xmlns:a16="http://schemas.microsoft.com/office/drawing/2014/main" id="{139A289C-748A-6857-5E04-BEC5A25074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6204"/>
          <a:stretch>
            <a:fillRect/>
          </a:stretch>
        </p:blipFill>
        <p:spPr>
          <a:xfrm>
            <a:off x="477520" y="784860"/>
            <a:ext cx="8587370" cy="21818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226" y="677743"/>
            <a:ext cx="11206480" cy="626241"/>
          </a:xfrm>
          <a:prstGeom prst="rect">
            <a:avLst/>
          </a:prstGeom>
        </p:spPr>
        <p:txBody>
          <a:bodyPr wrap="square" rtlCol="0" anchor="t"/>
          <a:lstStyle/>
          <a:p>
            <a:r>
              <a:rPr lang="da-DK" sz="2400" b="1" i="0" u="none" noProof="0" dirty="0">
                <a:solidFill>
                  <a:srgbClr val="000000"/>
                </a:solidFill>
                <a:latin typeface="No5" pitchFamily="50" charset="0"/>
              </a:rPr>
              <a:t>Sæt kryds ud fra den kommune du arbejder i:</a:t>
            </a:r>
          </a:p>
        </p:txBody>
      </p:sp>
      <p:sp>
        <p:nvSpPr>
          <p:cNvPr id="4" name="TextBox 2">
            <a:extLst>
              <a:ext uri="{FF2B5EF4-FFF2-40B4-BE49-F238E27FC236}">
                <a16:creationId xmlns:a16="http://schemas.microsoft.com/office/drawing/2014/main" id="{E1FF1468-6575-F596-D9B0-B8DB611EE9AD}"/>
              </a:ext>
            </a:extLst>
          </p:cNvPr>
          <p:cNvSpPr txBox="1"/>
          <p:nvPr/>
        </p:nvSpPr>
        <p:spPr>
          <a:xfrm>
            <a:off x="385029" y="3853435"/>
            <a:ext cx="11568211" cy="781269"/>
          </a:xfrm>
          <a:prstGeom prst="rect">
            <a:avLst/>
          </a:prstGeom>
        </p:spPr>
        <p:txBody>
          <a:bodyPr wrap="square" rtlCol="0" anchor="t"/>
          <a:lstStyle/>
          <a:p>
            <a:r>
              <a:rPr lang="da-DK" sz="2400" b="1" i="0" u="none" noProof="0" dirty="0">
                <a:solidFill>
                  <a:srgbClr val="000000"/>
                </a:solidFill>
                <a:latin typeface="No5" pitchFamily="50" charset="0"/>
              </a:rPr>
              <a:t>Sæt kryds om du arbejder som kommunal vejleder eller arbejder på en skole/uddannelse: </a:t>
            </a:r>
          </a:p>
        </p:txBody>
      </p:sp>
      <p:cxnSp>
        <p:nvCxnSpPr>
          <p:cNvPr id="8" name="Lige forbindelse 7">
            <a:extLst>
              <a:ext uri="{FF2B5EF4-FFF2-40B4-BE49-F238E27FC236}">
                <a16:creationId xmlns:a16="http://schemas.microsoft.com/office/drawing/2014/main" id="{D22CBE06-4694-E404-B112-6D4BB0AC418E}"/>
              </a:ext>
            </a:extLst>
          </p:cNvPr>
          <p:cNvCxnSpPr/>
          <p:nvPr/>
        </p:nvCxnSpPr>
        <p:spPr>
          <a:xfrm>
            <a:off x="0" y="3505200"/>
            <a:ext cx="12192000" cy="0"/>
          </a:xfrm>
          <a:prstGeom prst="line">
            <a:avLst/>
          </a:prstGeom>
          <a:ln w="9525">
            <a:solidFill>
              <a:srgbClr val="192337"/>
            </a:solidFill>
          </a:ln>
          <a:effectLst/>
        </p:spPr>
        <p:style>
          <a:lnRef idx="2">
            <a:schemeClr val="accent1"/>
          </a:lnRef>
          <a:fillRef idx="0">
            <a:schemeClr val="accent1"/>
          </a:fillRef>
          <a:effectRef idx="1">
            <a:schemeClr val="accent1"/>
          </a:effectRef>
          <a:fontRef idx="minor">
            <a:schemeClr val="tx1"/>
          </a:fontRef>
        </p:style>
      </p:cxnSp>
      <p:pic>
        <p:nvPicPr>
          <p:cNvPr id="3" name="Picture 3">
            <a:extLst>
              <a:ext uri="{FF2B5EF4-FFF2-40B4-BE49-F238E27FC236}">
                <a16:creationId xmlns:a16="http://schemas.microsoft.com/office/drawing/2014/main" id="{0BC6EEA9-47C6-6D39-979F-CF263D30E8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0463"/>
          <a:stretch>
            <a:fillRect/>
          </a:stretch>
        </p:blipFill>
        <p:spPr>
          <a:xfrm>
            <a:off x="231596" y="1391923"/>
            <a:ext cx="11667120" cy="1290310"/>
          </a:xfrm>
          <a:prstGeom prst="rect">
            <a:avLst/>
          </a:prstGeom>
        </p:spPr>
      </p:pic>
      <p:pic>
        <p:nvPicPr>
          <p:cNvPr id="7" name="Picture 3">
            <a:extLst>
              <a:ext uri="{FF2B5EF4-FFF2-40B4-BE49-F238E27FC236}">
                <a16:creationId xmlns:a16="http://schemas.microsoft.com/office/drawing/2014/main" id="{DEE307F2-6F88-DCC3-D33A-702D09EBCE7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15093"/>
          <a:stretch>
            <a:fillRect/>
          </a:stretch>
        </p:blipFill>
        <p:spPr>
          <a:xfrm>
            <a:off x="233933" y="4734559"/>
            <a:ext cx="11866627" cy="122936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9A21392-6413-7ED8-9FE1-CF8A1BE4CF73}"/>
              </a:ext>
            </a:extLst>
          </p:cNvPr>
          <p:cNvSpPr>
            <a:spLocks noGrp="1"/>
          </p:cNvSpPr>
          <p:nvPr>
            <p:ph type="title"/>
          </p:nvPr>
        </p:nvSpPr>
        <p:spPr>
          <a:xfrm>
            <a:off x="487681" y="754805"/>
            <a:ext cx="6622204" cy="545676"/>
          </a:xfrm>
        </p:spPr>
        <p:txBody>
          <a:bodyPr anchor="t">
            <a:normAutofit/>
          </a:bodyPr>
          <a:lstStyle/>
          <a:p>
            <a:r>
              <a:rPr lang="da-DK" dirty="0"/>
              <a:t>Typer af udsagn og svarmuligheder</a:t>
            </a:r>
          </a:p>
        </p:txBody>
      </p:sp>
      <p:sp>
        <p:nvSpPr>
          <p:cNvPr id="18" name="Text Placeholder 2">
            <a:extLst>
              <a:ext uri="{FF2B5EF4-FFF2-40B4-BE49-F238E27FC236}">
                <a16:creationId xmlns:a16="http://schemas.microsoft.com/office/drawing/2014/main" id="{C6DC9808-E523-D52D-2F6F-A3EFAA0EC111}"/>
              </a:ext>
            </a:extLst>
          </p:cNvPr>
          <p:cNvSpPr>
            <a:spLocks noGrp="1"/>
          </p:cNvSpPr>
          <p:nvPr>
            <p:ph type="body" sz="quarter" idx="11"/>
          </p:nvPr>
        </p:nvSpPr>
        <p:spPr>
          <a:xfrm>
            <a:off x="487680" y="1422400"/>
            <a:ext cx="6622205" cy="4340439"/>
          </a:xfrm>
        </p:spPr>
        <p:txBody>
          <a:bodyPr/>
          <a:lstStyle/>
          <a:p>
            <a:r>
              <a:rPr lang="da-DK" sz="1600" b="1" dirty="0"/>
              <a:t>5 kategorier af udsagn. Der angives på skala fra enig til uenig. Med mulighed for at uddybe svar og tilføje kommentarer.</a:t>
            </a:r>
          </a:p>
          <a:p>
            <a:r>
              <a:rPr lang="da-DK" sz="1600" b="1" dirty="0"/>
              <a:t>1. </a:t>
            </a:r>
            <a:r>
              <a:rPr lang="da-DK" sz="1600" dirty="0"/>
              <a:t>Udsagn om egen læse- og vejledningsfaglig opkvalificering </a:t>
            </a:r>
          </a:p>
          <a:p>
            <a:r>
              <a:rPr lang="da-DK" sz="1600" b="1" dirty="0"/>
              <a:t>2. </a:t>
            </a:r>
            <a:r>
              <a:rPr lang="da-DK" sz="1600" dirty="0"/>
              <a:t>Udsagn om afprøvningernes potentiale til at øge de unges handleevne i forhold til egen ordblindhed </a:t>
            </a:r>
          </a:p>
          <a:p>
            <a:r>
              <a:rPr lang="da-DK" sz="1600" b="1" dirty="0"/>
              <a:t>3. </a:t>
            </a:r>
            <a:r>
              <a:rPr lang="da-DK" sz="1600" dirty="0"/>
              <a:t>Udsagn om de udviklede materialers anvendelighed i forhold at kvalificere den læse- og uddannelsesfaglige vejledning af unge ordblinde. </a:t>
            </a:r>
          </a:p>
          <a:p>
            <a:r>
              <a:rPr lang="da-DK" sz="1600" b="1" dirty="0"/>
              <a:t>4. </a:t>
            </a:r>
            <a:r>
              <a:rPr lang="da-DK" sz="1600" dirty="0"/>
              <a:t>Udsagn om de udviklede materialers anvendelighed i forhold til at styrke forældrenes rolle som en ressource for de ordblinde unge </a:t>
            </a:r>
          </a:p>
          <a:p>
            <a:r>
              <a:rPr lang="da-DK" sz="1600" b="1" dirty="0"/>
              <a:t>5. </a:t>
            </a:r>
            <a:r>
              <a:rPr lang="da-DK" sz="1600" dirty="0"/>
              <a:t>Udsagn om de udviklede materialers bidrag til at understøtte tværfagligt/tværinstitutionelt samarbejde mellem professioner </a:t>
            </a:r>
          </a:p>
        </p:txBody>
      </p:sp>
      <p:pic>
        <p:nvPicPr>
          <p:cNvPr id="13" name="Pladsholder til billede 12" descr="Papir med prøve og blyant">
            <a:extLst>
              <a:ext uri="{FF2B5EF4-FFF2-40B4-BE49-F238E27FC236}">
                <a16:creationId xmlns:a16="http://schemas.microsoft.com/office/drawing/2014/main" id="{E71F4BD8-DD13-A222-7C23-40C97263ABB8}"/>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52277" r="1" b="1"/>
          <a:stretch>
            <a:fillRect/>
          </a:stretch>
        </p:blipFill>
        <p:spPr>
          <a:xfrm>
            <a:off x="7670800" y="836085"/>
            <a:ext cx="3490384" cy="4754033"/>
          </a:xfrm>
          <a:noFill/>
        </p:spPr>
      </p:pic>
      <p:sp>
        <p:nvSpPr>
          <p:cNvPr id="14" name="Taleboble: rektangel med afrundede hjørner 13">
            <a:extLst>
              <a:ext uri="{FF2B5EF4-FFF2-40B4-BE49-F238E27FC236}">
                <a16:creationId xmlns:a16="http://schemas.microsoft.com/office/drawing/2014/main" id="{8A04A10C-7DF7-5F35-F35B-A57BE45A1A84}"/>
              </a:ext>
            </a:extLst>
          </p:cNvPr>
          <p:cNvSpPr/>
          <p:nvPr/>
        </p:nvSpPr>
        <p:spPr>
          <a:xfrm>
            <a:off x="7386320" y="3850640"/>
            <a:ext cx="4724400" cy="2946400"/>
          </a:xfrm>
          <a:prstGeom prst="wedgeRoundRectCallout">
            <a:avLst>
              <a:gd name="adj1" fmla="val -44704"/>
              <a:gd name="adj2" fmla="val -57499"/>
              <a:gd name="adj3" fmla="val 16667"/>
            </a:avLst>
          </a:prstGeom>
          <a:solidFill>
            <a:schemeClr val="accent6">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a-DK" sz="1600" i="1" dirty="0"/>
              <a:t>Du skal svare på baggrund af din deltagelse i de aktiviteter og afprøvninger som har været i projektet i 2025. </a:t>
            </a:r>
          </a:p>
          <a:p>
            <a:endParaRPr lang="da-DK" sz="1600" i="1" dirty="0"/>
          </a:p>
          <a:p>
            <a:r>
              <a:rPr lang="da-DK" sz="1600" i="1" dirty="0"/>
              <a:t>Angiv for hvert udsagn hvor enig du er. </a:t>
            </a:r>
          </a:p>
          <a:p>
            <a:endParaRPr lang="da-DK" sz="1600" i="1" dirty="0"/>
          </a:p>
          <a:p>
            <a:r>
              <a:rPr lang="da-DK" sz="1600" i="1" dirty="0"/>
              <a:t>Brug kun ved ikke/ikke relevant, hvis du </a:t>
            </a:r>
            <a:r>
              <a:rPr lang="da-DK" sz="1600" i="1" u="sng" dirty="0"/>
              <a:t>enten</a:t>
            </a:r>
            <a:r>
              <a:rPr lang="da-DK" sz="1600" i="1" dirty="0"/>
              <a:t>: slet ikke har gjort dig erfaringer med udsagnet – brug ”ved ikke”. </a:t>
            </a:r>
            <a:r>
              <a:rPr lang="da-DK" sz="1600" i="1" u="sng" dirty="0"/>
              <a:t>Eller</a:t>
            </a:r>
            <a:r>
              <a:rPr lang="da-DK" sz="1600" i="1" dirty="0"/>
              <a:t> det endnu ikke har været i fokus for de afprøvninger, du har arbejdet med – brug ”ikke relevant”.</a:t>
            </a:r>
          </a:p>
        </p:txBody>
      </p:sp>
    </p:spTree>
    <p:extLst>
      <p:ext uri="{BB962C8B-B14F-4D97-AF65-F5344CB8AC3E}">
        <p14:creationId xmlns:p14="http://schemas.microsoft.com/office/powerpoint/2010/main" val="33642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barn(inVertical)">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barn(inVertical)">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barn(inVertical)">
                                      <p:cBhvr>
                                        <p:cTn id="17" dur="500"/>
                                        <p:tgtEl>
                                          <p:spTgt spid="1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xEl>
                                              <p:pRg st="4" end="4"/>
                                            </p:txEl>
                                          </p:spTgt>
                                        </p:tgtEl>
                                        <p:attrNameLst>
                                          <p:attrName>style.visibility</p:attrName>
                                        </p:attrNameLst>
                                      </p:cBhvr>
                                      <p:to>
                                        <p:strVal val="visible"/>
                                      </p:to>
                                    </p:set>
                                    <p:animEffect transition="in" filter="barn(inVertical)">
                                      <p:cBhvr>
                                        <p:cTn id="22" dur="500"/>
                                        <p:tgtEl>
                                          <p:spTgt spid="1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barn(inVertical)">
                                      <p:cBhvr>
                                        <p:cTn id="2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F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9FFB8-D621-DC83-D2FC-2ABB95410A5F}"/>
              </a:ext>
            </a:extLst>
          </p:cNvPr>
          <p:cNvSpPr txBox="1"/>
          <p:nvPr/>
        </p:nvSpPr>
        <p:spPr>
          <a:xfrm>
            <a:off x="579120" y="325120"/>
            <a:ext cx="5374640" cy="762278"/>
          </a:xfrm>
          <a:prstGeom prst="rect">
            <a:avLst/>
          </a:prstGeom>
        </p:spPr>
        <p:txBody>
          <a:bodyPr wrap="square" rtlCol="0" anchor="t"/>
          <a:lstStyle/>
          <a:p>
            <a:r>
              <a:rPr lang="da-DK" sz="3200" b="1" noProof="0" dirty="0">
                <a:solidFill>
                  <a:srgbClr val="000000"/>
                </a:solidFill>
                <a:latin typeface="No5" pitchFamily="50" charset="0"/>
              </a:rPr>
              <a:t>Besvarelser fra KUI</a:t>
            </a:r>
            <a:endParaRPr lang="da-DK" sz="3200" b="1" i="0" u="none" noProof="0" dirty="0">
              <a:solidFill>
                <a:srgbClr val="000000"/>
              </a:solidFill>
              <a:latin typeface="No5" pitchFamily="50" charset="0"/>
            </a:endParaRPr>
          </a:p>
        </p:txBody>
      </p:sp>
      <p:graphicFrame>
        <p:nvGraphicFramePr>
          <p:cNvPr id="5" name="Table 2">
            <a:extLst>
              <a:ext uri="{FF2B5EF4-FFF2-40B4-BE49-F238E27FC236}">
                <a16:creationId xmlns:a16="http://schemas.microsoft.com/office/drawing/2014/main" id="{7780E9A8-A4C7-3D48-8342-4FBDD500A965}"/>
              </a:ext>
            </a:extLst>
          </p:cNvPr>
          <p:cNvGraphicFramePr>
            <a:graphicFrameLocks noGrp="1"/>
          </p:cNvGraphicFramePr>
          <p:nvPr>
            <p:extLst>
              <p:ext uri="{D42A27DB-BD31-4B8C-83A1-F6EECF244321}">
                <p14:modId xmlns:p14="http://schemas.microsoft.com/office/powerpoint/2010/main" val="3983859051"/>
              </p:ext>
            </p:extLst>
          </p:nvPr>
        </p:nvGraphicFramePr>
        <p:xfrm>
          <a:off x="635000" y="863600"/>
          <a:ext cx="10922000" cy="5120640"/>
        </p:xfrm>
        <a:graphic>
          <a:graphicData uri="http://schemas.openxmlformats.org/drawingml/2006/table">
            <a:tbl>
              <a:tblPr/>
              <a:tblGrid>
                <a:gridCol w="6756400">
                  <a:extLst>
                    <a:ext uri="{9D8B030D-6E8A-4147-A177-3AD203B41FA5}">
                      <a16:colId xmlns:a16="http://schemas.microsoft.com/office/drawing/2014/main" val="20000"/>
                    </a:ext>
                  </a:extLst>
                </a:gridCol>
                <a:gridCol w="4165600">
                  <a:extLst>
                    <a:ext uri="{9D8B030D-6E8A-4147-A177-3AD203B41FA5}">
                      <a16:colId xmlns:a16="http://schemas.microsoft.com/office/drawing/2014/main" val="20001"/>
                    </a:ext>
                  </a:extLst>
                </a:gridCol>
              </a:tblGrid>
              <a:tr h="25400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1" i="0" u="none" noProof="0" dirty="0"/>
                        <a:t>Skriv her hvilke materialer du har fået erfaringer med at afprøve i projektet i 2025:</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E1E1E1"/>
                    </a:solid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1" i="0" u="none" noProof="0" dirty="0"/>
                        <a:t>Sæt kryds ud fra den kommune du arbejder i:</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E1E1E1"/>
                    </a:solidFill>
                  </a:tcPr>
                </a:tc>
                <a:extLst>
                  <a:ext uri="{0D108BD9-81ED-4DB2-BD59-A6C34878D82A}">
                    <a16:rowId xmlns:a16="http://schemas.microsoft.com/office/drawing/2014/main" val="10000"/>
                  </a:ext>
                </a:extLst>
              </a:tr>
              <a:tr h="25400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noProof="0" dirty="0"/>
                        <a:t>Praktik med et twist - de unge får mulighed for at komme i erhvervspraktik, hvor de kan interviewe en ordblind.</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0" i="0" u="none" noProof="0" dirty="0"/>
                        <a:t>Aalborg Kommune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5400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noProof="0" dirty="0"/>
                        <a:t>Erhvervspraktik med et twist
Samtaleark og overleveringsmøde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0" i="0" u="none" noProof="0" dirty="0"/>
                        <a:t>Aalborg Kommune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5400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noProof="0" dirty="0"/>
                        <a:t>Erhvervspraktik med et tvist
Brobygningsmateriale
Overleveringsark</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0" i="0" u="none" noProof="0" dirty="0"/>
                        <a:t>Aalborg Kommune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5400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noProof="0" dirty="0"/>
                        <a:t>Jeg har afprøvet vores samtale model "Dit landskab" på 6 elever i 9.klasse.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0" i="0" u="none" noProof="0" dirty="0"/>
                        <a:t>Frederiksberg Kommune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84109390"/>
                  </a:ext>
                </a:extLst>
              </a:tr>
              <a:tr h="25400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noProof="0" dirty="0"/>
                        <a:t>Jeg har været med til udviklingen af Dit Landskab samtalemodel, men jeg har ikke afprøvet den på elever.</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0" i="0" u="none" noProof="0" dirty="0"/>
                        <a:t>Frederiksberg Kommune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5400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noProof="0" dirty="0"/>
                        <a:t>Dit Landskab
Samarbejdsmøde med LÆS-Grundskole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0" i="0" u="none" noProof="0" dirty="0"/>
                        <a:t>Frederiksberg Kommune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254000">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noProof="0" dirty="0"/>
                        <a:t>Taksonomi for den ordblinde elevs skriftsproglige udvikling</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09585" rtl="0" eaLnBrk="1" latinLnBrk="0" hangingPunct="1">
                        <a:defRPr sz="2400" kern="1200">
                          <a:solidFill>
                            <a:schemeClr val="tx1"/>
                          </a:solidFill>
                          <a:latin typeface="Calibri"/>
                        </a:defRPr>
                      </a:lvl1pPr>
                      <a:lvl2pPr marL="609585" algn="l" defTabSz="609585" rtl="0" eaLnBrk="1" latinLnBrk="0" hangingPunct="1">
                        <a:defRPr sz="2400" kern="1200">
                          <a:solidFill>
                            <a:schemeClr val="tx1"/>
                          </a:solidFill>
                          <a:latin typeface="Calibri"/>
                        </a:defRPr>
                      </a:lvl2pPr>
                      <a:lvl3pPr marL="1219170" algn="l" defTabSz="609585" rtl="0" eaLnBrk="1" latinLnBrk="0" hangingPunct="1">
                        <a:defRPr sz="2400" kern="1200">
                          <a:solidFill>
                            <a:schemeClr val="tx1"/>
                          </a:solidFill>
                          <a:latin typeface="Calibri"/>
                        </a:defRPr>
                      </a:lvl3pPr>
                      <a:lvl4pPr marL="1828754" algn="l" defTabSz="609585" rtl="0" eaLnBrk="1" latinLnBrk="0" hangingPunct="1">
                        <a:defRPr sz="2400" kern="1200">
                          <a:solidFill>
                            <a:schemeClr val="tx1"/>
                          </a:solidFill>
                          <a:latin typeface="Calibri"/>
                        </a:defRPr>
                      </a:lvl4pPr>
                      <a:lvl5pPr marL="2438339" algn="l" defTabSz="609585" rtl="0" eaLnBrk="1" latinLnBrk="0" hangingPunct="1">
                        <a:defRPr sz="2400" kern="1200">
                          <a:solidFill>
                            <a:schemeClr val="tx1"/>
                          </a:solidFill>
                          <a:latin typeface="Calibri"/>
                        </a:defRPr>
                      </a:lvl5pPr>
                      <a:lvl6pPr marL="3047924" algn="l" defTabSz="609585" rtl="0" eaLnBrk="1" latinLnBrk="0" hangingPunct="1">
                        <a:defRPr sz="2400" kern="1200">
                          <a:solidFill>
                            <a:schemeClr val="tx1"/>
                          </a:solidFill>
                          <a:latin typeface="Calibri"/>
                        </a:defRPr>
                      </a:lvl6pPr>
                      <a:lvl7pPr marL="3657509" algn="l" defTabSz="609585" rtl="0" eaLnBrk="1" latinLnBrk="0" hangingPunct="1">
                        <a:defRPr sz="2400" kern="1200">
                          <a:solidFill>
                            <a:schemeClr val="tx1"/>
                          </a:solidFill>
                          <a:latin typeface="Calibri"/>
                        </a:defRPr>
                      </a:lvl7pPr>
                      <a:lvl8pPr marL="4267093" algn="l" defTabSz="609585" rtl="0" eaLnBrk="1" latinLnBrk="0" hangingPunct="1">
                        <a:defRPr sz="2400" kern="1200">
                          <a:solidFill>
                            <a:schemeClr val="tx1"/>
                          </a:solidFill>
                          <a:latin typeface="Calibri"/>
                        </a:defRPr>
                      </a:lvl8pPr>
                      <a:lvl9pPr marL="4876678" algn="l" defTabSz="609585" rtl="0" eaLnBrk="1" latinLnBrk="0" hangingPunct="1">
                        <a:defRPr sz="2400" kern="1200">
                          <a:solidFill>
                            <a:schemeClr val="tx1"/>
                          </a:solidFill>
                          <a:latin typeface="Calibri"/>
                        </a:defRPr>
                      </a:lvl9pPr>
                    </a:lstStyle>
                    <a:p>
                      <a:pPr algn="l">
                        <a:defRPr/>
                      </a:pPr>
                      <a:r>
                        <a:rPr lang="da-DK" sz="1800" b="0" i="0" u="none" noProof="0" dirty="0"/>
                        <a:t>Frederiksberg Kommune</a:t>
                      </a:r>
                      <a:endParaRPr lang="da-DK" sz="10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F6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47C013-279E-16DC-738F-9B506C126456}"/>
              </a:ext>
            </a:extLst>
          </p:cNvPr>
          <p:cNvSpPr txBox="1"/>
          <p:nvPr/>
        </p:nvSpPr>
        <p:spPr>
          <a:xfrm>
            <a:off x="579120" y="508000"/>
            <a:ext cx="5374640" cy="762278"/>
          </a:xfrm>
          <a:prstGeom prst="rect">
            <a:avLst/>
          </a:prstGeom>
        </p:spPr>
        <p:txBody>
          <a:bodyPr wrap="square" rtlCol="0" anchor="t"/>
          <a:lstStyle/>
          <a:p>
            <a:r>
              <a:rPr lang="da-DK" sz="3200" b="1" noProof="0" dirty="0">
                <a:solidFill>
                  <a:srgbClr val="000000"/>
                </a:solidFill>
                <a:latin typeface="No5" pitchFamily="50" charset="0"/>
              </a:rPr>
              <a:t>Besvarelser fra LÆS</a:t>
            </a:r>
            <a:endParaRPr lang="da-DK" sz="3200" b="1" i="0" u="none" noProof="0" dirty="0">
              <a:solidFill>
                <a:srgbClr val="000000"/>
              </a:solidFill>
              <a:latin typeface="No5" pitchFamily="50" charset="0"/>
            </a:endParaRPr>
          </a:p>
        </p:txBody>
      </p:sp>
      <p:graphicFrame>
        <p:nvGraphicFramePr>
          <p:cNvPr id="4" name="Table 2">
            <a:extLst>
              <a:ext uri="{FF2B5EF4-FFF2-40B4-BE49-F238E27FC236}">
                <a16:creationId xmlns:a16="http://schemas.microsoft.com/office/drawing/2014/main" id="{EFAD2B9A-91E6-1020-2B4C-13AC0483CBF6}"/>
              </a:ext>
            </a:extLst>
          </p:cNvPr>
          <p:cNvGraphicFramePr>
            <a:graphicFrameLocks noGrp="1"/>
          </p:cNvGraphicFramePr>
          <p:nvPr>
            <p:extLst>
              <p:ext uri="{D42A27DB-BD31-4B8C-83A1-F6EECF244321}">
                <p14:modId xmlns:p14="http://schemas.microsoft.com/office/powerpoint/2010/main" val="400573974"/>
              </p:ext>
            </p:extLst>
          </p:nvPr>
        </p:nvGraphicFramePr>
        <p:xfrm>
          <a:off x="487680" y="1071880"/>
          <a:ext cx="11308080" cy="5455920"/>
        </p:xfrm>
        <a:graphic>
          <a:graphicData uri="http://schemas.openxmlformats.org/drawingml/2006/table">
            <a:tbl>
              <a:tblPr/>
              <a:tblGrid>
                <a:gridCol w="8244943">
                  <a:extLst>
                    <a:ext uri="{9D8B030D-6E8A-4147-A177-3AD203B41FA5}">
                      <a16:colId xmlns:a16="http://schemas.microsoft.com/office/drawing/2014/main" val="20000"/>
                    </a:ext>
                  </a:extLst>
                </a:gridCol>
                <a:gridCol w="3063137">
                  <a:extLst>
                    <a:ext uri="{9D8B030D-6E8A-4147-A177-3AD203B41FA5}">
                      <a16:colId xmlns:a16="http://schemas.microsoft.com/office/drawing/2014/main" val="20001"/>
                    </a:ext>
                  </a:extLst>
                </a:gridCol>
              </a:tblGrid>
              <a:tr h="254000">
                <a:tc>
                  <a:txBody>
                    <a:bodyPr/>
                    <a:lstStyle/>
                    <a:p>
                      <a:pPr algn="l">
                        <a:defRPr/>
                      </a:pPr>
                      <a:r>
                        <a:rPr lang="da-DK" sz="1400" b="1" i="0" u="none" noProof="0" dirty="0"/>
                        <a:t>Skriv her hvilke materialer du har fået erfaringer med at afprøve i projektet i 2025:</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tc>
                  <a:txBody>
                    <a:bodyPr/>
                    <a:lstStyle/>
                    <a:p>
                      <a:pPr algn="l">
                        <a:defRPr/>
                      </a:pPr>
                      <a:r>
                        <a:rPr lang="da-DK" sz="1400" b="1" i="0" u="none" noProof="0" dirty="0"/>
                        <a:t>Sæt kryds ud fra den kommune du arbejder i:</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254000">
                <a:tc>
                  <a:txBody>
                    <a:bodyPr/>
                    <a:lstStyle/>
                    <a:p>
                      <a:pPr algn="l">
                        <a:defRPr/>
                      </a:pPr>
                      <a:r>
                        <a:rPr lang="da-DK" sz="1400" noProof="0" dirty="0"/>
                        <a:t>Samtaleark</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Aalborg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54000">
                <a:tc>
                  <a:txBody>
                    <a:bodyPr/>
                    <a:lstStyle/>
                    <a:p>
                      <a:pPr algn="l">
                        <a:defRPr/>
                      </a:pPr>
                      <a:r>
                        <a:rPr lang="da-DK" sz="1400" noProof="0" dirty="0"/>
                        <a:t>Jeg har afprøvet ny mesterlære på tre elever forældre og læreplads</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Aalborg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54000">
                <a:tc>
                  <a:txBody>
                    <a:bodyPr/>
                    <a:lstStyle/>
                    <a:p>
                      <a:pPr algn="l">
                        <a:defRPr/>
                      </a:pPr>
                      <a:r>
                        <a:rPr lang="da-DK" sz="1400" noProof="0" dirty="0"/>
                        <a:t>Erhvervspraktik med interview af en ordblind medarbejder + efterfølgende oplæg for 8. årgangselever
Samtaleark 'Om det jeg har brug for'.
Overleveringsark fra grundskole til ungdomsuddannelse.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Aalborg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54000">
                <a:tc>
                  <a:txBody>
                    <a:bodyPr/>
                    <a:lstStyle/>
                    <a:p>
                      <a:pPr algn="l">
                        <a:defRPr/>
                      </a:pPr>
                      <a:r>
                        <a:rPr lang="da-DK" sz="1400" noProof="0" dirty="0"/>
                        <a:t>Jeg har afprøvet ny mesterlære, hvor jeg har snakket med eleverne og deres lærepladser.</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Aalborg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54000">
                <a:tc>
                  <a:txBody>
                    <a:bodyPr/>
                    <a:lstStyle/>
                    <a:p>
                      <a:pPr algn="l">
                        <a:defRPr/>
                      </a:pPr>
                      <a:r>
                        <a:rPr lang="da-DK" sz="1400" noProof="0" dirty="0"/>
                        <a:t>Jeg har ikke være med i afprøvning af de forskellige udarbejdet materialer</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Aalborg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54000">
                <a:tc>
                  <a:txBody>
                    <a:bodyPr/>
                    <a:lstStyle/>
                    <a:p>
                      <a:pPr algn="l">
                        <a:defRPr/>
                      </a:pPr>
                      <a:r>
                        <a:rPr lang="da-DK" sz="1400" noProof="0" dirty="0"/>
                        <a:t>I min gruppe udviklede og afprøvede vi et samtaleark, der skulle kunne dække flere forskellige ungdomsuddannelser. Samtalearket skulle bruges til et opstartsmøde mellem den ordblinde og læsevejleder.</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Frederiksberg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465405947"/>
                  </a:ext>
                </a:extLst>
              </a:tr>
              <a:tr h="254000">
                <a:tc>
                  <a:txBody>
                    <a:bodyPr/>
                    <a:lstStyle/>
                    <a:p>
                      <a:pPr algn="l">
                        <a:defRPr/>
                      </a:pPr>
                      <a:r>
                        <a:rPr lang="da-DK" sz="1400" noProof="0" dirty="0"/>
                        <a:t>Taksonomi sammen med Signe Elmstrøms strategikort til 8 teknologibaserede læse-strategier.</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Frederiksberg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807130081"/>
                  </a:ext>
                </a:extLst>
              </a:tr>
              <a:tr h="254000">
                <a:tc>
                  <a:txBody>
                    <a:bodyPr/>
                    <a:lstStyle/>
                    <a:p>
                      <a:pPr algn="l">
                        <a:defRPr/>
                      </a:pPr>
                      <a:r>
                        <a:rPr lang="da-DK" sz="1400" noProof="0" dirty="0"/>
                        <a:t>Overleveringsark</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Frederiksberg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4047098438"/>
                  </a:ext>
                </a:extLst>
              </a:tr>
              <a:tr h="254000">
                <a:tc>
                  <a:txBody>
                    <a:bodyPr/>
                    <a:lstStyle/>
                    <a:p>
                      <a:pPr algn="l">
                        <a:defRPr/>
                      </a:pPr>
                      <a:r>
                        <a:rPr lang="da-DK" sz="1400" noProof="0" dirty="0"/>
                        <a:t>Samtalearket (udviklet i fællesskab med Frederiksberg HF, Diakonissestiftelsen og Falkonergården Gymnasium)</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Frederiksberg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54000">
                <a:tc>
                  <a:txBody>
                    <a:bodyPr/>
                    <a:lstStyle/>
                    <a:p>
                      <a:pPr algn="l">
                        <a:defRPr/>
                      </a:pPr>
                      <a:r>
                        <a:rPr lang="da-DK" sz="1400" noProof="0" dirty="0"/>
                        <a:t>KUI Frederiksbergs Samtalemodel</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Frederiksberg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54000">
                <a:tc>
                  <a:txBody>
                    <a:bodyPr/>
                    <a:lstStyle/>
                    <a:p>
                      <a:pPr algn="l">
                        <a:defRPr/>
                      </a:pPr>
                      <a:r>
                        <a:rPr lang="da-DK" sz="1400" noProof="0" dirty="0"/>
                        <a:t>I min gruppe har vi lavet et spørgeskema - det har jeg afprøvet</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Frederiksberg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54000">
                <a:tc>
                  <a:txBody>
                    <a:bodyPr/>
                    <a:lstStyle/>
                    <a:p>
                      <a:pPr algn="l">
                        <a:defRPr/>
                      </a:pPr>
                      <a:r>
                        <a:rPr lang="da-DK" sz="1400" noProof="0" dirty="0"/>
                        <a:t>Taksonomi for den ordblinde elevs skriftsproglige udvikling med LST som overleveringsdokument ml. grundskole og ungdomsuddannelse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tc>
                  <a:txBody>
                    <a:bodyPr/>
                    <a:lstStyle/>
                    <a:p>
                      <a:pPr algn="l">
                        <a:defRPr/>
                      </a:pPr>
                      <a:r>
                        <a:rPr lang="da-DK" sz="1400" b="0" i="0" u="none" noProof="0" dirty="0"/>
                        <a:t>Frederiksberg Kommune</a:t>
                      </a:r>
                      <a:endParaRPr lang="da-DK" sz="1000" noProof="0" dirty="0"/>
                    </a:p>
                  </a:txBody>
                  <a:tcPr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F1CED-A493-9603-6B7B-138A90533256}"/>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38C780EA-5880-20E6-7D40-40B78C14A395}"/>
              </a:ext>
            </a:extLst>
          </p:cNvPr>
          <p:cNvSpPr>
            <a:spLocks noGrp="1"/>
          </p:cNvSpPr>
          <p:nvPr>
            <p:ph type="title"/>
          </p:nvPr>
        </p:nvSpPr>
        <p:spPr>
          <a:xfrm>
            <a:off x="724394" y="582084"/>
            <a:ext cx="10436789" cy="517703"/>
          </a:xfrm>
        </p:spPr>
        <p:txBody>
          <a:bodyPr/>
          <a:lstStyle/>
          <a:p>
            <a:r>
              <a:rPr lang="da-DK" dirty="0"/>
              <a:t>Sammenfatning</a:t>
            </a:r>
          </a:p>
        </p:txBody>
      </p:sp>
      <p:sp>
        <p:nvSpPr>
          <p:cNvPr id="6" name="Pladsholder til tekst 5">
            <a:extLst>
              <a:ext uri="{FF2B5EF4-FFF2-40B4-BE49-F238E27FC236}">
                <a16:creationId xmlns:a16="http://schemas.microsoft.com/office/drawing/2014/main" id="{F6E977F9-3DD5-B05D-D817-1C8973AB174B}"/>
              </a:ext>
            </a:extLst>
          </p:cNvPr>
          <p:cNvSpPr>
            <a:spLocks noGrp="1"/>
          </p:cNvSpPr>
          <p:nvPr>
            <p:ph type="body" sz="quarter" idx="11"/>
          </p:nvPr>
        </p:nvSpPr>
        <p:spPr>
          <a:xfrm>
            <a:off x="460235" y="1109947"/>
            <a:ext cx="6997205" cy="4681253"/>
          </a:xfrm>
        </p:spPr>
        <p:txBody>
          <a:bodyPr/>
          <a:lstStyle/>
          <a:p>
            <a:r>
              <a:rPr lang="da-DK" sz="1600" b="1" dirty="0"/>
              <a:t>1. Udsagn om egen læse- og vejledningsfaglig opkvalificering</a:t>
            </a:r>
          </a:p>
          <a:p>
            <a:pPr marL="285750" indent="-285750">
              <a:buFont typeface="Arial" panose="020B0604020202020204" pitchFamily="34" charset="0"/>
              <a:buChar char="•"/>
            </a:pPr>
            <a:r>
              <a:rPr lang="da-DK" sz="1600" dirty="0"/>
              <a:t>KUI (med 58%) og LÆS (med 50%) erklærer sig enig eller delvist enig i at have fået ny viden om ordblindhed. </a:t>
            </a:r>
          </a:p>
          <a:p>
            <a:pPr marL="285750" indent="-285750">
              <a:buFont typeface="Arial" panose="020B0604020202020204" pitchFamily="34" charset="0"/>
              <a:buChar char="•"/>
            </a:pPr>
            <a:r>
              <a:rPr lang="da-DK" sz="1600" dirty="0"/>
              <a:t>KUI (med 86%) erklærer sig enig eller delvist enig i at have </a:t>
            </a:r>
            <a:r>
              <a:rPr lang="da-DK" sz="1600" i="1" dirty="0"/>
              <a:t>”fået ny eller mere viden om betydningen af ordblindhed i forhold til valg af uddannelse og fremtidig beskæftigelse”. </a:t>
            </a:r>
          </a:p>
          <a:p>
            <a:pPr marL="285750" indent="-285750">
              <a:buFont typeface="Arial" panose="020B0604020202020204" pitchFamily="34" charset="0"/>
              <a:buChar char="•"/>
            </a:pPr>
            <a:r>
              <a:rPr lang="da-DK" sz="1600" dirty="0"/>
              <a:t>LÆS (med blot 40%) erklærer sig delvist enig i at have </a:t>
            </a:r>
            <a:r>
              <a:rPr lang="da-DK" sz="1600" i="1" dirty="0"/>
              <a:t>”fået ny eller mere viden om betydningen af ordblindhed i forhold til valg af uddannelse og fremtidig beskæftigelse”. 20% i LÆS-gruppen svarer at de enten slet ikke har gjort sig erfaringer med udsagnet. Eller at det endnu ikke har været i fokus i deres afprøvninger. </a:t>
            </a:r>
          </a:p>
          <a:p>
            <a:pPr marL="285750" indent="-285750">
              <a:buFont typeface="Arial" panose="020B0604020202020204" pitchFamily="34" charset="0"/>
              <a:buChar char="•"/>
            </a:pPr>
            <a:r>
              <a:rPr lang="da-DK" sz="1600" dirty="0"/>
              <a:t>For begge grupper ( KUI 100% og LÆS 60%) svares enig eller delvist enig til udsagnet </a:t>
            </a:r>
            <a:r>
              <a:rPr lang="da-DK" sz="1600" i="1" dirty="0"/>
              <a:t>”Jeg er føler mig bedre rustet til at tale om ordblindhed og overgange med de unge ordblinde”  </a:t>
            </a:r>
          </a:p>
          <a:p>
            <a:endParaRPr lang="da-DK" sz="1600" dirty="0"/>
          </a:p>
          <a:p>
            <a:r>
              <a:rPr lang="da-DK" sz="1600" dirty="0"/>
              <a:t> </a:t>
            </a:r>
          </a:p>
        </p:txBody>
      </p:sp>
      <p:sp>
        <p:nvSpPr>
          <p:cNvPr id="2" name="Taleboble: rektangel med afrundede hjørner 1">
            <a:extLst>
              <a:ext uri="{FF2B5EF4-FFF2-40B4-BE49-F238E27FC236}">
                <a16:creationId xmlns:a16="http://schemas.microsoft.com/office/drawing/2014/main" id="{168419B9-C282-B69F-F7F4-E7F10560F172}"/>
              </a:ext>
            </a:extLst>
          </p:cNvPr>
          <p:cNvSpPr/>
          <p:nvPr/>
        </p:nvSpPr>
        <p:spPr>
          <a:xfrm>
            <a:off x="7691120" y="3919810"/>
            <a:ext cx="4439920" cy="1419893"/>
          </a:xfrm>
          <a:prstGeom prst="wedgeRoundRectCallout">
            <a:avLst>
              <a:gd name="adj1" fmla="val -55398"/>
              <a:gd name="adj2" fmla="val -20717"/>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”Vi har arbejdet med dette i snart 4 år. Men jeg vil gerne blive klogere på hvordan vi kan forbedre elevernes oplevelser i det at skulle skifte til ungdomsuddannelse” </a:t>
            </a:r>
            <a:r>
              <a:rPr lang="da-DK" sz="1500" dirty="0">
                <a:solidFill>
                  <a:prstClr val="black"/>
                </a:solidFill>
              </a:rPr>
              <a:t>(udsagn fra LÆS-deltager)</a:t>
            </a:r>
            <a:endParaRPr lang="da-DK" sz="1500" i="1" dirty="0">
              <a:solidFill>
                <a:schemeClr val="tx1"/>
              </a:solidFill>
            </a:endParaRPr>
          </a:p>
        </p:txBody>
      </p:sp>
      <p:sp>
        <p:nvSpPr>
          <p:cNvPr id="3" name="Taleboble: rektangel med afrundede hjørner 2">
            <a:extLst>
              <a:ext uri="{FF2B5EF4-FFF2-40B4-BE49-F238E27FC236}">
                <a16:creationId xmlns:a16="http://schemas.microsoft.com/office/drawing/2014/main" id="{0EB3E195-F524-5585-4CC3-B7334C9B830C}"/>
              </a:ext>
            </a:extLst>
          </p:cNvPr>
          <p:cNvSpPr/>
          <p:nvPr/>
        </p:nvSpPr>
        <p:spPr>
          <a:xfrm>
            <a:off x="7487921" y="409364"/>
            <a:ext cx="4582160" cy="2313516"/>
          </a:xfrm>
          <a:prstGeom prst="wedgeRoundRectCallout">
            <a:avLst>
              <a:gd name="adj1" fmla="val -59545"/>
              <a:gd name="adj2" fmla="val -7737"/>
              <a:gd name="adj3" fmla="val 16667"/>
            </a:avLst>
          </a:prstGeom>
          <a:solidFill>
            <a:srgbClr val="F3FFF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a-DK" sz="1500" b="0" i="1" u="none" strike="noStrike" kern="1200" cap="none" spc="0" normalizeH="0" baseline="0" noProof="0" dirty="0">
                <a:ln>
                  <a:noFill/>
                </a:ln>
                <a:solidFill>
                  <a:prstClr val="black"/>
                </a:solidFill>
                <a:effectLst/>
                <a:uLnTx/>
                <a:uFillTx/>
                <a:latin typeface="Arial" panose="020B0604020202020204"/>
                <a:ea typeface="+mn-ea"/>
                <a:cs typeface="+mn-cs"/>
              </a:rPr>
              <a:t>Jeg synes, at jeg ifm. projektet og tværfaglige samtaler heri har fået øjnene op for, hvordan systematiske barrierer og manglende fokus på ordblindhed kan gøre det sværere for de unge med ordblindhed at lykkes, mens de går i grundskole eller starter på en ungdomsuddannelse - mere end hvordan ordblindhed påvirker uddannelsesvalget. </a:t>
            </a:r>
            <a:r>
              <a:rPr kumimoji="0" lang="da-DK" sz="1500" b="0" u="none" strike="noStrike" kern="1200" cap="none" spc="0" normalizeH="0" baseline="0" noProof="0" dirty="0">
                <a:ln>
                  <a:noFill/>
                </a:ln>
                <a:solidFill>
                  <a:prstClr val="black"/>
                </a:solidFill>
                <a:effectLst/>
                <a:uLnTx/>
                <a:uFillTx/>
                <a:latin typeface="Arial" panose="020B0604020202020204"/>
                <a:ea typeface="+mn-ea"/>
                <a:cs typeface="+mn-cs"/>
              </a:rPr>
              <a:t>(udsagn fra KUI-deltager)</a:t>
            </a:r>
          </a:p>
        </p:txBody>
      </p:sp>
      <p:sp>
        <p:nvSpPr>
          <p:cNvPr id="4" name="Taleboble: rektangel med afrundede hjørner 3">
            <a:extLst>
              <a:ext uri="{FF2B5EF4-FFF2-40B4-BE49-F238E27FC236}">
                <a16:creationId xmlns:a16="http://schemas.microsoft.com/office/drawing/2014/main" id="{74A7748A-0F47-40EF-DCC3-61F3713A4970}"/>
              </a:ext>
            </a:extLst>
          </p:cNvPr>
          <p:cNvSpPr/>
          <p:nvPr/>
        </p:nvSpPr>
        <p:spPr>
          <a:xfrm>
            <a:off x="3434080" y="5892800"/>
            <a:ext cx="3444240" cy="812800"/>
          </a:xfrm>
          <a:prstGeom prst="wedgeRoundRectCallout">
            <a:avLst>
              <a:gd name="adj1" fmla="val 35458"/>
              <a:gd name="adj2" fmla="val -76040"/>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”Da jeg ikke har været med i nogen afprøvninger, har jeg noteret "ved ikke” </a:t>
            </a:r>
            <a:r>
              <a:rPr lang="da-DK" sz="1500" dirty="0">
                <a:solidFill>
                  <a:prstClr val="black"/>
                </a:solidFill>
              </a:rPr>
              <a:t>(udsagn fra LÆS-deltager)</a:t>
            </a:r>
            <a:endParaRPr lang="da-DK" sz="1500" i="1" dirty="0">
              <a:solidFill>
                <a:schemeClr val="tx1"/>
              </a:solidFill>
            </a:endParaRPr>
          </a:p>
        </p:txBody>
      </p:sp>
      <p:sp>
        <p:nvSpPr>
          <p:cNvPr id="7" name="Taleboble: rektangel med afrundede hjørner 6">
            <a:extLst>
              <a:ext uri="{FF2B5EF4-FFF2-40B4-BE49-F238E27FC236}">
                <a16:creationId xmlns:a16="http://schemas.microsoft.com/office/drawing/2014/main" id="{DE3CF773-605B-5B29-1855-7B3F47AC489F}"/>
              </a:ext>
            </a:extLst>
          </p:cNvPr>
          <p:cNvSpPr/>
          <p:nvPr/>
        </p:nvSpPr>
        <p:spPr>
          <a:xfrm>
            <a:off x="7721600" y="2792509"/>
            <a:ext cx="4439920" cy="1016000"/>
          </a:xfrm>
          <a:prstGeom prst="wedgeRoundRectCallout">
            <a:avLst>
              <a:gd name="adj1" fmla="val -54711"/>
              <a:gd name="adj2" fmla="val 2283"/>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a-DK" sz="1500" i="1" dirty="0">
                <a:solidFill>
                  <a:schemeClr val="tx1"/>
                </a:solidFill>
              </a:rPr>
              <a:t>”Jeg har i forvejen en del erfaring og læste to moduler på ordblindelæreruddannelsen, så derfor har jeg ikke på den måde fået ny viden fra dette projekt.” </a:t>
            </a:r>
            <a:r>
              <a:rPr lang="da-DK" sz="1500" dirty="0">
                <a:solidFill>
                  <a:prstClr val="black"/>
                </a:solidFill>
              </a:rPr>
              <a:t>(udsagn fra LÆS-deltager)</a:t>
            </a:r>
            <a:endParaRPr lang="da-DK" sz="1500" i="1" dirty="0">
              <a:solidFill>
                <a:schemeClr val="tx1"/>
              </a:solidFill>
            </a:endParaRPr>
          </a:p>
        </p:txBody>
      </p:sp>
      <p:sp>
        <p:nvSpPr>
          <p:cNvPr id="8" name="Taleboble: rektangel med afrundede hjørner 7">
            <a:extLst>
              <a:ext uri="{FF2B5EF4-FFF2-40B4-BE49-F238E27FC236}">
                <a16:creationId xmlns:a16="http://schemas.microsoft.com/office/drawing/2014/main" id="{178E8F80-13B2-2CD1-FD37-AF95DA796E83}"/>
              </a:ext>
            </a:extLst>
          </p:cNvPr>
          <p:cNvSpPr/>
          <p:nvPr/>
        </p:nvSpPr>
        <p:spPr>
          <a:xfrm>
            <a:off x="7244080" y="5689600"/>
            <a:ext cx="4846320" cy="955040"/>
          </a:xfrm>
          <a:prstGeom prst="wedgeRoundRectCallout">
            <a:avLst>
              <a:gd name="adj1" fmla="val -52559"/>
              <a:gd name="adj2" fmla="val -71151"/>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”Det har for mig været meget lærerigt at samarbejde med min gruppe. Ligeledes har "</a:t>
            </a:r>
            <a:r>
              <a:rPr lang="da-DK" sz="1500" i="1" dirty="0" err="1">
                <a:solidFill>
                  <a:schemeClr val="tx1"/>
                </a:solidFill>
              </a:rPr>
              <a:t>kursus"dagene</a:t>
            </a:r>
            <a:r>
              <a:rPr lang="da-DK" sz="1500" i="1" dirty="0">
                <a:solidFill>
                  <a:schemeClr val="tx1"/>
                </a:solidFill>
              </a:rPr>
              <a:t> været lærerige” </a:t>
            </a:r>
            <a:r>
              <a:rPr lang="da-DK" sz="1500" dirty="0">
                <a:solidFill>
                  <a:prstClr val="black"/>
                </a:solidFill>
              </a:rPr>
              <a:t>(udsagn fra LÆS-deltager)</a:t>
            </a:r>
            <a:endParaRPr lang="da-DK" sz="1500" i="1" dirty="0">
              <a:solidFill>
                <a:schemeClr val="tx1"/>
              </a:solidFill>
            </a:endParaRPr>
          </a:p>
        </p:txBody>
      </p:sp>
    </p:spTree>
    <p:extLst>
      <p:ext uri="{BB962C8B-B14F-4D97-AF65-F5344CB8AC3E}">
        <p14:creationId xmlns:p14="http://schemas.microsoft.com/office/powerpoint/2010/main" val="111991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barn(inVertical)">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F3"/>
        </a:solidFill>
        <a:effectLst/>
      </p:bgPr>
    </p:bg>
    <p:spTree>
      <p:nvGrpSpPr>
        <p:cNvPr id="1" name=""/>
        <p:cNvGrpSpPr/>
        <p:nvPr/>
      </p:nvGrpSpPr>
      <p:grpSpPr>
        <a:xfrm>
          <a:off x="0" y="0"/>
          <a:ext cx="0" cy="0"/>
          <a:chOff x="0" y="0"/>
          <a:chExt cx="0" cy="0"/>
        </a:xfrm>
      </p:grpSpPr>
      <p:sp>
        <p:nvSpPr>
          <p:cNvPr id="2" name="TextBox 2"/>
          <p:cNvSpPr txBox="1"/>
          <p:nvPr/>
        </p:nvSpPr>
        <p:spPr>
          <a:xfrm>
            <a:off x="401320" y="1330960"/>
            <a:ext cx="10922000" cy="1303318"/>
          </a:xfrm>
          <a:prstGeom prst="rect">
            <a:avLst/>
          </a:prstGeom>
        </p:spPr>
        <p:txBody>
          <a:bodyPr wrap="square" rtlCol="0" anchor="t"/>
          <a:lstStyle/>
          <a:p>
            <a:endParaRPr lang="da-DK" sz="1600" b="1" i="0" u="none" noProof="0" dirty="0"/>
          </a:p>
        </p:txBody>
      </p:sp>
      <p:pic>
        <p:nvPicPr>
          <p:cNvPr id="3"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6814"/>
          <a:stretch>
            <a:fillRect/>
          </a:stretch>
        </p:blipFill>
        <p:spPr>
          <a:xfrm>
            <a:off x="40640" y="2019300"/>
            <a:ext cx="12112269" cy="2061020"/>
          </a:xfrm>
          <a:prstGeom prst="rect">
            <a:avLst/>
          </a:prstGeom>
        </p:spPr>
      </p:pic>
      <p:sp>
        <p:nvSpPr>
          <p:cNvPr id="4" name="TextBox 2">
            <a:extLst>
              <a:ext uri="{FF2B5EF4-FFF2-40B4-BE49-F238E27FC236}">
                <a16:creationId xmlns:a16="http://schemas.microsoft.com/office/drawing/2014/main" id="{54594665-232F-2FC5-FE3C-35BC71D58D04}"/>
              </a:ext>
            </a:extLst>
          </p:cNvPr>
          <p:cNvSpPr txBox="1"/>
          <p:nvPr/>
        </p:nvSpPr>
        <p:spPr>
          <a:xfrm>
            <a:off x="579120" y="599440"/>
            <a:ext cx="11409680" cy="1117600"/>
          </a:xfrm>
          <a:prstGeom prst="rect">
            <a:avLst/>
          </a:prstGeom>
        </p:spPr>
        <p:txBody>
          <a:bodyPr wrap="square" rtlCol="0" anchor="t"/>
          <a:lstStyle/>
          <a:p>
            <a:r>
              <a:rPr lang="da-DK" sz="2700" noProof="0" dirty="0">
                <a:solidFill>
                  <a:srgbClr val="000000"/>
                </a:solidFill>
                <a:latin typeface="No5" pitchFamily="50" charset="0"/>
              </a:rPr>
              <a:t>Besvarelser fra KUI - </a:t>
            </a:r>
            <a:r>
              <a:rPr lang="da-DK" sz="2700" b="1" noProof="0" dirty="0">
                <a:solidFill>
                  <a:srgbClr val="000000"/>
                </a:solidFill>
                <a:latin typeface="No5" pitchFamily="50" charset="0"/>
              </a:rPr>
              <a:t>1. Udsagn om egen læse- og vejledningsfaglig opkvalificering </a:t>
            </a:r>
          </a:p>
        </p:txBody>
      </p:sp>
      <p:graphicFrame>
        <p:nvGraphicFramePr>
          <p:cNvPr id="5" name="Table 2">
            <a:extLst>
              <a:ext uri="{FF2B5EF4-FFF2-40B4-BE49-F238E27FC236}">
                <a16:creationId xmlns:a16="http://schemas.microsoft.com/office/drawing/2014/main" id="{F6DD1EE0-51B5-FE7C-DF50-DDC62E0543F7}"/>
              </a:ext>
            </a:extLst>
          </p:cNvPr>
          <p:cNvGraphicFramePr>
            <a:graphicFrameLocks noGrp="1"/>
          </p:cNvGraphicFramePr>
          <p:nvPr>
            <p:extLst>
              <p:ext uri="{D42A27DB-BD31-4B8C-83A1-F6EECF244321}">
                <p14:modId xmlns:p14="http://schemas.microsoft.com/office/powerpoint/2010/main" val="1486051790"/>
              </p:ext>
            </p:extLst>
          </p:nvPr>
        </p:nvGraphicFramePr>
        <p:xfrm>
          <a:off x="3515360" y="4307840"/>
          <a:ext cx="8600440" cy="1645920"/>
        </p:xfrm>
        <a:graphic>
          <a:graphicData uri="http://schemas.openxmlformats.org/drawingml/2006/table">
            <a:tbl>
              <a:tblPr/>
              <a:tblGrid>
                <a:gridCol w="8600440">
                  <a:extLst>
                    <a:ext uri="{9D8B030D-6E8A-4147-A177-3AD203B41FA5}">
                      <a16:colId xmlns:a16="http://schemas.microsoft.com/office/drawing/2014/main" val="20000"/>
                    </a:ext>
                  </a:extLst>
                </a:gridCol>
              </a:tblGrid>
              <a:tr h="254000">
                <a:tc>
                  <a:txBody>
                    <a:bodyPr/>
                    <a:lstStyle/>
                    <a:p>
                      <a:pPr algn="l">
                        <a:defRPr/>
                      </a:pPr>
                      <a:r>
                        <a:rPr lang="da-DK" sz="1600" b="1" i="0" u="none" noProof="0" dirty="0"/>
                        <a:t>1. Udsagn om egen læse- og vejledningsfaglig opkvalificering. Hvis du har yderligere kommentarer til tema 1, kan du skrive her:</a:t>
                      </a:r>
                      <a:endParaRPr lang="da-DK" sz="9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0">
                <a:tc>
                  <a:txBody>
                    <a:bodyPr/>
                    <a:lstStyle/>
                    <a:p>
                      <a:pPr algn="l">
                        <a:defRPr/>
                      </a:pPr>
                      <a:r>
                        <a:rPr lang="da-DK" sz="1600" noProof="0" dirty="0"/>
                        <a:t>Jeg synes, at jeg ifm. projektet og tværfaglige samtaler heri har fået øjnene op for, hvordan systematiske barrierer og manglende fokus på ordblindhed kan gøre det sværere for de unge med ordblindhed at lykkes, mens de går i grundskole eller starter på en ungdomsuddannelse - mere end hvordan ordblindhed påvirker uddannelsesvalget.</a:t>
                      </a:r>
                      <a:endParaRPr lang="da-DK" sz="900" noProof="0" dirty="0"/>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F6FF"/>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3829B4E5-E6D3-91AF-B257-89C475BD65B2}"/>
              </a:ext>
            </a:extLst>
          </p:cNvPr>
          <p:cNvSpPr txBox="1"/>
          <p:nvPr/>
        </p:nvSpPr>
        <p:spPr>
          <a:xfrm>
            <a:off x="497840" y="447040"/>
            <a:ext cx="11323320" cy="904240"/>
          </a:xfrm>
          <a:prstGeom prst="rect">
            <a:avLst/>
          </a:prstGeom>
        </p:spPr>
        <p:txBody>
          <a:bodyPr wrap="square" rtlCol="0" anchor="t"/>
          <a:lstStyle/>
          <a:p>
            <a:r>
              <a:rPr lang="da-DK" sz="2700" noProof="0" dirty="0">
                <a:solidFill>
                  <a:srgbClr val="000000"/>
                </a:solidFill>
                <a:latin typeface="No5" pitchFamily="50" charset="0"/>
              </a:rPr>
              <a:t>Besvarelser fra LÆS </a:t>
            </a:r>
            <a:r>
              <a:rPr lang="da-DK" sz="2700" b="1" noProof="0" dirty="0">
                <a:solidFill>
                  <a:srgbClr val="000000"/>
                </a:solidFill>
                <a:latin typeface="No5" pitchFamily="50" charset="0"/>
              </a:rPr>
              <a:t>- </a:t>
            </a:r>
            <a:r>
              <a:rPr lang="da-DK" sz="2700" b="1" dirty="0">
                <a:latin typeface="No5" pitchFamily="50" charset="0"/>
              </a:rPr>
              <a:t>1. Udsagn om egen læse- og vejledningsfaglig opkvalificering </a:t>
            </a:r>
            <a:endParaRPr lang="da-DK" sz="2700" b="1" i="0" u="none" noProof="0" dirty="0">
              <a:solidFill>
                <a:srgbClr val="000000"/>
              </a:solidFill>
              <a:latin typeface="No5" pitchFamily="50" charset="0"/>
            </a:endParaRPr>
          </a:p>
        </p:txBody>
      </p:sp>
      <p:graphicFrame>
        <p:nvGraphicFramePr>
          <p:cNvPr id="5" name="Table 2">
            <a:extLst>
              <a:ext uri="{FF2B5EF4-FFF2-40B4-BE49-F238E27FC236}">
                <a16:creationId xmlns:a16="http://schemas.microsoft.com/office/drawing/2014/main" id="{AED05EE2-E51C-14BE-767C-C8701A992D31}"/>
              </a:ext>
            </a:extLst>
          </p:cNvPr>
          <p:cNvGraphicFramePr>
            <a:graphicFrameLocks noGrp="1"/>
          </p:cNvGraphicFramePr>
          <p:nvPr>
            <p:extLst>
              <p:ext uri="{D42A27DB-BD31-4B8C-83A1-F6EECF244321}">
                <p14:modId xmlns:p14="http://schemas.microsoft.com/office/powerpoint/2010/main" val="2866392494"/>
              </p:ext>
            </p:extLst>
          </p:nvPr>
        </p:nvGraphicFramePr>
        <p:xfrm>
          <a:off x="3220720" y="3525520"/>
          <a:ext cx="8884920" cy="3063240"/>
        </p:xfrm>
        <a:graphic>
          <a:graphicData uri="http://schemas.openxmlformats.org/drawingml/2006/table">
            <a:tbl>
              <a:tblPr/>
              <a:tblGrid>
                <a:gridCol w="8884920">
                  <a:extLst>
                    <a:ext uri="{9D8B030D-6E8A-4147-A177-3AD203B41FA5}">
                      <a16:colId xmlns:a16="http://schemas.microsoft.com/office/drawing/2014/main" val="20000"/>
                    </a:ext>
                  </a:extLst>
                </a:gridCol>
              </a:tblGrid>
              <a:tr h="493169">
                <a:tc>
                  <a:txBody>
                    <a:bodyPr/>
                    <a:lstStyle/>
                    <a:p>
                      <a:pPr algn="l">
                        <a:defRPr/>
                      </a:pPr>
                      <a:r>
                        <a:rPr lang="da-DK" sz="1500" b="1" i="0" u="none" noProof="0" dirty="0">
                          <a:latin typeface="+mj-lt"/>
                        </a:rPr>
                        <a:t>1. Udsagn om egen læse- og vejledningsfaglig opkvalificering. Hvis du har yderligere kommentarer til tema 1, kan du skrive her:</a:t>
                      </a:r>
                      <a:endParaRPr lang="da-DK" sz="1500" noProof="0" dirty="0">
                        <a:latin typeface="+mj-lt"/>
                      </a:endParaRP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1E1E1"/>
                    </a:solidFill>
                  </a:tcPr>
                </a:tc>
                <a:extLst>
                  <a:ext uri="{0D108BD9-81ED-4DB2-BD59-A6C34878D82A}">
                    <a16:rowId xmlns:a16="http://schemas.microsoft.com/office/drawing/2014/main" val="10000"/>
                  </a:ext>
                </a:extLst>
              </a:tr>
              <a:tr h="523649">
                <a:tc>
                  <a:txBody>
                    <a:bodyPr/>
                    <a:lstStyle/>
                    <a:p>
                      <a:pPr algn="l">
                        <a:defRPr/>
                      </a:pPr>
                      <a:r>
                        <a:rPr lang="da-DK" sz="1500" noProof="0" dirty="0">
                          <a:latin typeface="+mj-lt"/>
                        </a:rPr>
                        <a:t>jeg har tidligere været underviser for elever med ordblindhed, og havde derfor en rimelig stor viden i forvejen. Altid dejligt at blive klogere!</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3649">
                <a:tc>
                  <a:txBody>
                    <a:bodyPr/>
                    <a:lstStyle/>
                    <a:p>
                      <a:pPr algn="l">
                        <a:defRPr/>
                      </a:pPr>
                      <a:r>
                        <a:rPr lang="da-DK" sz="1500" noProof="0" dirty="0">
                          <a:latin typeface="+mj-lt"/>
                        </a:rPr>
                        <a:t>Vi har arbejdet med dette i snart 4 år. Men jeg vil gerne blive klogere på hvordan vi kan forbedre elevernes oplevelser i det at skulle skifte til ungdomsuddannelse.</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23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500" b="0" i="0" u="none" strike="noStrike" kern="1200" cap="none" spc="0" normalizeH="0" baseline="0" noProof="0" dirty="0">
                          <a:ln>
                            <a:noFill/>
                          </a:ln>
                          <a:solidFill>
                            <a:prstClr val="black"/>
                          </a:solidFill>
                          <a:effectLst/>
                          <a:uLnTx/>
                          <a:uFillTx/>
                          <a:latin typeface="+mj-lt"/>
                          <a:ea typeface="+mn-ea"/>
                          <a:cs typeface="+mn-cs"/>
                        </a:rPr>
                        <a:t>Jeg har i forvejen en del erfaring og læste to moduler på ordblindelæreruddannelsen, så derfor har jeg ikke på den måde fået ny viden fra dette projekt.</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379514835"/>
                  </a:ext>
                </a:extLst>
              </a:tr>
              <a:tr h="523649">
                <a:tc>
                  <a:txBody>
                    <a:bodyPr/>
                    <a:lstStyle/>
                    <a:p>
                      <a:pPr algn="l">
                        <a:defRPr/>
                      </a:pPr>
                      <a:r>
                        <a:rPr lang="da-DK" sz="1500" noProof="0" dirty="0">
                          <a:latin typeface="+mj-lt"/>
                        </a:rPr>
                        <a:t>Det har for mig været meget lærerigt at samarbejde med min gruppe. Ligeledes har "</a:t>
                      </a:r>
                      <a:r>
                        <a:rPr lang="da-DK" sz="1500" noProof="0" dirty="0" err="1">
                          <a:latin typeface="+mj-lt"/>
                        </a:rPr>
                        <a:t>kursus"dagene</a:t>
                      </a:r>
                      <a:r>
                        <a:rPr lang="da-DK" sz="1500" noProof="0" dirty="0">
                          <a:latin typeface="+mj-lt"/>
                        </a:rPr>
                        <a:t> været lærerige.</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03165">
                <a:tc>
                  <a:txBody>
                    <a:bodyPr/>
                    <a:lstStyle/>
                    <a:p>
                      <a:pPr algn="l">
                        <a:defRPr/>
                      </a:pPr>
                      <a:r>
                        <a:rPr lang="da-DK" sz="1500" noProof="0" dirty="0">
                          <a:latin typeface="+mj-lt"/>
                        </a:rPr>
                        <a:t>Da jeg ikke har været med i nogen afprøvninger, har jeg noteret "ved ikke"</a:t>
                      </a:r>
                    </a:p>
                  </a:txBody>
                  <a:tcP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pic>
        <p:nvPicPr>
          <p:cNvPr id="6" name="Picture 3">
            <a:extLst>
              <a:ext uri="{FF2B5EF4-FFF2-40B4-BE49-F238E27FC236}">
                <a16:creationId xmlns:a16="http://schemas.microsoft.com/office/drawing/2014/main" id="{35F4DCF3-7F55-1F5C-D405-846DF4ED95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6666"/>
          <a:stretch>
            <a:fillRect/>
          </a:stretch>
        </p:blipFill>
        <p:spPr>
          <a:xfrm>
            <a:off x="159475" y="1463040"/>
            <a:ext cx="11788685" cy="20027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855F19B-47DA-4FC8-3399-DD3378AE0639}"/>
              </a:ext>
            </a:extLst>
          </p:cNvPr>
          <p:cNvSpPr>
            <a:spLocks noGrp="1"/>
          </p:cNvSpPr>
          <p:nvPr>
            <p:ph type="title"/>
          </p:nvPr>
        </p:nvSpPr>
        <p:spPr>
          <a:xfrm>
            <a:off x="724394" y="785284"/>
            <a:ext cx="10436789" cy="517703"/>
          </a:xfrm>
        </p:spPr>
        <p:txBody>
          <a:bodyPr/>
          <a:lstStyle/>
          <a:p>
            <a:r>
              <a:rPr lang="da-DK" dirty="0"/>
              <a:t>Sammenfatning</a:t>
            </a:r>
          </a:p>
        </p:txBody>
      </p:sp>
      <p:sp>
        <p:nvSpPr>
          <p:cNvPr id="6" name="Pladsholder til tekst 5">
            <a:extLst>
              <a:ext uri="{FF2B5EF4-FFF2-40B4-BE49-F238E27FC236}">
                <a16:creationId xmlns:a16="http://schemas.microsoft.com/office/drawing/2014/main" id="{400B9F34-CF54-8139-8E45-BD191F801F90}"/>
              </a:ext>
            </a:extLst>
          </p:cNvPr>
          <p:cNvSpPr>
            <a:spLocks noGrp="1"/>
          </p:cNvSpPr>
          <p:nvPr>
            <p:ph type="body" sz="quarter" idx="11"/>
          </p:nvPr>
        </p:nvSpPr>
        <p:spPr>
          <a:xfrm>
            <a:off x="724395" y="1910080"/>
            <a:ext cx="7373125" cy="4162636"/>
          </a:xfrm>
        </p:spPr>
        <p:txBody>
          <a:bodyPr/>
          <a:lstStyle/>
          <a:p>
            <a:pPr marL="285750" indent="-285750">
              <a:buFont typeface="Arial" panose="020B0604020202020204" pitchFamily="34" charset="0"/>
              <a:buChar char="•"/>
            </a:pPr>
            <a:r>
              <a:rPr lang="da-DK" sz="1600" noProof="0" dirty="0"/>
              <a:t>Alle KUI-deltagere svarer enig og delvis enig i at afprøvningerne gav de unge ordblinde mulighed for at reflektere over egen ordblindhed, </a:t>
            </a:r>
            <a:r>
              <a:rPr lang="da-DK" sz="1600" noProof="0" dirty="0">
                <a:solidFill>
                  <a:srgbClr val="000000"/>
                </a:solidFill>
                <a:latin typeface="No5" pitchFamily="50" charset="0"/>
              </a:rPr>
              <a:t>styrkede deres viden om, hvad de skal være opmærksomme på i egen overgang, samt styrkede deres refleksioner over deres fremtidige uddannelse eller beskæftigelse i relation til ordblindheden.</a:t>
            </a:r>
          </a:p>
          <a:p>
            <a:pPr marL="285750" indent="-285750">
              <a:buFont typeface="Arial" panose="020B0604020202020204" pitchFamily="34" charset="0"/>
              <a:buChar char="•"/>
            </a:pPr>
            <a:r>
              <a:rPr lang="da-DK" sz="1600" dirty="0">
                <a:solidFill>
                  <a:srgbClr val="000000"/>
                </a:solidFill>
                <a:latin typeface="No5" pitchFamily="50" charset="0"/>
              </a:rPr>
              <a:t>At bemærke at LÆS-Gruppen med blot 40 % erklærer sig enig eller delvis enig i udsagnet at </a:t>
            </a:r>
            <a:r>
              <a:rPr lang="da-DK" sz="1600" i="1" dirty="0">
                <a:solidFill>
                  <a:srgbClr val="000000"/>
                </a:solidFill>
                <a:latin typeface="No5" pitchFamily="50" charset="0"/>
              </a:rPr>
              <a:t>“Afprøvningerne styrkede de ordblinde unges refleksioner over deres fremtidige uddannelse eller beskæftigelse i relation til ordblindheden.”</a:t>
            </a:r>
            <a:endParaRPr lang="da-DK" sz="1600" i="1" dirty="0"/>
          </a:p>
          <a:p>
            <a:pPr marL="285750" indent="-285750">
              <a:buFont typeface="Arial" panose="020B0604020202020204" pitchFamily="34" charset="0"/>
              <a:buChar char="•"/>
            </a:pPr>
            <a:r>
              <a:rPr lang="da-DK" sz="1600" dirty="0">
                <a:solidFill>
                  <a:srgbClr val="000000"/>
                </a:solidFill>
                <a:latin typeface="No5" pitchFamily="50" charset="0"/>
              </a:rPr>
              <a:t>Ud fra LÆS-gruppens svar kan tolkes at deres afprøvninger i lille omfang har fokus på at styrke de unges refleksioner over deres fremtidige uddannelse eller beskæftigelse i relation til ordblindheden. Og i mindre omfang har fokus på de unges viden om, hvad de skal være opmærksomme på ved egen overgang.</a:t>
            </a:r>
          </a:p>
        </p:txBody>
      </p:sp>
      <p:sp>
        <p:nvSpPr>
          <p:cNvPr id="7" name="Taleboble: rektangel med afrundede hjørner 6">
            <a:extLst>
              <a:ext uri="{FF2B5EF4-FFF2-40B4-BE49-F238E27FC236}">
                <a16:creationId xmlns:a16="http://schemas.microsoft.com/office/drawing/2014/main" id="{6F9DDB3B-8A01-7760-E4D0-72F766B9AD66}"/>
              </a:ext>
            </a:extLst>
          </p:cNvPr>
          <p:cNvSpPr/>
          <p:nvPr/>
        </p:nvSpPr>
        <p:spPr>
          <a:xfrm>
            <a:off x="8473440" y="2489200"/>
            <a:ext cx="3545840" cy="2712720"/>
          </a:xfrm>
          <a:prstGeom prst="wedgeRoundRectCallout">
            <a:avLst>
              <a:gd name="adj1" fmla="val -63706"/>
              <a:gd name="adj2" fmla="val 35210"/>
              <a:gd name="adj3" fmla="val 16667"/>
            </a:avLst>
          </a:prstGeom>
          <a:solidFill>
            <a:srgbClr val="EBF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t"/>
            <a:r>
              <a:rPr lang="da-DK" sz="1500" i="1" dirty="0">
                <a:solidFill>
                  <a:schemeClr val="tx1"/>
                </a:solidFill>
              </a:rPr>
              <a:t>” Det var en lille afprøvning på få elever, og sigtet med min afprøvning var at gøre eleverne mere bevidste om egne teknologibaserede strategier - hvad kan de, hvad skal de træne mere. Og afprøvningen var også suppleret med undervisning og konkret arbejde med afgangsprøver.” </a:t>
            </a:r>
            <a:r>
              <a:rPr lang="da-DK" sz="1500" dirty="0">
                <a:solidFill>
                  <a:prstClr val="black"/>
                </a:solidFill>
              </a:rPr>
              <a:t>(udsagn fra LÆS-deltager)</a:t>
            </a:r>
            <a:endParaRPr lang="da-DK" sz="1500" i="1" dirty="0">
              <a:solidFill>
                <a:schemeClr val="tx1"/>
              </a:solidFill>
            </a:endParaRPr>
          </a:p>
        </p:txBody>
      </p:sp>
      <p:sp>
        <p:nvSpPr>
          <p:cNvPr id="8" name="Pladsholder til tekst 5">
            <a:extLst>
              <a:ext uri="{FF2B5EF4-FFF2-40B4-BE49-F238E27FC236}">
                <a16:creationId xmlns:a16="http://schemas.microsoft.com/office/drawing/2014/main" id="{A5FB3EB7-774B-AF43-3589-D701D7BCD869}"/>
              </a:ext>
            </a:extLst>
          </p:cNvPr>
          <p:cNvSpPr txBox="1">
            <a:spLocks/>
          </p:cNvSpPr>
          <p:nvPr/>
        </p:nvSpPr>
        <p:spPr>
          <a:xfrm>
            <a:off x="693915" y="1252187"/>
            <a:ext cx="10675125" cy="607093"/>
          </a:xfrm>
          <a:prstGeom prst="rect">
            <a:avLst/>
          </a:prstGeom>
        </p:spPr>
        <p:txBody>
          <a:bodyPr lIns="0" tIns="0" rIns="0" bIns="0"/>
          <a:lstStyle>
            <a:lvl1pPr marL="0" indent="0" algn="l" defTabSz="609585" rtl="0" eaLnBrk="1" latinLnBrk="0" hangingPunct="1">
              <a:spcBef>
                <a:spcPts val="1333"/>
              </a:spcBef>
              <a:spcAft>
                <a:spcPts val="0"/>
              </a:spcAft>
              <a:buClr>
                <a:schemeClr val="tx1"/>
              </a:buClr>
              <a:buFont typeface="Arial" panose="020B0604020202020204" pitchFamily="34" charset="0"/>
              <a:buNone/>
              <a:defRPr sz="1800" kern="1200">
                <a:solidFill>
                  <a:schemeClr val="tx1"/>
                </a:solidFill>
                <a:latin typeface="No5" pitchFamily="2" charset="77"/>
                <a:ea typeface="+mn-ea"/>
                <a:cs typeface="Arial" pitchFamily="34" charset="0"/>
              </a:defRPr>
            </a:lvl1pPr>
            <a:lvl2pPr marL="241294"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2pPr>
            <a:lvl3pPr marL="482588"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3pPr>
            <a:lvl4pPr marL="713300"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4pPr>
            <a:lvl5pPr marL="954593" indent="0" algn="l" defTabSz="609585" rtl="0" eaLnBrk="1" latinLnBrk="0" hangingPunct="1">
              <a:spcBef>
                <a:spcPts val="1333"/>
              </a:spcBef>
              <a:spcAft>
                <a:spcPts val="0"/>
              </a:spcAft>
              <a:buClr>
                <a:schemeClr val="tx1"/>
              </a:buClr>
              <a:buFont typeface="Wingdings" pitchFamily="2" charset="2"/>
              <a:buNone/>
              <a:defRPr sz="1800" kern="1200">
                <a:solidFill>
                  <a:schemeClr val="tx1"/>
                </a:solidFill>
                <a:latin typeface="No5" pitchFamily="2" charset="77"/>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a-DK" b="1" dirty="0"/>
              <a:t>2. Udsagn om afprøvningernes potentiale til at øge de unges handleevne i forhold til egen ordblindhed</a:t>
            </a:r>
            <a:endParaRPr lang="da-DK" sz="1500" i="1" dirty="0"/>
          </a:p>
        </p:txBody>
      </p:sp>
    </p:spTree>
    <p:extLst>
      <p:ext uri="{BB962C8B-B14F-4D97-AF65-F5344CB8AC3E}">
        <p14:creationId xmlns:p14="http://schemas.microsoft.com/office/powerpoint/2010/main" val="173515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noProof="0" dirty="0">
            <a:solidFill>
              <a:schemeClr val="tx1"/>
            </a:solidFill>
            <a:latin typeface="+mn-lt"/>
            <a:cs typeface="Arial Bold"/>
          </a:defRPr>
        </a:defPPr>
      </a:lstStyle>
    </a:txDef>
  </a:objectDefaults>
  <a:extraClrSchemeLst/>
  <a:extLst>
    <a:ext uri="{05A4C25C-085E-4340-85A3-A5531E510DB2}">
      <thm15:themeFamily xmlns:thm15="http://schemas.microsoft.com/office/thememl/2012/main" name="Styrkede Overgange_Udkast 02" id="{3C46FC63-B09C-0D48-9D63-0BFEAC11B804}" vid="{34408A91-D8CD-204A-9F8C-BCBA373DEA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dkasttilinterviewrammem_x00e5_lgruppe1ungeinformanter xmlns="db5e4e26-a774-4089-af9d-49e166f48864" xsi:nil="true"/>
    <TaxCatchAll xmlns="938cb026-90ae-4e7b-968e-20d2d674c17b" xsi:nil="true"/>
    <TILPRINT xmlns="db5e4e26-a774-4089-af9d-49e166f48864" xsi:nil="true"/>
    <lcf76f155ced4ddcb4097134ff3c332f xmlns="db5e4e26-a774-4089-af9d-49e166f488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0793152213AB543A430B8FE5C95C7F0" ma:contentTypeVersion="20" ma:contentTypeDescription="Opret et nyt dokument." ma:contentTypeScope="" ma:versionID="5b4a518e6757ef1e84f47840ae381e8f">
  <xsd:schema xmlns:xsd="http://www.w3.org/2001/XMLSchema" xmlns:xs="http://www.w3.org/2001/XMLSchema" xmlns:p="http://schemas.microsoft.com/office/2006/metadata/properties" xmlns:ns2="db5e4e26-a774-4089-af9d-49e166f48864" xmlns:ns3="938cb026-90ae-4e7b-968e-20d2d674c17b" targetNamespace="http://schemas.microsoft.com/office/2006/metadata/properties" ma:root="true" ma:fieldsID="2032a078c1050ad192ac2877deaadc0c" ns2:_="" ns3:_="">
    <xsd:import namespace="db5e4e26-a774-4089-af9d-49e166f48864"/>
    <xsd:import namespace="938cb026-90ae-4e7b-968e-20d2d674c1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udkasttilinterviewrammem_x00e5_lgruppe1ungeinformanter" minOccurs="0"/>
                <xsd:element ref="ns2:TILPRI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5e4e26-a774-4089-af9d-49e166f48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15ba257-2ce8-4821-9133-510de1ae0d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udkasttilinterviewrammem_x00e5_lgruppe1ungeinformanter" ma:index="26" nillable="true" ma:displayName="udkast til interviewramme målgruppe 1 ungeinformanter" ma:format="Dropdown" ma:internalName="udkasttilinterviewrammem_x00e5_lgruppe1ungeinformanter">
      <xsd:simpleType>
        <xsd:restriction base="dms:Text">
          <xsd:maxLength value="255"/>
        </xsd:restriction>
      </xsd:simpleType>
    </xsd:element>
    <xsd:element name="TILPRINT" ma:index="27" nillable="true" ma:displayName="TIL PRINT" ma:format="Dropdown" ma:internalName="TILPRI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8cb026-90ae-4e7b-968e-20d2d674c17b"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e6d184d-47ea-4ec8-9f4d-a0441dcc3be5}" ma:internalName="TaxCatchAll" ma:showField="CatchAllData" ma:web="938cb026-90ae-4e7b-968e-20d2d674c1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365B04-5006-4E5A-8D45-81D1991E5B85}">
  <ds:schemaRefs>
    <ds:schemaRef ds:uri="http://purl.org/dc/dcmitype/"/>
    <ds:schemaRef ds:uri="938cb026-90ae-4e7b-968e-20d2d674c17b"/>
    <ds:schemaRef ds:uri="http://schemas.microsoft.com/office/2006/metadata/properties"/>
    <ds:schemaRef ds:uri="http://purl.org/dc/terms/"/>
    <ds:schemaRef ds:uri="http://purl.org/dc/elements/1.1/"/>
    <ds:schemaRef ds:uri="http://schemas.microsoft.com/office/2006/documentManagement/types"/>
    <ds:schemaRef ds:uri="db5e4e26-a774-4089-af9d-49e166f48864"/>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FEA10FD3-40C6-4074-86CE-C3E5AE8C3E53}">
  <ds:schemaRefs>
    <ds:schemaRef ds:uri="http://schemas.microsoft.com/sharepoint/v3/contenttype/forms"/>
  </ds:schemaRefs>
</ds:datastoreItem>
</file>

<file path=customXml/itemProps3.xml><?xml version="1.0" encoding="utf-8"?>
<ds:datastoreItem xmlns:ds="http://schemas.openxmlformats.org/officeDocument/2006/customXml" ds:itemID="{79C7BA6D-F882-4AA5-855C-229D48F264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5e4e26-a774-4089-af9d-49e166f48864"/>
    <ds:schemaRef ds:uri="938cb026-90ae-4e7b-968e-20d2d674c1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9865</TotalTime>
  <Words>3257</Words>
  <Application>Microsoft Office PowerPoint</Application>
  <PresentationFormat>Widescreen</PresentationFormat>
  <Paragraphs>206</Paragraphs>
  <Slides>23</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23</vt:i4>
      </vt:variant>
    </vt:vector>
  </HeadingPairs>
  <TitlesOfParts>
    <vt:vector size="30" baseType="lpstr">
      <vt:lpstr>Arial</vt:lpstr>
      <vt:lpstr>No5</vt:lpstr>
      <vt:lpstr>No5 </vt:lpstr>
      <vt:lpstr>No5 Demibold</vt:lpstr>
      <vt:lpstr>Times New Roman</vt:lpstr>
      <vt:lpstr>Wingdings</vt:lpstr>
      <vt:lpstr>1_Københavns Professionshøjskole</vt:lpstr>
      <vt:lpstr>Evaluering 2025 (fase 2.a) – spørgeskema til KUI og LÆS</vt:lpstr>
      <vt:lpstr>Formål med de lokale evalueringsdage i november 2025 </vt:lpstr>
      <vt:lpstr>Typer af udsagn og svarmuligheder</vt:lpstr>
      <vt:lpstr>PowerPoint-præsentation</vt:lpstr>
      <vt:lpstr>PowerPoint-præsentation</vt:lpstr>
      <vt:lpstr>Sammenfatning</vt:lpstr>
      <vt:lpstr>PowerPoint-præsentation</vt:lpstr>
      <vt:lpstr>PowerPoint-præsentation</vt:lpstr>
      <vt:lpstr>Sammenfatning</vt:lpstr>
      <vt:lpstr>PowerPoint-præsentation</vt:lpstr>
      <vt:lpstr>PowerPoint-præsentation</vt:lpstr>
      <vt:lpstr>Sammenfatning</vt:lpstr>
      <vt:lpstr>PowerPoint-præsentation</vt:lpstr>
      <vt:lpstr>PowerPoint-præsentation</vt:lpstr>
      <vt:lpstr>Sammenfatning</vt:lpstr>
      <vt:lpstr>PowerPoint-præsentation</vt:lpstr>
      <vt:lpstr>PowerPoint-præsentation</vt:lpstr>
      <vt:lpstr>Sammenfatning</vt:lpstr>
      <vt:lpstr>PowerPoint-præsentation</vt:lpstr>
      <vt:lpstr>PowerPoint-præsentation</vt:lpstr>
      <vt:lpstr>Derfor gør vi det …</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Thea Thøgersen</dc:creator>
  <cp:lastModifiedBy>Thea Thøgersen</cp:lastModifiedBy>
  <cp:revision>3</cp:revision>
  <dcterms:created xsi:type="dcterms:W3CDTF">2026-02-16T14:30:59Z</dcterms:created>
  <dcterms:modified xsi:type="dcterms:W3CDTF">2026-02-26T15:24:27Z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0x01010060793152213AB543A430B8FE5C95C7F0</vt:lpwstr>
  </property>
  <property fmtid="{D5CDD505-2E9C-101B-9397-08002B2CF9AE}" pid="3" name="MediaServiceImageTags">
    <vt:lpwstr/>
  </property>
</Properties>
</file>