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8"/>
  </p:sldMasterIdLst>
  <p:notesMasterIdLst>
    <p:notesMasterId r:id="rId34"/>
  </p:notesMasterIdLst>
  <p:sldIdLst>
    <p:sldId id="256" r:id="rId9"/>
    <p:sldId id="257" r:id="rId10"/>
    <p:sldId id="258" r:id="rId11"/>
    <p:sldId id="260" r:id="rId12"/>
    <p:sldId id="261" r:id="rId13"/>
    <p:sldId id="263" r:id="rId14"/>
    <p:sldId id="264" r:id="rId15"/>
    <p:sldId id="259" r:id="rId16"/>
    <p:sldId id="266" r:id="rId17"/>
    <p:sldId id="267" r:id="rId18"/>
    <p:sldId id="282" r:id="rId19"/>
    <p:sldId id="268" r:id="rId20"/>
    <p:sldId id="270" r:id="rId21"/>
    <p:sldId id="271" r:id="rId22"/>
    <p:sldId id="275" r:id="rId23"/>
    <p:sldId id="279" r:id="rId24"/>
    <p:sldId id="272" r:id="rId25"/>
    <p:sldId id="276" r:id="rId26"/>
    <p:sldId id="278" r:id="rId27"/>
    <p:sldId id="280" r:id="rId28"/>
    <p:sldId id="281" r:id="rId29"/>
    <p:sldId id="285" r:id="rId30"/>
    <p:sldId id="287" r:id="rId31"/>
    <p:sldId id="284" r:id="rId32"/>
    <p:sldId id="286" r:id="rId33"/>
  </p:sldIdLst>
  <p:sldSz cx="12192000" cy="6858000"/>
  <p:notesSz cx="6858000" cy="9144000"/>
  <p:custDataLst>
    <p:tags r:id="rId3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14F584-2F06-402D-A58D-5C0550F90F28}" v="1" dt="2025-08-22T08:32:10.443"/>
    <p1510:client id="{A3D21F3F-BB9D-47DB-8CFE-8E1C8A3FDB1F}" v="1" dt="2025-08-22T08:21:12.28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57" d="100"/>
          <a:sy n="57" d="100"/>
        </p:scale>
        <p:origin x="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tableStyles" Target="tableStyles.xml"/><Relationship Id="rId21" Type="http://schemas.openxmlformats.org/officeDocument/2006/relationships/slide" Target="slides/slide13.xml"/><Relationship Id="rId34" Type="http://schemas.openxmlformats.org/officeDocument/2006/relationships/notesMaster" Target="notesMasters/notesMaster1.xml"/><Relationship Id="rId7" Type="http://schemas.openxmlformats.org/officeDocument/2006/relationships/customXml" Target="../customXml/item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viewProps" Target="viewProps.xml"/><Relationship Id="rId40" Type="http://schemas.microsoft.com/office/2015/10/relationships/revisionInfo" Target="revisionInfo.xml"/><Relationship Id="rId5" Type="http://schemas.openxmlformats.org/officeDocument/2006/relationships/customXml" Target="../customXml/item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presProps" Target="pres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ags" Target="tags/tag1.xml"/><Relationship Id="rId8" Type="http://schemas.openxmlformats.org/officeDocument/2006/relationships/slideMaster" Target="slideMasters/slideMaster1.xml"/><Relationship Id="rId3" Type="http://schemas.openxmlformats.org/officeDocument/2006/relationships/customXml" Target="../customXml/item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4" Type="http://schemas.openxmlformats.org/officeDocument/2006/relationships/image" Target="../media/image24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svg"/><Relationship Id="rId1" Type="http://schemas.openxmlformats.org/officeDocument/2006/relationships/image" Target="../media/image27.png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colored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accent2">
        <a:alpha val="0"/>
      </a:schemeClr>
    </dgm:fillClrLst>
    <dgm:linClrLst meth="repeat">
      <a:schemeClr val="accent2">
        <a:alpha val="0"/>
      </a:schemeClr>
    </dgm:linClrLst>
    <dgm:effectClrLst/>
    <dgm:txLinClrLst/>
    <dgm:txFillClrLst meth="repeat">
      <a:schemeClr val="accent2"/>
      <a:schemeClr val="accent3"/>
      <a:schemeClr val="accent4"/>
      <a:schemeClr val="accent5"/>
      <a:schemeClr val="accent6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285C550-31A1-4363-A4D8-FC5279997C04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E430D476-940C-4202-9690-4469CB44191C}">
      <dgm:prSet/>
      <dgm:spPr/>
      <dgm:t>
        <a:bodyPr/>
        <a:lstStyle/>
        <a:p>
          <a:pPr>
            <a:defRPr cap="all"/>
          </a:pPr>
          <a:r>
            <a:rPr lang="en-US" dirty="0"/>
            <a:t>• </a:t>
          </a:r>
          <a:r>
            <a:rPr lang="en-US" dirty="0" err="1"/>
            <a:t>Deltagende</a:t>
          </a:r>
          <a:r>
            <a:rPr lang="en-US" dirty="0"/>
            <a:t> observation</a:t>
          </a:r>
        </a:p>
      </dgm:t>
    </dgm:pt>
    <dgm:pt modelId="{52DE9973-A387-4B38-B559-6AD45B9878DE}" type="parTrans" cxnId="{760B3073-8384-4878-A7F9-E49DBCD238CD}">
      <dgm:prSet/>
      <dgm:spPr/>
      <dgm:t>
        <a:bodyPr/>
        <a:lstStyle/>
        <a:p>
          <a:endParaRPr lang="en-US"/>
        </a:p>
      </dgm:t>
    </dgm:pt>
    <dgm:pt modelId="{D3A4B93C-5565-4815-9B2A-EE0CB30F3B86}" type="sibTrans" cxnId="{760B3073-8384-4878-A7F9-E49DBCD238CD}">
      <dgm:prSet/>
      <dgm:spPr/>
      <dgm:t>
        <a:bodyPr/>
        <a:lstStyle/>
        <a:p>
          <a:endParaRPr lang="en-US"/>
        </a:p>
      </dgm:t>
    </dgm:pt>
    <dgm:pt modelId="{3270F07D-8000-4ED1-8501-AF91335A42D5}">
      <dgm:prSet/>
      <dgm:spPr/>
      <dgm:t>
        <a:bodyPr/>
        <a:lstStyle/>
        <a:p>
          <a:pPr>
            <a:defRPr cap="all"/>
          </a:pPr>
          <a:r>
            <a:rPr lang="en-US"/>
            <a:t>• Ikke-deltagende observation</a:t>
          </a:r>
        </a:p>
      </dgm:t>
    </dgm:pt>
    <dgm:pt modelId="{43D85996-EE56-4D3F-997D-FA3706D2417A}" type="parTrans" cxnId="{6CC5C16A-C994-4159-A568-63FD078E7504}">
      <dgm:prSet/>
      <dgm:spPr/>
      <dgm:t>
        <a:bodyPr/>
        <a:lstStyle/>
        <a:p>
          <a:endParaRPr lang="en-US"/>
        </a:p>
      </dgm:t>
    </dgm:pt>
    <dgm:pt modelId="{FF983D86-94A0-4EA7-8E11-68B6CB171C59}" type="sibTrans" cxnId="{6CC5C16A-C994-4159-A568-63FD078E7504}">
      <dgm:prSet/>
      <dgm:spPr/>
      <dgm:t>
        <a:bodyPr/>
        <a:lstStyle/>
        <a:p>
          <a:endParaRPr lang="en-US"/>
        </a:p>
      </dgm:t>
    </dgm:pt>
    <dgm:pt modelId="{CF76AB1D-1A45-49E7-BAB9-945B576C2A0B}">
      <dgm:prSet/>
      <dgm:spPr/>
      <dgm:t>
        <a:bodyPr/>
        <a:lstStyle/>
        <a:p>
          <a:pPr>
            <a:defRPr cap="all"/>
          </a:pPr>
          <a:r>
            <a:rPr lang="en-US"/>
            <a:t>• Struktureret vs. ustruktureret</a:t>
          </a:r>
        </a:p>
      </dgm:t>
    </dgm:pt>
    <dgm:pt modelId="{AB43B2B9-76D8-43B2-B682-D039BFCFB321}" type="parTrans" cxnId="{20D3496B-96E6-47B1-8CDA-2B797C4E39C3}">
      <dgm:prSet/>
      <dgm:spPr/>
      <dgm:t>
        <a:bodyPr/>
        <a:lstStyle/>
        <a:p>
          <a:endParaRPr lang="en-US"/>
        </a:p>
      </dgm:t>
    </dgm:pt>
    <dgm:pt modelId="{9CBBC946-6813-49D4-81D3-A5AF49DB2A89}" type="sibTrans" cxnId="{20D3496B-96E6-47B1-8CDA-2B797C4E39C3}">
      <dgm:prSet/>
      <dgm:spPr/>
      <dgm:t>
        <a:bodyPr/>
        <a:lstStyle/>
        <a:p>
          <a:endParaRPr lang="en-US"/>
        </a:p>
      </dgm:t>
    </dgm:pt>
    <dgm:pt modelId="{AD9FFDB8-5E69-403D-893E-4C50F0BE1CA3}" type="pres">
      <dgm:prSet presAssocID="{2285C550-31A1-4363-A4D8-FC5279997C04}" presName="root" presStyleCnt="0">
        <dgm:presLayoutVars>
          <dgm:dir/>
          <dgm:resizeHandles val="exact"/>
        </dgm:presLayoutVars>
      </dgm:prSet>
      <dgm:spPr/>
    </dgm:pt>
    <dgm:pt modelId="{2DFF483B-34C4-4845-A316-529BF89A76DA}" type="pres">
      <dgm:prSet presAssocID="{E430D476-940C-4202-9690-4469CB44191C}" presName="compNode" presStyleCnt="0"/>
      <dgm:spPr/>
    </dgm:pt>
    <dgm:pt modelId="{7FBA33FB-BA50-4C3B-8674-51199EF333D8}" type="pres">
      <dgm:prSet presAssocID="{E430D476-940C-4202-9690-4469CB44191C}" presName="iconBgRect" presStyleLbl="bgShp" presStyleIdx="0" presStyleCnt="3"/>
      <dgm:spPr/>
    </dgm:pt>
    <dgm:pt modelId="{25F6A834-5DDA-4517-865C-DC4D935B4AAF}" type="pres">
      <dgm:prSet presAssocID="{E430D476-940C-4202-9690-4469CB44191C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Øjne"/>
        </a:ext>
      </dgm:extLst>
    </dgm:pt>
    <dgm:pt modelId="{1055A5F8-D4D2-47F9-BD7C-F0FE7C5C986A}" type="pres">
      <dgm:prSet presAssocID="{E430D476-940C-4202-9690-4469CB44191C}" presName="spaceRect" presStyleCnt="0"/>
      <dgm:spPr/>
    </dgm:pt>
    <dgm:pt modelId="{F3F6DEC5-0FD5-468C-B419-9ADB339D6F72}" type="pres">
      <dgm:prSet presAssocID="{E430D476-940C-4202-9690-4469CB44191C}" presName="textRect" presStyleLbl="revTx" presStyleIdx="0" presStyleCnt="3">
        <dgm:presLayoutVars>
          <dgm:chMax val="1"/>
          <dgm:chPref val="1"/>
        </dgm:presLayoutVars>
      </dgm:prSet>
      <dgm:spPr/>
    </dgm:pt>
    <dgm:pt modelId="{98EA7A64-6A3F-4FF0-BFCA-F76ADAEC17CD}" type="pres">
      <dgm:prSet presAssocID="{D3A4B93C-5565-4815-9B2A-EE0CB30F3B86}" presName="sibTrans" presStyleCnt="0"/>
      <dgm:spPr/>
    </dgm:pt>
    <dgm:pt modelId="{13AA1DB4-DAE3-43BE-AE27-82B66FF4C082}" type="pres">
      <dgm:prSet presAssocID="{3270F07D-8000-4ED1-8501-AF91335A42D5}" presName="compNode" presStyleCnt="0"/>
      <dgm:spPr/>
    </dgm:pt>
    <dgm:pt modelId="{CD25493B-F13A-4FE3-BEB1-92AF6517B1EA}" type="pres">
      <dgm:prSet presAssocID="{3270F07D-8000-4ED1-8501-AF91335A42D5}" presName="iconBgRect" presStyleLbl="bgShp" presStyleIdx="1" presStyleCnt="3"/>
      <dgm:spPr/>
    </dgm:pt>
    <dgm:pt modelId="{15A1645C-6EA6-41AF-A2AB-233B23BCA374}" type="pres">
      <dgm:prSet presAssocID="{3270F07D-8000-4ED1-8501-AF91335A42D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lind"/>
        </a:ext>
      </dgm:extLst>
    </dgm:pt>
    <dgm:pt modelId="{7E8DFC66-4271-4790-A6B3-F6F498D957D9}" type="pres">
      <dgm:prSet presAssocID="{3270F07D-8000-4ED1-8501-AF91335A42D5}" presName="spaceRect" presStyleCnt="0"/>
      <dgm:spPr/>
    </dgm:pt>
    <dgm:pt modelId="{D332BD73-1A8D-4A0A-A845-B27A341120A4}" type="pres">
      <dgm:prSet presAssocID="{3270F07D-8000-4ED1-8501-AF91335A42D5}" presName="textRect" presStyleLbl="revTx" presStyleIdx="1" presStyleCnt="3">
        <dgm:presLayoutVars>
          <dgm:chMax val="1"/>
          <dgm:chPref val="1"/>
        </dgm:presLayoutVars>
      </dgm:prSet>
      <dgm:spPr/>
    </dgm:pt>
    <dgm:pt modelId="{3963E50E-DA24-4D5A-980A-972F089322A3}" type="pres">
      <dgm:prSet presAssocID="{FF983D86-94A0-4EA7-8E11-68B6CB171C59}" presName="sibTrans" presStyleCnt="0"/>
      <dgm:spPr/>
    </dgm:pt>
    <dgm:pt modelId="{4CB1FCB5-66B2-4E5B-932C-921F59DF8CED}" type="pres">
      <dgm:prSet presAssocID="{CF76AB1D-1A45-49E7-BAB9-945B576C2A0B}" presName="compNode" presStyleCnt="0"/>
      <dgm:spPr/>
    </dgm:pt>
    <dgm:pt modelId="{29807126-9EB2-4B1E-897A-4017225F36CD}" type="pres">
      <dgm:prSet presAssocID="{CF76AB1D-1A45-49E7-BAB9-945B576C2A0B}" presName="iconBgRect" presStyleLbl="bgShp" presStyleIdx="2" presStyleCnt="3"/>
      <dgm:spPr/>
    </dgm:pt>
    <dgm:pt modelId="{78415F8B-094D-4AD0-AA1F-AFE210429357}" type="pres">
      <dgm:prSet presAssocID="{CF76AB1D-1A45-49E7-BAB9-945B576C2A0B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kument"/>
        </a:ext>
      </dgm:extLst>
    </dgm:pt>
    <dgm:pt modelId="{C1505CFE-539D-407F-B622-398A349534C0}" type="pres">
      <dgm:prSet presAssocID="{CF76AB1D-1A45-49E7-BAB9-945B576C2A0B}" presName="spaceRect" presStyleCnt="0"/>
      <dgm:spPr/>
    </dgm:pt>
    <dgm:pt modelId="{170A245E-E48B-4156-9CE9-B9F10B840B7E}" type="pres">
      <dgm:prSet presAssocID="{CF76AB1D-1A45-49E7-BAB9-945B576C2A0B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E034DB17-88F2-4B5C-8FB3-B871C95E31A1}" type="presOf" srcId="{E430D476-940C-4202-9690-4469CB44191C}" destId="{F3F6DEC5-0FD5-468C-B419-9ADB339D6F72}" srcOrd="0" destOrd="0" presId="urn:microsoft.com/office/officeart/2018/5/layout/IconCircleLabelList"/>
    <dgm:cxn modelId="{6CC5C16A-C994-4159-A568-63FD078E7504}" srcId="{2285C550-31A1-4363-A4D8-FC5279997C04}" destId="{3270F07D-8000-4ED1-8501-AF91335A42D5}" srcOrd="1" destOrd="0" parTransId="{43D85996-EE56-4D3F-997D-FA3706D2417A}" sibTransId="{FF983D86-94A0-4EA7-8E11-68B6CB171C59}"/>
    <dgm:cxn modelId="{20D3496B-96E6-47B1-8CDA-2B797C4E39C3}" srcId="{2285C550-31A1-4363-A4D8-FC5279997C04}" destId="{CF76AB1D-1A45-49E7-BAB9-945B576C2A0B}" srcOrd="2" destOrd="0" parTransId="{AB43B2B9-76D8-43B2-B682-D039BFCFB321}" sibTransId="{9CBBC946-6813-49D4-81D3-A5AF49DB2A89}"/>
    <dgm:cxn modelId="{A693A86D-1FE2-4710-A161-3BBFB5373205}" type="presOf" srcId="{2285C550-31A1-4363-A4D8-FC5279997C04}" destId="{AD9FFDB8-5E69-403D-893E-4C50F0BE1CA3}" srcOrd="0" destOrd="0" presId="urn:microsoft.com/office/officeart/2018/5/layout/IconCircleLabelList"/>
    <dgm:cxn modelId="{760B3073-8384-4878-A7F9-E49DBCD238CD}" srcId="{2285C550-31A1-4363-A4D8-FC5279997C04}" destId="{E430D476-940C-4202-9690-4469CB44191C}" srcOrd="0" destOrd="0" parTransId="{52DE9973-A387-4B38-B559-6AD45B9878DE}" sibTransId="{D3A4B93C-5565-4815-9B2A-EE0CB30F3B86}"/>
    <dgm:cxn modelId="{DEDD38CC-B99E-4EF3-9D96-742FAA1BB17C}" type="presOf" srcId="{3270F07D-8000-4ED1-8501-AF91335A42D5}" destId="{D332BD73-1A8D-4A0A-A845-B27A341120A4}" srcOrd="0" destOrd="0" presId="urn:microsoft.com/office/officeart/2018/5/layout/IconCircleLabelList"/>
    <dgm:cxn modelId="{F8E5A1ED-FA46-4F4B-9B59-47CA2B81D56D}" type="presOf" srcId="{CF76AB1D-1A45-49E7-BAB9-945B576C2A0B}" destId="{170A245E-E48B-4156-9CE9-B9F10B840B7E}" srcOrd="0" destOrd="0" presId="urn:microsoft.com/office/officeart/2018/5/layout/IconCircleLabelList"/>
    <dgm:cxn modelId="{5B06F881-1227-4530-AEAF-62626CC4C6E6}" type="presParOf" srcId="{AD9FFDB8-5E69-403D-893E-4C50F0BE1CA3}" destId="{2DFF483B-34C4-4845-A316-529BF89A76DA}" srcOrd="0" destOrd="0" presId="urn:microsoft.com/office/officeart/2018/5/layout/IconCircleLabelList"/>
    <dgm:cxn modelId="{715BAFEA-3755-438D-9D95-4E4435D5F78F}" type="presParOf" srcId="{2DFF483B-34C4-4845-A316-529BF89A76DA}" destId="{7FBA33FB-BA50-4C3B-8674-51199EF333D8}" srcOrd="0" destOrd="0" presId="urn:microsoft.com/office/officeart/2018/5/layout/IconCircleLabelList"/>
    <dgm:cxn modelId="{D58F069A-DC4F-4620-81FD-F0DA08CFE133}" type="presParOf" srcId="{2DFF483B-34C4-4845-A316-529BF89A76DA}" destId="{25F6A834-5DDA-4517-865C-DC4D935B4AAF}" srcOrd="1" destOrd="0" presId="urn:microsoft.com/office/officeart/2018/5/layout/IconCircleLabelList"/>
    <dgm:cxn modelId="{7F3AC049-E708-4F4D-A9E1-381BAA04431E}" type="presParOf" srcId="{2DFF483B-34C4-4845-A316-529BF89A76DA}" destId="{1055A5F8-D4D2-47F9-BD7C-F0FE7C5C986A}" srcOrd="2" destOrd="0" presId="urn:microsoft.com/office/officeart/2018/5/layout/IconCircleLabelList"/>
    <dgm:cxn modelId="{03125419-A811-4136-8718-0A5D473A935D}" type="presParOf" srcId="{2DFF483B-34C4-4845-A316-529BF89A76DA}" destId="{F3F6DEC5-0FD5-468C-B419-9ADB339D6F72}" srcOrd="3" destOrd="0" presId="urn:microsoft.com/office/officeart/2018/5/layout/IconCircleLabelList"/>
    <dgm:cxn modelId="{9C13F7BC-42A8-44C8-A1B2-2F1D076F8218}" type="presParOf" srcId="{AD9FFDB8-5E69-403D-893E-4C50F0BE1CA3}" destId="{98EA7A64-6A3F-4FF0-BFCA-F76ADAEC17CD}" srcOrd="1" destOrd="0" presId="urn:microsoft.com/office/officeart/2018/5/layout/IconCircleLabelList"/>
    <dgm:cxn modelId="{978C8112-6F5D-4A1F-BE2A-2EEE17B1BA4E}" type="presParOf" srcId="{AD9FFDB8-5E69-403D-893E-4C50F0BE1CA3}" destId="{13AA1DB4-DAE3-43BE-AE27-82B66FF4C082}" srcOrd="2" destOrd="0" presId="urn:microsoft.com/office/officeart/2018/5/layout/IconCircleLabelList"/>
    <dgm:cxn modelId="{D5CDED8C-3C42-40C7-AD6A-2D38A55CBDE2}" type="presParOf" srcId="{13AA1DB4-DAE3-43BE-AE27-82B66FF4C082}" destId="{CD25493B-F13A-4FE3-BEB1-92AF6517B1EA}" srcOrd="0" destOrd="0" presId="urn:microsoft.com/office/officeart/2018/5/layout/IconCircleLabelList"/>
    <dgm:cxn modelId="{B7173F1C-28B7-4D20-9201-B23D5785627A}" type="presParOf" srcId="{13AA1DB4-DAE3-43BE-AE27-82B66FF4C082}" destId="{15A1645C-6EA6-41AF-A2AB-233B23BCA374}" srcOrd="1" destOrd="0" presId="urn:microsoft.com/office/officeart/2018/5/layout/IconCircleLabelList"/>
    <dgm:cxn modelId="{0F615C14-0F17-4A0D-9F27-BA610765987C}" type="presParOf" srcId="{13AA1DB4-DAE3-43BE-AE27-82B66FF4C082}" destId="{7E8DFC66-4271-4790-A6B3-F6F498D957D9}" srcOrd="2" destOrd="0" presId="urn:microsoft.com/office/officeart/2018/5/layout/IconCircleLabelList"/>
    <dgm:cxn modelId="{E7A1ED58-DE12-40FB-91F5-B3E5102673D7}" type="presParOf" srcId="{13AA1DB4-DAE3-43BE-AE27-82B66FF4C082}" destId="{D332BD73-1A8D-4A0A-A845-B27A341120A4}" srcOrd="3" destOrd="0" presId="urn:microsoft.com/office/officeart/2018/5/layout/IconCircleLabelList"/>
    <dgm:cxn modelId="{518E1726-70A5-4836-83A4-43FC4A602448}" type="presParOf" srcId="{AD9FFDB8-5E69-403D-893E-4C50F0BE1CA3}" destId="{3963E50E-DA24-4D5A-980A-972F089322A3}" srcOrd="3" destOrd="0" presId="urn:microsoft.com/office/officeart/2018/5/layout/IconCircleLabelList"/>
    <dgm:cxn modelId="{A670FD36-2EA1-4DF8-B6D7-61DA894C9C79}" type="presParOf" srcId="{AD9FFDB8-5E69-403D-893E-4C50F0BE1CA3}" destId="{4CB1FCB5-66B2-4E5B-932C-921F59DF8CED}" srcOrd="4" destOrd="0" presId="urn:microsoft.com/office/officeart/2018/5/layout/IconCircleLabelList"/>
    <dgm:cxn modelId="{B6BE3300-61B9-40DE-B893-C883E3B62DC8}" type="presParOf" srcId="{4CB1FCB5-66B2-4E5B-932C-921F59DF8CED}" destId="{29807126-9EB2-4B1E-897A-4017225F36CD}" srcOrd="0" destOrd="0" presId="urn:microsoft.com/office/officeart/2018/5/layout/IconCircleLabelList"/>
    <dgm:cxn modelId="{CE6B5F3C-B278-4CAD-A35D-36A448CAD0B8}" type="presParOf" srcId="{4CB1FCB5-66B2-4E5B-932C-921F59DF8CED}" destId="{78415F8B-094D-4AD0-AA1F-AFE210429357}" srcOrd="1" destOrd="0" presId="urn:microsoft.com/office/officeart/2018/5/layout/IconCircleLabelList"/>
    <dgm:cxn modelId="{F429A679-556A-426C-A978-A886E6E2FDD1}" type="presParOf" srcId="{4CB1FCB5-66B2-4E5B-932C-921F59DF8CED}" destId="{C1505CFE-539D-407F-B622-398A349534C0}" srcOrd="2" destOrd="0" presId="urn:microsoft.com/office/officeart/2018/5/layout/IconCircleLabelList"/>
    <dgm:cxn modelId="{08DEDF5C-C121-4256-A98A-AADA496FEC9E}" type="presParOf" srcId="{4CB1FCB5-66B2-4E5B-932C-921F59DF8CED}" destId="{170A245E-E48B-4156-9CE9-B9F10B840B7E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AC3A39F-7EE1-4C6F-9691-D97D78B0B8D4}" type="doc">
      <dgm:prSet loTypeId="urn:microsoft.com/office/officeart/2018/2/layout/IconCircleList" loCatId="icon" qsTypeId="urn:microsoft.com/office/officeart/2005/8/quickstyle/simple1" qsCatId="simple" csTypeId="urn:microsoft.com/office/officeart/2018/5/colors/Iconchunking_coloredtext_colorful1" csCatId="colorful" phldr="1"/>
      <dgm:spPr/>
      <dgm:t>
        <a:bodyPr/>
        <a:lstStyle/>
        <a:p>
          <a:endParaRPr lang="en-US"/>
        </a:p>
      </dgm:t>
    </dgm:pt>
    <dgm:pt modelId="{6FA081CA-3D4C-40B6-8E90-BC436D9B91F4}">
      <dgm:prSet/>
      <dgm:spPr/>
      <dgm:t>
        <a:bodyPr/>
        <a:lstStyle/>
        <a:p>
          <a:r>
            <a:rPr lang="en-US"/>
            <a:t>• Vær opmærksom på bias</a:t>
          </a:r>
          <a:r>
            <a:rPr lang="da-DK"/>
            <a:t> (forudindtagethed / blinde pletter(</a:t>
          </a:r>
          <a:endParaRPr lang="en-US"/>
        </a:p>
      </dgm:t>
    </dgm:pt>
    <dgm:pt modelId="{0B3167E1-FEAF-484C-A0E9-127EA977F856}" type="parTrans" cxnId="{C53F5F71-774F-40C5-A64B-75052AE9A39E}">
      <dgm:prSet/>
      <dgm:spPr/>
      <dgm:t>
        <a:bodyPr/>
        <a:lstStyle/>
        <a:p>
          <a:endParaRPr lang="en-US"/>
        </a:p>
      </dgm:t>
    </dgm:pt>
    <dgm:pt modelId="{43684AB1-5B20-43AA-92DB-9498AFD4E771}" type="sibTrans" cxnId="{C53F5F71-774F-40C5-A64B-75052AE9A39E}">
      <dgm:prSet/>
      <dgm:spPr/>
      <dgm:t>
        <a:bodyPr/>
        <a:lstStyle/>
        <a:p>
          <a:endParaRPr lang="en-US"/>
        </a:p>
      </dgm:t>
    </dgm:pt>
    <dgm:pt modelId="{B9442CDA-0966-424A-8F75-679EB2F487D8}">
      <dgm:prSet/>
      <dgm:spPr/>
      <dgm:t>
        <a:bodyPr/>
        <a:lstStyle/>
        <a:p>
          <a:r>
            <a:rPr lang="en-US"/>
            <a:t>• Notér detaljer løbende</a:t>
          </a:r>
        </a:p>
      </dgm:t>
    </dgm:pt>
    <dgm:pt modelId="{F4AB5F74-05CB-4212-AFC2-E7A98C7D7FE3}" type="parTrans" cxnId="{CFCCE818-88B0-46E0-B440-71C8E33260CD}">
      <dgm:prSet/>
      <dgm:spPr/>
      <dgm:t>
        <a:bodyPr/>
        <a:lstStyle/>
        <a:p>
          <a:endParaRPr lang="en-US"/>
        </a:p>
      </dgm:t>
    </dgm:pt>
    <dgm:pt modelId="{04E96CF3-F53F-460D-858E-C8A314C41EC0}" type="sibTrans" cxnId="{CFCCE818-88B0-46E0-B440-71C8E33260CD}">
      <dgm:prSet/>
      <dgm:spPr/>
      <dgm:t>
        <a:bodyPr/>
        <a:lstStyle/>
        <a:p>
          <a:endParaRPr lang="en-US"/>
        </a:p>
      </dgm:t>
    </dgm:pt>
    <dgm:pt modelId="{AFC4954E-AB7F-4991-A64D-DBD3A9B8A5C7}">
      <dgm:prSet/>
      <dgm:spPr/>
      <dgm:t>
        <a:bodyPr/>
        <a:lstStyle/>
        <a:p>
          <a:r>
            <a:rPr lang="en-US" dirty="0"/>
            <a:t>• Brug </a:t>
          </a:r>
          <a:r>
            <a:rPr lang="en-US" dirty="0" err="1"/>
            <a:t>observationsskemaer</a:t>
          </a:r>
          <a:r>
            <a:rPr lang="en-US" dirty="0"/>
            <a:t>. L</a:t>
          </a:r>
          <a:r>
            <a:rPr lang="da-DK" dirty="0"/>
            <a:t>av et skema fx med </a:t>
          </a:r>
        </a:p>
        <a:p>
          <a:r>
            <a:rPr lang="da-DK" b="0" i="0" dirty="0"/>
            <a:t>Tidspunkt for observation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Observeret adfærd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Interaktioner</a:t>
          </a:r>
        </a:p>
        <a:p>
          <a:pPr>
            <a:buFont typeface="Arial" panose="020B0604020202020204" pitchFamily="34" charset="0"/>
            <a:buChar char="•"/>
          </a:pPr>
          <a:r>
            <a:rPr lang="da-DK" b="0" i="0" dirty="0"/>
            <a:t>Kommentarer (verbale / nonverbale)</a:t>
          </a:r>
        </a:p>
      </dgm:t>
    </dgm:pt>
    <dgm:pt modelId="{F8C27908-24BD-4651-982E-75614D6B4B9C}" type="parTrans" cxnId="{82DFA073-0A5E-4D00-9568-A9C9A7DF42FE}">
      <dgm:prSet/>
      <dgm:spPr/>
      <dgm:t>
        <a:bodyPr/>
        <a:lstStyle/>
        <a:p>
          <a:endParaRPr lang="en-US"/>
        </a:p>
      </dgm:t>
    </dgm:pt>
    <dgm:pt modelId="{9E906C30-8551-4018-918B-07FDDABCE063}" type="sibTrans" cxnId="{82DFA073-0A5E-4D00-9568-A9C9A7DF42FE}">
      <dgm:prSet/>
      <dgm:spPr/>
      <dgm:t>
        <a:bodyPr/>
        <a:lstStyle/>
        <a:p>
          <a:endParaRPr lang="en-US"/>
        </a:p>
      </dgm:t>
    </dgm:pt>
    <dgm:pt modelId="{5A7A1FE8-8406-4A43-B628-FCBCAC7440D2}">
      <dgm:prSet/>
      <dgm:spPr/>
      <dgm:t>
        <a:bodyPr/>
        <a:lstStyle/>
        <a:p>
          <a:r>
            <a:rPr lang="en-US"/>
            <a:t>• Reflektér efter observationen</a:t>
          </a:r>
          <a:r>
            <a:rPr lang="da-DK"/>
            <a:t> (lav en kolonne, hvor I noterer umiddelbare refleksioner efter aktionen)</a:t>
          </a:r>
          <a:endParaRPr lang="en-US"/>
        </a:p>
      </dgm:t>
    </dgm:pt>
    <dgm:pt modelId="{E4D57B01-A67D-400F-BA83-5156A07F39AB}" type="parTrans" cxnId="{DA21AD82-CE5D-4419-A411-A43F25D944EE}">
      <dgm:prSet/>
      <dgm:spPr/>
      <dgm:t>
        <a:bodyPr/>
        <a:lstStyle/>
        <a:p>
          <a:endParaRPr lang="en-US"/>
        </a:p>
      </dgm:t>
    </dgm:pt>
    <dgm:pt modelId="{F4EDF8D2-97EE-4D6A-B6E8-0FCA5CB6F60F}" type="sibTrans" cxnId="{DA21AD82-CE5D-4419-A411-A43F25D944EE}">
      <dgm:prSet/>
      <dgm:spPr/>
      <dgm:t>
        <a:bodyPr/>
        <a:lstStyle/>
        <a:p>
          <a:endParaRPr lang="en-US"/>
        </a:p>
      </dgm:t>
    </dgm:pt>
    <dgm:pt modelId="{1D539090-9090-4B8D-BB3F-5269C55E771A}" type="pres">
      <dgm:prSet presAssocID="{1AC3A39F-7EE1-4C6F-9691-D97D78B0B8D4}" presName="root" presStyleCnt="0">
        <dgm:presLayoutVars>
          <dgm:dir/>
          <dgm:resizeHandles val="exact"/>
        </dgm:presLayoutVars>
      </dgm:prSet>
      <dgm:spPr/>
    </dgm:pt>
    <dgm:pt modelId="{C2775FA0-8174-47F7-BF62-D3AE8A1B5ECA}" type="pres">
      <dgm:prSet presAssocID="{1AC3A39F-7EE1-4C6F-9691-D97D78B0B8D4}" presName="container" presStyleCnt="0">
        <dgm:presLayoutVars>
          <dgm:dir/>
          <dgm:resizeHandles val="exact"/>
        </dgm:presLayoutVars>
      </dgm:prSet>
      <dgm:spPr/>
    </dgm:pt>
    <dgm:pt modelId="{1DDEDE0B-B13A-4869-ABD4-48A12F657627}" type="pres">
      <dgm:prSet presAssocID="{6FA081CA-3D4C-40B6-8E90-BC436D9B91F4}" presName="compNode" presStyleCnt="0"/>
      <dgm:spPr/>
    </dgm:pt>
    <dgm:pt modelId="{7D349AE6-94C5-4715-9960-B7B64B4A9471}" type="pres">
      <dgm:prSet presAssocID="{6FA081CA-3D4C-40B6-8E90-BC436D9B91F4}" presName="iconBgRect" presStyleLbl="bgShp" presStyleIdx="0" presStyleCnt="4"/>
      <dgm:spPr/>
    </dgm:pt>
    <dgm:pt modelId="{42E2E643-83DF-4827-90C3-6384E920E0BD}" type="pres">
      <dgm:prSet presAssocID="{6FA081CA-3D4C-40B6-8E90-BC436D9B91F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ikroskop"/>
        </a:ext>
      </dgm:extLst>
    </dgm:pt>
    <dgm:pt modelId="{63E94051-8474-43B8-B1AC-4369A13169DA}" type="pres">
      <dgm:prSet presAssocID="{6FA081CA-3D4C-40B6-8E90-BC436D9B91F4}" presName="spaceRect" presStyleCnt="0"/>
      <dgm:spPr/>
    </dgm:pt>
    <dgm:pt modelId="{FE4D907D-6555-44AC-956D-85F6034C2ADE}" type="pres">
      <dgm:prSet presAssocID="{6FA081CA-3D4C-40B6-8E90-BC436D9B91F4}" presName="textRect" presStyleLbl="revTx" presStyleIdx="0" presStyleCnt="4">
        <dgm:presLayoutVars>
          <dgm:chMax val="1"/>
          <dgm:chPref val="1"/>
        </dgm:presLayoutVars>
      </dgm:prSet>
      <dgm:spPr/>
    </dgm:pt>
    <dgm:pt modelId="{2563455B-7646-4E36-A71B-D13DB01DB750}" type="pres">
      <dgm:prSet presAssocID="{43684AB1-5B20-43AA-92DB-9498AFD4E771}" presName="sibTrans" presStyleLbl="sibTrans2D1" presStyleIdx="0" presStyleCnt="0"/>
      <dgm:spPr/>
    </dgm:pt>
    <dgm:pt modelId="{3395EFA8-1E06-4478-9E2D-A2EC2A728103}" type="pres">
      <dgm:prSet presAssocID="{B9442CDA-0966-424A-8F75-679EB2F487D8}" presName="compNode" presStyleCnt="0"/>
      <dgm:spPr/>
    </dgm:pt>
    <dgm:pt modelId="{F0EA6069-585B-46DD-AE87-FE9F7684A502}" type="pres">
      <dgm:prSet presAssocID="{B9442CDA-0966-424A-8F75-679EB2F487D8}" presName="iconBgRect" presStyleLbl="bgShp" presStyleIdx="1" presStyleCnt="4"/>
      <dgm:spPr/>
    </dgm:pt>
    <dgm:pt modelId="{83287015-E82F-44DE-BFF5-323451E28466}" type="pres">
      <dgm:prSet presAssocID="{B9442CDA-0966-424A-8F75-679EB2F487D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fkrydsning"/>
        </a:ext>
      </dgm:extLst>
    </dgm:pt>
    <dgm:pt modelId="{DD710D62-99D6-4059-B122-F07404174D8F}" type="pres">
      <dgm:prSet presAssocID="{B9442CDA-0966-424A-8F75-679EB2F487D8}" presName="spaceRect" presStyleCnt="0"/>
      <dgm:spPr/>
    </dgm:pt>
    <dgm:pt modelId="{6989315F-7F86-49BA-812D-4E39FA057153}" type="pres">
      <dgm:prSet presAssocID="{B9442CDA-0966-424A-8F75-679EB2F487D8}" presName="textRect" presStyleLbl="revTx" presStyleIdx="1" presStyleCnt="4">
        <dgm:presLayoutVars>
          <dgm:chMax val="1"/>
          <dgm:chPref val="1"/>
        </dgm:presLayoutVars>
      </dgm:prSet>
      <dgm:spPr/>
    </dgm:pt>
    <dgm:pt modelId="{03B57D16-C728-442A-ABC3-48A4C283973D}" type="pres">
      <dgm:prSet presAssocID="{04E96CF3-F53F-460D-858E-C8A314C41EC0}" presName="sibTrans" presStyleLbl="sibTrans2D1" presStyleIdx="0" presStyleCnt="0"/>
      <dgm:spPr/>
    </dgm:pt>
    <dgm:pt modelId="{1F0DF3FB-8360-415E-A0FE-01D148C9B357}" type="pres">
      <dgm:prSet presAssocID="{AFC4954E-AB7F-4991-A64D-DBD3A9B8A5C7}" presName="compNode" presStyleCnt="0"/>
      <dgm:spPr/>
    </dgm:pt>
    <dgm:pt modelId="{60B413CD-8F10-4FFF-B532-BB85D1EE24BA}" type="pres">
      <dgm:prSet presAssocID="{AFC4954E-AB7F-4991-A64D-DBD3A9B8A5C7}" presName="iconBgRect" presStyleLbl="bgShp" presStyleIdx="2" presStyleCnt="4"/>
      <dgm:spPr/>
    </dgm:pt>
    <dgm:pt modelId="{69C5C53F-39A7-494F-BB6C-21911989322B}" type="pres">
      <dgm:prSet presAssocID="{AFC4954E-AB7F-4991-A64D-DBD3A9B8A5C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Tabel"/>
        </a:ext>
      </dgm:extLst>
    </dgm:pt>
    <dgm:pt modelId="{8796523D-DF0E-46D4-B75E-230049CF508E}" type="pres">
      <dgm:prSet presAssocID="{AFC4954E-AB7F-4991-A64D-DBD3A9B8A5C7}" presName="spaceRect" presStyleCnt="0"/>
      <dgm:spPr/>
    </dgm:pt>
    <dgm:pt modelId="{3F651E58-552F-41F1-90F1-F589269EDB84}" type="pres">
      <dgm:prSet presAssocID="{AFC4954E-AB7F-4991-A64D-DBD3A9B8A5C7}" presName="textRect" presStyleLbl="revTx" presStyleIdx="2" presStyleCnt="4" custScaleY="140899">
        <dgm:presLayoutVars>
          <dgm:chMax val="1"/>
          <dgm:chPref val="1"/>
        </dgm:presLayoutVars>
      </dgm:prSet>
      <dgm:spPr/>
    </dgm:pt>
    <dgm:pt modelId="{804A8729-042D-4442-B729-990D796A3787}" type="pres">
      <dgm:prSet presAssocID="{9E906C30-8551-4018-918B-07FDDABCE063}" presName="sibTrans" presStyleLbl="sibTrans2D1" presStyleIdx="0" presStyleCnt="0"/>
      <dgm:spPr/>
    </dgm:pt>
    <dgm:pt modelId="{D08B3D6E-5691-4F2B-8154-54B94208DD74}" type="pres">
      <dgm:prSet presAssocID="{5A7A1FE8-8406-4A43-B628-FCBCAC7440D2}" presName="compNode" presStyleCnt="0"/>
      <dgm:spPr/>
    </dgm:pt>
    <dgm:pt modelId="{D600449F-7C2F-42CE-A833-B0B19C5EB4BB}" type="pres">
      <dgm:prSet presAssocID="{5A7A1FE8-8406-4A43-B628-FCBCAC7440D2}" presName="iconBgRect" presStyleLbl="bgShp" presStyleIdx="3" presStyleCnt="4"/>
      <dgm:spPr/>
    </dgm:pt>
    <dgm:pt modelId="{CD8FDFE1-EF39-4544-8081-4817984419F9}" type="pres">
      <dgm:prSet presAssocID="{5A7A1FE8-8406-4A43-B628-FCBCAC7440D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Rutediagram"/>
        </a:ext>
      </dgm:extLst>
    </dgm:pt>
    <dgm:pt modelId="{0191DEBE-24DF-40CF-BEB9-8466E7A547BB}" type="pres">
      <dgm:prSet presAssocID="{5A7A1FE8-8406-4A43-B628-FCBCAC7440D2}" presName="spaceRect" presStyleCnt="0"/>
      <dgm:spPr/>
    </dgm:pt>
    <dgm:pt modelId="{9C52AB00-9571-4B9C-BEF0-7FF9030D3D15}" type="pres">
      <dgm:prSet presAssocID="{5A7A1FE8-8406-4A43-B628-FCBCAC7440D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7ECB80C-123A-43AD-88D5-EDACA9E89E8C}" type="presOf" srcId="{5A7A1FE8-8406-4A43-B628-FCBCAC7440D2}" destId="{9C52AB00-9571-4B9C-BEF0-7FF9030D3D15}" srcOrd="0" destOrd="0" presId="urn:microsoft.com/office/officeart/2018/2/layout/IconCircleList"/>
    <dgm:cxn modelId="{65681D14-0F74-4981-AF96-ABFAB99CDC3A}" type="presOf" srcId="{6FA081CA-3D4C-40B6-8E90-BC436D9B91F4}" destId="{FE4D907D-6555-44AC-956D-85F6034C2ADE}" srcOrd="0" destOrd="0" presId="urn:microsoft.com/office/officeart/2018/2/layout/IconCircleList"/>
    <dgm:cxn modelId="{CFCCE818-88B0-46E0-B440-71C8E33260CD}" srcId="{1AC3A39F-7EE1-4C6F-9691-D97D78B0B8D4}" destId="{B9442CDA-0966-424A-8F75-679EB2F487D8}" srcOrd="1" destOrd="0" parTransId="{F4AB5F74-05CB-4212-AFC2-E7A98C7D7FE3}" sibTransId="{04E96CF3-F53F-460D-858E-C8A314C41EC0}"/>
    <dgm:cxn modelId="{C4F51F38-10EA-4EDE-9431-16611C2CF59E}" type="presOf" srcId="{1AC3A39F-7EE1-4C6F-9691-D97D78B0B8D4}" destId="{1D539090-9090-4B8D-BB3F-5269C55E771A}" srcOrd="0" destOrd="0" presId="urn:microsoft.com/office/officeart/2018/2/layout/IconCircleList"/>
    <dgm:cxn modelId="{023AB53A-C616-429A-8F4D-B5A0C899F627}" type="presOf" srcId="{B9442CDA-0966-424A-8F75-679EB2F487D8}" destId="{6989315F-7F86-49BA-812D-4E39FA057153}" srcOrd="0" destOrd="0" presId="urn:microsoft.com/office/officeart/2018/2/layout/IconCircleList"/>
    <dgm:cxn modelId="{ED288A4D-34DE-4009-BF2F-F0EBAA85AF38}" type="presOf" srcId="{04E96CF3-F53F-460D-858E-C8A314C41EC0}" destId="{03B57D16-C728-442A-ABC3-48A4C283973D}" srcOrd="0" destOrd="0" presId="urn:microsoft.com/office/officeart/2018/2/layout/IconCircleList"/>
    <dgm:cxn modelId="{C53F5F71-774F-40C5-A64B-75052AE9A39E}" srcId="{1AC3A39F-7EE1-4C6F-9691-D97D78B0B8D4}" destId="{6FA081CA-3D4C-40B6-8E90-BC436D9B91F4}" srcOrd="0" destOrd="0" parTransId="{0B3167E1-FEAF-484C-A0E9-127EA977F856}" sibTransId="{43684AB1-5B20-43AA-92DB-9498AFD4E771}"/>
    <dgm:cxn modelId="{82DFA073-0A5E-4D00-9568-A9C9A7DF42FE}" srcId="{1AC3A39F-7EE1-4C6F-9691-D97D78B0B8D4}" destId="{AFC4954E-AB7F-4991-A64D-DBD3A9B8A5C7}" srcOrd="2" destOrd="0" parTransId="{F8C27908-24BD-4651-982E-75614D6B4B9C}" sibTransId="{9E906C30-8551-4018-918B-07FDDABCE063}"/>
    <dgm:cxn modelId="{DA21AD82-CE5D-4419-A411-A43F25D944EE}" srcId="{1AC3A39F-7EE1-4C6F-9691-D97D78B0B8D4}" destId="{5A7A1FE8-8406-4A43-B628-FCBCAC7440D2}" srcOrd="3" destOrd="0" parTransId="{E4D57B01-A67D-400F-BA83-5156A07F39AB}" sibTransId="{F4EDF8D2-97EE-4D6A-B6E8-0FCA5CB6F60F}"/>
    <dgm:cxn modelId="{F38E1384-8D2D-4C4F-BFE8-94ACC23EE0CF}" type="presOf" srcId="{43684AB1-5B20-43AA-92DB-9498AFD4E771}" destId="{2563455B-7646-4E36-A71B-D13DB01DB750}" srcOrd="0" destOrd="0" presId="urn:microsoft.com/office/officeart/2018/2/layout/IconCircleList"/>
    <dgm:cxn modelId="{4590D6B2-5EE6-40F4-8FF2-935D6AC2853A}" type="presOf" srcId="{AFC4954E-AB7F-4991-A64D-DBD3A9B8A5C7}" destId="{3F651E58-552F-41F1-90F1-F589269EDB84}" srcOrd="0" destOrd="0" presId="urn:microsoft.com/office/officeart/2018/2/layout/IconCircleList"/>
    <dgm:cxn modelId="{4A66FABA-E459-4164-A24B-A0A792B54EDF}" type="presOf" srcId="{9E906C30-8551-4018-918B-07FDDABCE063}" destId="{804A8729-042D-4442-B729-990D796A3787}" srcOrd="0" destOrd="0" presId="urn:microsoft.com/office/officeart/2018/2/layout/IconCircleList"/>
    <dgm:cxn modelId="{18C9C4F2-8E4E-47B9-811D-B538FAC24C83}" type="presParOf" srcId="{1D539090-9090-4B8D-BB3F-5269C55E771A}" destId="{C2775FA0-8174-47F7-BF62-D3AE8A1B5ECA}" srcOrd="0" destOrd="0" presId="urn:microsoft.com/office/officeart/2018/2/layout/IconCircleList"/>
    <dgm:cxn modelId="{2774EF12-7668-4860-8864-AF018B121581}" type="presParOf" srcId="{C2775FA0-8174-47F7-BF62-D3AE8A1B5ECA}" destId="{1DDEDE0B-B13A-4869-ABD4-48A12F657627}" srcOrd="0" destOrd="0" presId="urn:microsoft.com/office/officeart/2018/2/layout/IconCircleList"/>
    <dgm:cxn modelId="{9F6B2D0F-D395-4E17-8860-D888DB6F9FE5}" type="presParOf" srcId="{1DDEDE0B-B13A-4869-ABD4-48A12F657627}" destId="{7D349AE6-94C5-4715-9960-B7B64B4A9471}" srcOrd="0" destOrd="0" presId="urn:microsoft.com/office/officeart/2018/2/layout/IconCircleList"/>
    <dgm:cxn modelId="{CB99E8E8-3692-4F64-85A7-95D569A32C8B}" type="presParOf" srcId="{1DDEDE0B-B13A-4869-ABD4-48A12F657627}" destId="{42E2E643-83DF-4827-90C3-6384E920E0BD}" srcOrd="1" destOrd="0" presId="urn:microsoft.com/office/officeart/2018/2/layout/IconCircleList"/>
    <dgm:cxn modelId="{A0126F28-03F9-45FE-9598-89703331B423}" type="presParOf" srcId="{1DDEDE0B-B13A-4869-ABD4-48A12F657627}" destId="{63E94051-8474-43B8-B1AC-4369A13169DA}" srcOrd="2" destOrd="0" presId="urn:microsoft.com/office/officeart/2018/2/layout/IconCircleList"/>
    <dgm:cxn modelId="{AF7255A9-C03D-4F67-9A2F-BCD66317B892}" type="presParOf" srcId="{1DDEDE0B-B13A-4869-ABD4-48A12F657627}" destId="{FE4D907D-6555-44AC-956D-85F6034C2ADE}" srcOrd="3" destOrd="0" presId="urn:microsoft.com/office/officeart/2018/2/layout/IconCircleList"/>
    <dgm:cxn modelId="{3EBB3823-9835-41F7-9373-A095576D09BC}" type="presParOf" srcId="{C2775FA0-8174-47F7-BF62-D3AE8A1B5ECA}" destId="{2563455B-7646-4E36-A71B-D13DB01DB750}" srcOrd="1" destOrd="0" presId="urn:microsoft.com/office/officeart/2018/2/layout/IconCircleList"/>
    <dgm:cxn modelId="{81273F02-1736-4F27-B6E4-53D067E62CAA}" type="presParOf" srcId="{C2775FA0-8174-47F7-BF62-D3AE8A1B5ECA}" destId="{3395EFA8-1E06-4478-9E2D-A2EC2A728103}" srcOrd="2" destOrd="0" presId="urn:microsoft.com/office/officeart/2018/2/layout/IconCircleList"/>
    <dgm:cxn modelId="{963ADCC0-CAA7-4244-AA09-D9069467E998}" type="presParOf" srcId="{3395EFA8-1E06-4478-9E2D-A2EC2A728103}" destId="{F0EA6069-585B-46DD-AE87-FE9F7684A502}" srcOrd="0" destOrd="0" presId="urn:microsoft.com/office/officeart/2018/2/layout/IconCircleList"/>
    <dgm:cxn modelId="{B9CFD644-9616-4A35-B94C-F01120B357E6}" type="presParOf" srcId="{3395EFA8-1E06-4478-9E2D-A2EC2A728103}" destId="{83287015-E82F-44DE-BFF5-323451E28466}" srcOrd="1" destOrd="0" presId="urn:microsoft.com/office/officeart/2018/2/layout/IconCircleList"/>
    <dgm:cxn modelId="{10FFFA17-D7CF-448B-B77D-143167AA6A99}" type="presParOf" srcId="{3395EFA8-1E06-4478-9E2D-A2EC2A728103}" destId="{DD710D62-99D6-4059-B122-F07404174D8F}" srcOrd="2" destOrd="0" presId="urn:microsoft.com/office/officeart/2018/2/layout/IconCircleList"/>
    <dgm:cxn modelId="{70056687-E928-4DF1-9117-D39736C3BF12}" type="presParOf" srcId="{3395EFA8-1E06-4478-9E2D-A2EC2A728103}" destId="{6989315F-7F86-49BA-812D-4E39FA057153}" srcOrd="3" destOrd="0" presId="urn:microsoft.com/office/officeart/2018/2/layout/IconCircleList"/>
    <dgm:cxn modelId="{07B19064-BB88-42A2-B392-5D16ACBDD7B6}" type="presParOf" srcId="{C2775FA0-8174-47F7-BF62-D3AE8A1B5ECA}" destId="{03B57D16-C728-442A-ABC3-48A4C283973D}" srcOrd="3" destOrd="0" presId="urn:microsoft.com/office/officeart/2018/2/layout/IconCircleList"/>
    <dgm:cxn modelId="{F0280DD0-961B-4020-B55B-B404081C3E9B}" type="presParOf" srcId="{C2775FA0-8174-47F7-BF62-D3AE8A1B5ECA}" destId="{1F0DF3FB-8360-415E-A0FE-01D148C9B357}" srcOrd="4" destOrd="0" presId="urn:microsoft.com/office/officeart/2018/2/layout/IconCircleList"/>
    <dgm:cxn modelId="{D3FD8741-9726-4857-9A8E-A6999BF18185}" type="presParOf" srcId="{1F0DF3FB-8360-415E-A0FE-01D148C9B357}" destId="{60B413CD-8F10-4FFF-B532-BB85D1EE24BA}" srcOrd="0" destOrd="0" presId="urn:microsoft.com/office/officeart/2018/2/layout/IconCircleList"/>
    <dgm:cxn modelId="{303600E3-8950-4640-BA34-6BFBAC35E3BC}" type="presParOf" srcId="{1F0DF3FB-8360-415E-A0FE-01D148C9B357}" destId="{69C5C53F-39A7-494F-BB6C-21911989322B}" srcOrd="1" destOrd="0" presId="urn:microsoft.com/office/officeart/2018/2/layout/IconCircleList"/>
    <dgm:cxn modelId="{FC1DAE50-5D38-4DA2-94DD-08C5690D00B4}" type="presParOf" srcId="{1F0DF3FB-8360-415E-A0FE-01D148C9B357}" destId="{8796523D-DF0E-46D4-B75E-230049CF508E}" srcOrd="2" destOrd="0" presId="urn:microsoft.com/office/officeart/2018/2/layout/IconCircleList"/>
    <dgm:cxn modelId="{33A65376-E5E7-451F-80D8-14E5499E0354}" type="presParOf" srcId="{1F0DF3FB-8360-415E-A0FE-01D148C9B357}" destId="{3F651E58-552F-41F1-90F1-F589269EDB84}" srcOrd="3" destOrd="0" presId="urn:microsoft.com/office/officeart/2018/2/layout/IconCircleList"/>
    <dgm:cxn modelId="{6EDFC111-683F-449D-B8C5-EF220F25C4BF}" type="presParOf" srcId="{C2775FA0-8174-47F7-BF62-D3AE8A1B5ECA}" destId="{804A8729-042D-4442-B729-990D796A3787}" srcOrd="5" destOrd="0" presId="urn:microsoft.com/office/officeart/2018/2/layout/IconCircleList"/>
    <dgm:cxn modelId="{F11DCB13-8FAC-42F9-BDBF-D32E164E0359}" type="presParOf" srcId="{C2775FA0-8174-47F7-BF62-D3AE8A1B5ECA}" destId="{D08B3D6E-5691-4F2B-8154-54B94208DD74}" srcOrd="6" destOrd="0" presId="urn:microsoft.com/office/officeart/2018/2/layout/IconCircleList"/>
    <dgm:cxn modelId="{E6F19F56-D261-44A4-9AFA-9A6B7669CC23}" type="presParOf" srcId="{D08B3D6E-5691-4F2B-8154-54B94208DD74}" destId="{D600449F-7C2F-42CE-A833-B0B19C5EB4BB}" srcOrd="0" destOrd="0" presId="urn:microsoft.com/office/officeart/2018/2/layout/IconCircleList"/>
    <dgm:cxn modelId="{C1382721-D45E-451E-BCAA-AB7AE4948155}" type="presParOf" srcId="{D08B3D6E-5691-4F2B-8154-54B94208DD74}" destId="{CD8FDFE1-EF39-4544-8081-4817984419F9}" srcOrd="1" destOrd="0" presId="urn:microsoft.com/office/officeart/2018/2/layout/IconCircleList"/>
    <dgm:cxn modelId="{A06DD296-60E9-4B49-8B75-B5E229597F3E}" type="presParOf" srcId="{D08B3D6E-5691-4F2B-8154-54B94208DD74}" destId="{0191DEBE-24DF-40CF-BEB9-8466E7A547BB}" srcOrd="2" destOrd="0" presId="urn:microsoft.com/office/officeart/2018/2/layout/IconCircleList"/>
    <dgm:cxn modelId="{AD2C404F-CB0C-43AC-8C80-653E02FBA622}" type="presParOf" srcId="{D08B3D6E-5691-4F2B-8154-54B94208DD74}" destId="{9C52AB00-9571-4B9C-BEF0-7FF9030D3D15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5722BF6-F8A8-4EF2-8591-B4F1E07F8A6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8D0472E-9A4B-4ABD-B4DD-1E30597A57E3}">
      <dgm:prSet/>
      <dgm:spPr/>
      <dgm:t>
        <a:bodyPr/>
        <a:lstStyle/>
        <a:p>
          <a:pPr rtl="0"/>
          <a:r>
            <a:rPr lang="da-DK" b="1" dirty="0"/>
            <a:t>Lokal </a:t>
          </a:r>
          <a:r>
            <a:rPr lang="da-DK" b="1" dirty="0">
              <a:latin typeface="Aptos Display" panose="02110004020202020204"/>
              <a:cs typeface="Arial"/>
            </a:rPr>
            <a:t>evaluering for</a:t>
          </a:r>
          <a:r>
            <a:rPr lang="da-DK" b="1" dirty="0"/>
            <a:t> KUI-vejledere og fagprofessionelle (LÆS). </a:t>
          </a:r>
          <a:endParaRPr lang="en-US" dirty="0"/>
        </a:p>
      </dgm:t>
    </dgm:pt>
    <dgm:pt modelId="{41718615-DEF7-4A11-ABFD-D978CD7F4AD6}" type="parTrans" cxnId="{B745F6C6-0D0B-4868-BC88-4731581097B7}">
      <dgm:prSet/>
      <dgm:spPr/>
      <dgm:t>
        <a:bodyPr/>
        <a:lstStyle/>
        <a:p>
          <a:endParaRPr lang="en-US"/>
        </a:p>
      </dgm:t>
    </dgm:pt>
    <dgm:pt modelId="{AEB368CA-2A55-49CD-82B3-8DD1E0C15646}" type="sibTrans" cxnId="{B745F6C6-0D0B-4868-BC88-4731581097B7}">
      <dgm:prSet/>
      <dgm:spPr/>
      <dgm:t>
        <a:bodyPr/>
        <a:lstStyle/>
        <a:p>
          <a:endParaRPr lang="en-US"/>
        </a:p>
      </dgm:t>
    </dgm:pt>
    <dgm:pt modelId="{7288DB54-AF19-471F-8758-8A1C269AB8F8}">
      <dgm:prSet/>
      <dgm:spPr/>
      <dgm:t>
        <a:bodyPr/>
        <a:lstStyle/>
        <a:p>
          <a:r>
            <a:rPr lang="da-DK" b="1" dirty="0"/>
            <a:t>Den 24. november </a:t>
          </a:r>
        </a:p>
        <a:p>
          <a:r>
            <a:rPr lang="da-DK" b="1" dirty="0"/>
            <a:t>kl. 9.30 – 15.30 i Aalborg. </a:t>
          </a:r>
          <a:endParaRPr lang="en-US" dirty="0"/>
        </a:p>
      </dgm:t>
    </dgm:pt>
    <dgm:pt modelId="{02669959-E83D-459C-8BF5-2BBC48FC10C8}" type="parTrans" cxnId="{3690714A-0A01-4A9E-AC98-39BFAA951B59}">
      <dgm:prSet/>
      <dgm:spPr/>
      <dgm:t>
        <a:bodyPr/>
        <a:lstStyle/>
        <a:p>
          <a:endParaRPr lang="en-US"/>
        </a:p>
      </dgm:t>
    </dgm:pt>
    <dgm:pt modelId="{10D2A816-EA09-48F7-85C0-2F4F12F031F7}" type="sibTrans" cxnId="{3690714A-0A01-4A9E-AC98-39BFAA951B59}">
      <dgm:prSet/>
      <dgm:spPr/>
      <dgm:t>
        <a:bodyPr/>
        <a:lstStyle/>
        <a:p>
          <a:endParaRPr lang="en-US"/>
        </a:p>
      </dgm:t>
    </dgm:pt>
    <dgm:pt modelId="{ADBA404B-2707-4AE9-B563-90AA7C7D8359}">
      <dgm:prSet/>
      <dgm:spPr/>
      <dgm:t>
        <a:bodyPr/>
        <a:lstStyle/>
        <a:p>
          <a:r>
            <a:rPr lang="da-DK" b="1" dirty="0"/>
            <a:t>Den 25. november</a:t>
          </a:r>
        </a:p>
        <a:p>
          <a:r>
            <a:rPr lang="da-DK" b="1" dirty="0"/>
            <a:t> kl. 9 – 15 på Frederiksberg</a:t>
          </a:r>
          <a:endParaRPr lang="en-US" dirty="0"/>
        </a:p>
      </dgm:t>
    </dgm:pt>
    <dgm:pt modelId="{DF1575E5-C7CC-4B29-A0EC-9E111A7C80B8}" type="parTrans" cxnId="{EEE10989-3696-4379-8FA1-44F5700E252F}">
      <dgm:prSet/>
      <dgm:spPr/>
      <dgm:t>
        <a:bodyPr/>
        <a:lstStyle/>
        <a:p>
          <a:endParaRPr lang="en-US"/>
        </a:p>
      </dgm:t>
    </dgm:pt>
    <dgm:pt modelId="{7587768C-54DB-486B-8643-AA58681EC4EC}" type="sibTrans" cxnId="{EEE10989-3696-4379-8FA1-44F5700E252F}">
      <dgm:prSet/>
      <dgm:spPr/>
      <dgm:t>
        <a:bodyPr/>
        <a:lstStyle/>
        <a:p>
          <a:endParaRPr lang="en-US"/>
        </a:p>
      </dgm:t>
    </dgm:pt>
    <dgm:pt modelId="{90A359E2-EA53-4814-A1F0-DA354012F49A}" type="pres">
      <dgm:prSet presAssocID="{45722BF6-F8A8-4EF2-8591-B4F1E07F8A6E}" presName="linear" presStyleCnt="0">
        <dgm:presLayoutVars>
          <dgm:animLvl val="lvl"/>
          <dgm:resizeHandles val="exact"/>
        </dgm:presLayoutVars>
      </dgm:prSet>
      <dgm:spPr/>
    </dgm:pt>
    <dgm:pt modelId="{C914F7A9-7C00-43C8-9278-87098FBA9BF1}" type="pres">
      <dgm:prSet presAssocID="{68D0472E-9A4B-4ABD-B4DD-1E30597A57E3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E5E110DB-388C-47FE-AEBC-C118795779E6}" type="pres">
      <dgm:prSet presAssocID="{AEB368CA-2A55-49CD-82B3-8DD1E0C15646}" presName="spacer" presStyleCnt="0"/>
      <dgm:spPr/>
    </dgm:pt>
    <dgm:pt modelId="{C445F149-5612-4B67-BCCD-57331CDBAFA6}" type="pres">
      <dgm:prSet presAssocID="{7288DB54-AF19-471F-8758-8A1C269AB8F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75DC47E-E88A-4AB0-917A-245C3CEFC838}" type="pres">
      <dgm:prSet presAssocID="{10D2A816-EA09-48F7-85C0-2F4F12F031F7}" presName="spacer" presStyleCnt="0"/>
      <dgm:spPr/>
    </dgm:pt>
    <dgm:pt modelId="{46EEF489-D52B-42E4-9779-28DEC097CD2D}" type="pres">
      <dgm:prSet presAssocID="{ADBA404B-2707-4AE9-B563-90AA7C7D8359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47225739-C3AA-4EBC-BCF8-335E2D41E176}" type="presOf" srcId="{7288DB54-AF19-471F-8758-8A1C269AB8F8}" destId="{C445F149-5612-4B67-BCCD-57331CDBAFA6}" srcOrd="0" destOrd="0" presId="urn:microsoft.com/office/officeart/2005/8/layout/vList2"/>
    <dgm:cxn modelId="{3690714A-0A01-4A9E-AC98-39BFAA951B59}" srcId="{45722BF6-F8A8-4EF2-8591-B4F1E07F8A6E}" destId="{7288DB54-AF19-471F-8758-8A1C269AB8F8}" srcOrd="1" destOrd="0" parTransId="{02669959-E83D-459C-8BF5-2BBC48FC10C8}" sibTransId="{10D2A816-EA09-48F7-85C0-2F4F12F031F7}"/>
    <dgm:cxn modelId="{9DC59551-7698-443D-BD4F-098DFAA15962}" type="presOf" srcId="{ADBA404B-2707-4AE9-B563-90AA7C7D8359}" destId="{46EEF489-D52B-42E4-9779-28DEC097CD2D}" srcOrd="0" destOrd="0" presId="urn:microsoft.com/office/officeart/2005/8/layout/vList2"/>
    <dgm:cxn modelId="{EEE10989-3696-4379-8FA1-44F5700E252F}" srcId="{45722BF6-F8A8-4EF2-8591-B4F1E07F8A6E}" destId="{ADBA404B-2707-4AE9-B563-90AA7C7D8359}" srcOrd="2" destOrd="0" parTransId="{DF1575E5-C7CC-4B29-A0EC-9E111A7C80B8}" sibTransId="{7587768C-54DB-486B-8643-AA58681EC4EC}"/>
    <dgm:cxn modelId="{1DB0D1A0-D056-48AA-BDCB-0EFBB060F478}" type="presOf" srcId="{45722BF6-F8A8-4EF2-8591-B4F1E07F8A6E}" destId="{90A359E2-EA53-4814-A1F0-DA354012F49A}" srcOrd="0" destOrd="0" presId="urn:microsoft.com/office/officeart/2005/8/layout/vList2"/>
    <dgm:cxn modelId="{B745F6C6-0D0B-4868-BC88-4731581097B7}" srcId="{45722BF6-F8A8-4EF2-8591-B4F1E07F8A6E}" destId="{68D0472E-9A4B-4ABD-B4DD-1E30597A57E3}" srcOrd="0" destOrd="0" parTransId="{41718615-DEF7-4A11-ABFD-D978CD7F4AD6}" sibTransId="{AEB368CA-2A55-49CD-82B3-8DD1E0C15646}"/>
    <dgm:cxn modelId="{5A4BD5F1-9BC4-4AED-BAE5-DE47FBBB6EAC}" type="presOf" srcId="{68D0472E-9A4B-4ABD-B4DD-1E30597A57E3}" destId="{C914F7A9-7C00-43C8-9278-87098FBA9BF1}" srcOrd="0" destOrd="0" presId="urn:microsoft.com/office/officeart/2005/8/layout/vList2"/>
    <dgm:cxn modelId="{FEC1E41A-4891-4F99-89C2-ACC5455EB759}" type="presParOf" srcId="{90A359E2-EA53-4814-A1F0-DA354012F49A}" destId="{C914F7A9-7C00-43C8-9278-87098FBA9BF1}" srcOrd="0" destOrd="0" presId="urn:microsoft.com/office/officeart/2005/8/layout/vList2"/>
    <dgm:cxn modelId="{B2D2669B-8564-4B97-A84F-6C8123FD8E77}" type="presParOf" srcId="{90A359E2-EA53-4814-A1F0-DA354012F49A}" destId="{E5E110DB-388C-47FE-AEBC-C118795779E6}" srcOrd="1" destOrd="0" presId="urn:microsoft.com/office/officeart/2005/8/layout/vList2"/>
    <dgm:cxn modelId="{6D2E71F0-8DD7-4C99-8DF0-EB7514B7B7F9}" type="presParOf" srcId="{90A359E2-EA53-4814-A1F0-DA354012F49A}" destId="{C445F149-5612-4B67-BCCD-57331CDBAFA6}" srcOrd="2" destOrd="0" presId="urn:microsoft.com/office/officeart/2005/8/layout/vList2"/>
    <dgm:cxn modelId="{C145E63E-0867-4587-B85A-3B940BFC3E52}" type="presParOf" srcId="{90A359E2-EA53-4814-A1F0-DA354012F49A}" destId="{375DC47E-E88A-4AB0-917A-245C3CEFC838}" srcOrd="3" destOrd="0" presId="urn:microsoft.com/office/officeart/2005/8/layout/vList2"/>
    <dgm:cxn modelId="{E18F54B5-1417-4242-9F64-45E301AA982E}" type="presParOf" srcId="{90A359E2-EA53-4814-A1F0-DA354012F49A}" destId="{46EEF489-D52B-42E4-9779-28DEC097CD2D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BA33FB-BA50-4C3B-8674-51199EF333D8}">
      <dsp:nvSpPr>
        <dsp:cNvPr id="0" name=""/>
        <dsp:cNvSpPr/>
      </dsp:nvSpPr>
      <dsp:spPr>
        <a:xfrm>
          <a:off x="718664" y="453902"/>
          <a:ext cx="1955812" cy="195581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F6A834-5DDA-4517-865C-DC4D935B4AAF}">
      <dsp:nvSpPr>
        <dsp:cNvPr id="0" name=""/>
        <dsp:cNvSpPr/>
      </dsp:nvSpPr>
      <dsp:spPr>
        <a:xfrm>
          <a:off x="1135476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3F6DEC5-0FD5-468C-B419-9ADB339D6F72}">
      <dsp:nvSpPr>
        <dsp:cNvPr id="0" name=""/>
        <dsp:cNvSpPr/>
      </dsp:nvSpPr>
      <dsp:spPr>
        <a:xfrm>
          <a:off x="93445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dirty="0"/>
            <a:t>• </a:t>
          </a:r>
          <a:r>
            <a:rPr lang="en-US" sz="2500" kern="1200" dirty="0" err="1"/>
            <a:t>Deltagende</a:t>
          </a:r>
          <a:r>
            <a:rPr lang="en-US" sz="2500" kern="1200" dirty="0"/>
            <a:t> observation</a:t>
          </a:r>
        </a:p>
      </dsp:txBody>
      <dsp:txXfrm>
        <a:off x="93445" y="3018902"/>
        <a:ext cx="3206250" cy="720000"/>
      </dsp:txXfrm>
    </dsp:sp>
    <dsp:sp modelId="{CD25493B-F13A-4FE3-BEB1-92AF6517B1EA}">
      <dsp:nvSpPr>
        <dsp:cNvPr id="0" name=""/>
        <dsp:cNvSpPr/>
      </dsp:nvSpPr>
      <dsp:spPr>
        <a:xfrm>
          <a:off x="4486008" y="453902"/>
          <a:ext cx="1955812" cy="195581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A1645C-6EA6-41AF-A2AB-233B23BCA374}">
      <dsp:nvSpPr>
        <dsp:cNvPr id="0" name=""/>
        <dsp:cNvSpPr/>
      </dsp:nvSpPr>
      <dsp:spPr>
        <a:xfrm>
          <a:off x="4902820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32BD73-1A8D-4A0A-A845-B27A341120A4}">
      <dsp:nvSpPr>
        <dsp:cNvPr id="0" name=""/>
        <dsp:cNvSpPr/>
      </dsp:nvSpPr>
      <dsp:spPr>
        <a:xfrm>
          <a:off x="3860789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Ikke-deltagende observation</a:t>
          </a:r>
        </a:p>
      </dsp:txBody>
      <dsp:txXfrm>
        <a:off x="3860789" y="3018902"/>
        <a:ext cx="3206250" cy="720000"/>
      </dsp:txXfrm>
    </dsp:sp>
    <dsp:sp modelId="{29807126-9EB2-4B1E-897A-4017225F36CD}">
      <dsp:nvSpPr>
        <dsp:cNvPr id="0" name=""/>
        <dsp:cNvSpPr/>
      </dsp:nvSpPr>
      <dsp:spPr>
        <a:xfrm>
          <a:off x="8253352" y="453902"/>
          <a:ext cx="1955812" cy="195581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415F8B-094D-4AD0-AA1F-AFE210429357}">
      <dsp:nvSpPr>
        <dsp:cNvPr id="0" name=""/>
        <dsp:cNvSpPr/>
      </dsp:nvSpPr>
      <dsp:spPr>
        <a:xfrm>
          <a:off x="8670164" y="870714"/>
          <a:ext cx="1122187" cy="112218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0A245E-E48B-4156-9CE9-B9F10B840B7E}">
      <dsp:nvSpPr>
        <dsp:cNvPr id="0" name=""/>
        <dsp:cNvSpPr/>
      </dsp:nvSpPr>
      <dsp:spPr>
        <a:xfrm>
          <a:off x="7628133" y="3018902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• Struktureret vs. ustruktureret</a:t>
          </a:r>
        </a:p>
      </dsp:txBody>
      <dsp:txXfrm>
        <a:off x="7628133" y="3018902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349AE6-94C5-4715-9960-B7B64B4A9471}">
      <dsp:nvSpPr>
        <dsp:cNvPr id="0" name=""/>
        <dsp:cNvSpPr/>
      </dsp:nvSpPr>
      <dsp:spPr>
        <a:xfrm>
          <a:off x="282221" y="87464"/>
          <a:ext cx="1371985" cy="137198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E2E643-83DF-4827-90C3-6384E920E0BD}">
      <dsp:nvSpPr>
        <dsp:cNvPr id="0" name=""/>
        <dsp:cNvSpPr/>
      </dsp:nvSpPr>
      <dsp:spPr>
        <a:xfrm>
          <a:off x="570337" y="375581"/>
          <a:ext cx="795751" cy="79575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4D907D-6555-44AC-956D-85F6034C2ADE}">
      <dsp:nvSpPr>
        <dsp:cNvPr id="0" name=""/>
        <dsp:cNvSpPr/>
      </dsp:nvSpPr>
      <dsp:spPr>
        <a:xfrm>
          <a:off x="1948202" y="87464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Vær opmærksom på bias</a:t>
          </a:r>
          <a:r>
            <a:rPr lang="da-DK" sz="1600" kern="1200"/>
            <a:t> (forudindtagethed / blinde pletter(</a:t>
          </a:r>
          <a:endParaRPr lang="en-US" sz="1600" kern="1200"/>
        </a:p>
      </dsp:txBody>
      <dsp:txXfrm>
        <a:off x="1948202" y="87464"/>
        <a:ext cx="3233964" cy="1371985"/>
      </dsp:txXfrm>
    </dsp:sp>
    <dsp:sp modelId="{F0EA6069-585B-46DD-AE87-FE9F7684A502}">
      <dsp:nvSpPr>
        <dsp:cNvPr id="0" name=""/>
        <dsp:cNvSpPr/>
      </dsp:nvSpPr>
      <dsp:spPr>
        <a:xfrm>
          <a:off x="5745661" y="87464"/>
          <a:ext cx="1371985" cy="1371985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287015-E82F-44DE-BFF5-323451E28466}">
      <dsp:nvSpPr>
        <dsp:cNvPr id="0" name=""/>
        <dsp:cNvSpPr/>
      </dsp:nvSpPr>
      <dsp:spPr>
        <a:xfrm>
          <a:off x="6033778" y="375581"/>
          <a:ext cx="795751" cy="79575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9315F-7F86-49BA-812D-4E39FA057153}">
      <dsp:nvSpPr>
        <dsp:cNvPr id="0" name=""/>
        <dsp:cNvSpPr/>
      </dsp:nvSpPr>
      <dsp:spPr>
        <a:xfrm>
          <a:off x="7411643" y="87464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Notér detaljer løbende</a:t>
          </a:r>
        </a:p>
      </dsp:txBody>
      <dsp:txXfrm>
        <a:off x="7411643" y="87464"/>
        <a:ext cx="3233964" cy="1371985"/>
      </dsp:txXfrm>
    </dsp:sp>
    <dsp:sp modelId="{60B413CD-8F10-4FFF-B532-BB85D1EE24BA}">
      <dsp:nvSpPr>
        <dsp:cNvPr id="0" name=""/>
        <dsp:cNvSpPr/>
      </dsp:nvSpPr>
      <dsp:spPr>
        <a:xfrm>
          <a:off x="282221" y="2452790"/>
          <a:ext cx="1371985" cy="1371985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9C5C53F-39A7-494F-BB6C-21911989322B}">
      <dsp:nvSpPr>
        <dsp:cNvPr id="0" name=""/>
        <dsp:cNvSpPr/>
      </dsp:nvSpPr>
      <dsp:spPr>
        <a:xfrm>
          <a:off x="570337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651E58-552F-41F1-90F1-F589269EDB84}">
      <dsp:nvSpPr>
        <dsp:cNvPr id="0" name=""/>
        <dsp:cNvSpPr/>
      </dsp:nvSpPr>
      <dsp:spPr>
        <a:xfrm>
          <a:off x="1948202" y="2172226"/>
          <a:ext cx="3233964" cy="19331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• Brug </a:t>
          </a:r>
          <a:r>
            <a:rPr lang="en-US" sz="1600" kern="1200" dirty="0" err="1"/>
            <a:t>observationsskemaer</a:t>
          </a:r>
          <a:r>
            <a:rPr lang="en-US" sz="1600" kern="1200" dirty="0"/>
            <a:t>. L</a:t>
          </a:r>
          <a:r>
            <a:rPr lang="da-DK" sz="1600" kern="1200" dirty="0"/>
            <a:t>av et skema fx med 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i="0" kern="1200" dirty="0"/>
            <a:t>Tidspunkt for observation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Observeret adfærd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Interaktioner</a:t>
          </a:r>
        </a:p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da-DK" sz="1600" b="0" i="0" kern="1200" dirty="0"/>
            <a:t>Kommentarer (verbale / nonverbale)</a:t>
          </a:r>
        </a:p>
      </dsp:txBody>
      <dsp:txXfrm>
        <a:off x="1948202" y="2172226"/>
        <a:ext cx="3233964" cy="1933113"/>
      </dsp:txXfrm>
    </dsp:sp>
    <dsp:sp modelId="{D600449F-7C2F-42CE-A833-B0B19C5EB4BB}">
      <dsp:nvSpPr>
        <dsp:cNvPr id="0" name=""/>
        <dsp:cNvSpPr/>
      </dsp:nvSpPr>
      <dsp:spPr>
        <a:xfrm>
          <a:off x="5745661" y="2452790"/>
          <a:ext cx="1371985" cy="1371985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8FDFE1-EF39-4544-8081-4817984419F9}">
      <dsp:nvSpPr>
        <dsp:cNvPr id="0" name=""/>
        <dsp:cNvSpPr/>
      </dsp:nvSpPr>
      <dsp:spPr>
        <a:xfrm>
          <a:off x="6033778" y="2740907"/>
          <a:ext cx="795751" cy="795751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905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52AB00-9571-4B9C-BEF0-7FF9030D3D15}">
      <dsp:nvSpPr>
        <dsp:cNvPr id="0" name=""/>
        <dsp:cNvSpPr/>
      </dsp:nvSpPr>
      <dsp:spPr>
        <a:xfrm>
          <a:off x="7411643" y="2452790"/>
          <a:ext cx="3233964" cy="13719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• Reflektér efter observationen</a:t>
          </a:r>
          <a:r>
            <a:rPr lang="da-DK" sz="1600" kern="1200"/>
            <a:t> (lav en kolonne, hvor I noterer umiddelbare refleksioner efter aktionen)</a:t>
          </a:r>
          <a:endParaRPr lang="en-US" sz="1600" kern="1200"/>
        </a:p>
      </dsp:txBody>
      <dsp:txXfrm>
        <a:off x="7411643" y="2452790"/>
        <a:ext cx="3233964" cy="13719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14F7A9-7C00-43C8-9278-87098FBA9BF1}">
      <dsp:nvSpPr>
        <dsp:cNvPr id="0" name=""/>
        <dsp:cNvSpPr/>
      </dsp:nvSpPr>
      <dsp:spPr>
        <a:xfrm>
          <a:off x="0" y="29743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Lokal </a:t>
          </a:r>
          <a:r>
            <a:rPr lang="da-DK" sz="2900" b="1" kern="1200" dirty="0">
              <a:latin typeface="Aptos Display" panose="02110004020202020204"/>
              <a:cs typeface="Arial"/>
            </a:rPr>
            <a:t>evaluering for</a:t>
          </a:r>
          <a:r>
            <a:rPr lang="da-DK" sz="2900" b="1" kern="1200" dirty="0"/>
            <a:t> KUI-vejledere og fagprofessionelle (LÆS). </a:t>
          </a:r>
          <a:endParaRPr lang="en-US" sz="2900" kern="1200" dirty="0"/>
        </a:p>
      </dsp:txBody>
      <dsp:txXfrm>
        <a:off x="77847" y="375285"/>
        <a:ext cx="4706752" cy="1439016"/>
      </dsp:txXfrm>
    </dsp:sp>
    <dsp:sp modelId="{C445F149-5612-4B67-BCCD-57331CDBAFA6}">
      <dsp:nvSpPr>
        <dsp:cNvPr id="0" name=""/>
        <dsp:cNvSpPr/>
      </dsp:nvSpPr>
      <dsp:spPr>
        <a:xfrm>
          <a:off x="0" y="197566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24. november 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kl. 9.30 – 15.30 i Aalborg. </a:t>
          </a:r>
          <a:endParaRPr lang="en-US" sz="2900" kern="1200" dirty="0"/>
        </a:p>
      </dsp:txBody>
      <dsp:txXfrm>
        <a:off x="77847" y="2053515"/>
        <a:ext cx="4706752" cy="1439016"/>
      </dsp:txXfrm>
    </dsp:sp>
    <dsp:sp modelId="{46EEF489-D52B-42E4-9779-28DEC097CD2D}">
      <dsp:nvSpPr>
        <dsp:cNvPr id="0" name=""/>
        <dsp:cNvSpPr/>
      </dsp:nvSpPr>
      <dsp:spPr>
        <a:xfrm>
          <a:off x="0" y="3653898"/>
          <a:ext cx="4862446" cy="159471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Den 25. november</a:t>
          </a:r>
        </a:p>
        <a:p>
          <a:pPr marL="0" lvl="0" indent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900" b="1" kern="1200" dirty="0"/>
            <a:t> kl. 9 – 15 på Frederiksberg</a:t>
          </a:r>
          <a:endParaRPr lang="en-US" sz="2900" kern="1200" dirty="0"/>
        </a:p>
      </dsp:txBody>
      <dsp:txXfrm>
        <a:off x="77847" y="3731745"/>
        <a:ext cx="4706752" cy="14390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FF9EE-ADD7-4327-B4BD-0323A6E0F7E3}" type="datetimeFigureOut">
              <a:rPr lang="da-DK" smtClean="0"/>
              <a:t>22-08-2025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82DE0E-944E-40ED-9A80-763BEA38707E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9395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882DE0E-944E-40ED-9A80-763BEA38707E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68543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B63F7-EF8D-1442-2805-F90D13F7F6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73C6-4021-68D5-1099-5B1540F6C88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45FE5C-42F5-ED25-BFA5-92006F0FA5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8D708-28BE-2B4D-76EA-65C5F9F1DE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C89D1B-E6BF-1F61-350B-A416EBB70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091750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04915-0AA5-88A7-550C-EDDA662671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87B0AC-256A-DD5C-1FB2-5A51ABFB7B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8513A8-DC61-DCAC-BADE-CE9BA1EE39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F1CA6-2AA6-85A0-F736-1DE71D2407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0E3D0-868A-15DA-2C55-94052974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050931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2D8FEF-8EEC-1D16-8F69-5FF3DA5EC3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0F4F87-CA82-C826-169C-6FB5E8F980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D8FAE7-3CBB-7B80-6765-1E483D9B8B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F97FD-BF40-F2B8-A174-8202C5522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F56C77-356C-3228-9EE8-7AC8DFA4C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73407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7B7F94-F949-C9D2-64CD-B62B7DC79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6E5FE4-1DC9-4259-BC3F-AAA35F5532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1BD69D-53F3-11C2-CD61-58145ADE39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127DC1-FAE3-D580-F35F-401162D21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95CA33-9D26-98B6-E85B-DDD045083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21200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DBDCC-CCDE-89ED-215B-A5C7B94C5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5A45BD-B998-CDFD-1526-FDD92DF37B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13C8F-2C17-07EA-C35A-A35FBFF6BA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3E90C3-7845-28AD-B4AB-4E25141A32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7ABC6B-8C7F-938E-F069-4B9182347D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684753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22F3A-0938-B89E-F4AB-85FEE18072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260B9D-3512-C97D-CC45-A43A179A5D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026FA-4782-12C8-2CC1-2C75094515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E189C04-0833-1C4B-D8A2-3712684FF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4AB21E-0157-D95F-9FCC-4B063351B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AD5F7A-AE0A-B266-6D5F-8DCFAF7C09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43900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7DF502-0597-DE6F-EFAA-91FE7CBC2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5B2D51-88C7-8166-7DF4-05B2412EE1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74D9031-D1F7-2CE0-3119-FE2D72314F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584C981-6167-2D0E-C5BB-60431E3459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AFAC50-58D5-0FF1-CA9C-ADFF4B70C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2834AD-3601-067D-72FB-6D29B190C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66F7D6-4AD1-81C2-9724-6BD002051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119DA6-2F99-B552-267C-700E7BCBD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376630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FFD68-AAAD-B847-FEDE-8097587BDC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9AE93F-DDAA-4DD3-F594-609BC9504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BBD2A4-363A-DAA0-622F-DD627BA811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16BABE-D66C-7F7F-7ABA-8A59FDD2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945003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5D7050-3A86-DB26-84B4-1380B38A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5EE70D8-9614-140C-81C8-4A5C6A3B8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5A678B-AC33-BD31-7B81-62828144C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68598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037EB7-7A36-D8E2-02CC-749D8CB3F2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2C83CD-C860-00EB-932A-D31384975C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22020D6-2495-A29C-DAC2-F0076F1846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4F7D8A-A545-AF69-94BF-B59A301035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14F846-93A0-440A-DF82-A698055FAC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7D9461-0EED-10DF-5196-A303CB95FF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84505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58D1-A1EA-0634-FAC2-90E4D720AF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B24B92-4BA2-E8CE-A1AE-B265778655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B59854-B0B7-287F-B832-2C9C0A998D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AE5A84-FE53-EC4F-4180-C28245FDBD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5B90BC5-7018-2B6D-B9F7-2475E1AF4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276DC6-615A-374B-A4E6-15D9BD75F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87952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91813B5-2A41-5C27-B7E0-D603DEF4AE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243182-73AD-0D40-3DCC-23A18443DA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119043-2191-16F3-BF2E-3BC4C2360E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A886069-5185-423F-843D-C2F3A033B902}" type="datetimeFigureOut">
              <a:rPr lang="en-US" smtClean="0"/>
              <a:t>8/22/2025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E4536C-B9BE-F920-FD20-E3C829D7C0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E17EA-46F5-6E05-831C-C882CC57D7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0580A79-C1F5-4728-9713-FF2EEEBEE14A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27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customXml" Target="../../customXml/item5.xml"/><Relationship Id="rId1" Type="http://schemas.openxmlformats.org/officeDocument/2006/relationships/customXml" Target="../../customXml/item4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sv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50" name="Rectangle 1049">
            <a:extLst>
              <a:ext uri="{FF2B5EF4-FFF2-40B4-BE49-F238E27FC236}">
                <a16:creationId xmlns:a16="http://schemas.microsoft.com/office/drawing/2014/main" id="{F0A604E4-7307-451C-93BE-F1F7E1BF3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7F3A0AA-35E5-4085-942B-7378390306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5282344"/>
            <a:ext cx="12191998" cy="1590742"/>
          </a:xfrm>
          <a:prstGeom prst="rect">
            <a:avLst/>
          </a:prstGeom>
          <a:gradFill>
            <a:gsLst>
              <a:gs pos="34000">
                <a:srgbClr val="000000">
                  <a:alpha val="96000"/>
                </a:srgb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4" name="Rectangle 1053">
            <a:extLst>
              <a:ext uri="{FF2B5EF4-FFF2-40B4-BE49-F238E27FC236}">
                <a16:creationId xmlns:a16="http://schemas.microsoft.com/office/drawing/2014/main" id="{402F5C38-C747-4173-ABBF-656E39E82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8115300" cy="1590742"/>
          </a:xfrm>
          <a:prstGeom prst="rect">
            <a:avLst/>
          </a:prstGeom>
          <a:gradFill>
            <a:gsLst>
              <a:gs pos="28000">
                <a:schemeClr val="accent1">
                  <a:lumMod val="75000"/>
                  <a:alpha val="59000"/>
                </a:schemeClr>
              </a:gs>
              <a:gs pos="100000">
                <a:srgbClr val="000000">
                  <a:alpha val="70000"/>
                </a:srgb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6" name="Rectangle 1055">
            <a:extLst>
              <a:ext uri="{FF2B5EF4-FFF2-40B4-BE49-F238E27FC236}">
                <a16:creationId xmlns:a16="http://schemas.microsoft.com/office/drawing/2014/main" id="{E37EECFC-A684-4391-AE85-4CDAF5565F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5282344"/>
            <a:ext cx="12191998" cy="1590742"/>
          </a:xfrm>
          <a:prstGeom prst="rect">
            <a:avLst/>
          </a:prstGeom>
          <a:gradFill>
            <a:gsLst>
              <a:gs pos="0">
                <a:srgbClr val="000000">
                  <a:alpha val="71765"/>
                </a:srgbClr>
              </a:gs>
              <a:gs pos="100000">
                <a:schemeClr val="accent1">
                  <a:alpha val="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0F0520-D0AF-3FCE-F7DE-415E0961D3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714" y="5490971"/>
            <a:ext cx="6962072" cy="1159200"/>
          </a:xfrm>
        </p:spPr>
        <p:txBody>
          <a:bodyPr anchor="ctr">
            <a:normAutofit/>
          </a:bodyPr>
          <a:lstStyle/>
          <a:p>
            <a:pPr algn="l"/>
            <a:r>
              <a:rPr lang="en-US" sz="3700">
                <a:solidFill>
                  <a:srgbClr val="FFFFFF"/>
                </a:solidFill>
              </a:rPr>
              <a:t>Styrkede overgange for unge med ordblindhed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A8E16F6-0E05-2C96-F30B-C782475003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56522" y="5633765"/>
            <a:ext cx="3408555" cy="873612"/>
          </a:xfrm>
        </p:spPr>
        <p:txBody>
          <a:bodyPr anchor="ctr">
            <a:normAutofit/>
          </a:bodyPr>
          <a:lstStyle/>
          <a:p>
            <a:pPr algn="l"/>
            <a:r>
              <a:rPr lang="en-US" sz="2000">
                <a:solidFill>
                  <a:srgbClr val="FFFFFF"/>
                </a:solidFill>
              </a:rPr>
              <a:t>Online seminar den 12. august 2025</a:t>
            </a:r>
          </a:p>
          <a:p>
            <a:pPr algn="l"/>
            <a:endParaRPr lang="en-US" sz="2000">
              <a:solidFill>
                <a:srgbClr val="FFFFFF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AF5DB7B-5660-E294-9B13-C222BC249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8535" y="1121292"/>
            <a:ext cx="11327549" cy="30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custData r:id="rId1"/>
      <p:custData r:id="rId2"/>
    </p:custDataLst>
    <p:extLst>
      <p:ext uri="{BB962C8B-B14F-4D97-AF65-F5344CB8AC3E}">
        <p14:creationId xmlns:p14="http://schemas.microsoft.com/office/powerpoint/2010/main" val="257329826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ladsholder til indhold 4" descr="Række af grå sten med hvid stribe">
            <a:extLst>
              <a:ext uri="{FF2B5EF4-FFF2-40B4-BE49-F238E27FC236}">
                <a16:creationId xmlns:a16="http://schemas.microsoft.com/office/drawing/2014/main" id="{27C54780-26BA-DE9A-2A9B-1EF584B1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909" b="14676"/>
          <a:stretch>
            <a:fillRect/>
          </a:stretch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E4FFA45-E9F0-7AE7-9629-1B5AB6F8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556" y="5746071"/>
            <a:ext cx="7015499" cy="85226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 dirty="0"/>
              <a:t>Pause 13.15 – 13.30</a:t>
            </a:r>
          </a:p>
        </p:txBody>
      </p:sp>
    </p:spTree>
    <p:extLst>
      <p:ext uri="{BB962C8B-B14F-4D97-AF65-F5344CB8AC3E}">
        <p14:creationId xmlns:p14="http://schemas.microsoft.com/office/powerpoint/2010/main" val="1148267607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D9F2FDB-06F5-BD24-FC4A-352EA6BDF5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37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Erfaringsdeling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08DF08E-5AE7-898F-DF5E-287F366A81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81727" y="649480"/>
            <a:ext cx="3025303" cy="554604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000"/>
              <a:t>Nogle har allerede prøvet noget af</a:t>
            </a:r>
          </a:p>
          <a:p>
            <a:r>
              <a:rPr lang="en-US" sz="2000"/>
              <a:t>Ordet er frit: Hvad har I prøvet og hvad har I gjort jer af erfaringer?</a:t>
            </a:r>
          </a:p>
          <a:p>
            <a:r>
              <a:rPr lang="en-US" sz="2000"/>
              <a:t>Hvilke gode råd kan vi få med i dag til vores videre planlægning og forberedelse af efterårets afprøvninger?</a:t>
            </a:r>
          </a:p>
        </p:txBody>
      </p: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C18A84-E858-173C-FA07-5F0C87851F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109502" y="1627051"/>
            <a:ext cx="3615776" cy="3615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0026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186023F-43DE-D19E-FCEB-9DD3A29A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>
                <a:solidFill>
                  <a:srgbClr val="FFFFFF"/>
                </a:solidFill>
              </a:rPr>
              <a:t>Metoder til erfaringopsamling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3FA226-652C-0D43-97B3-43B66338EB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/>
          </a:bodyPr>
          <a:lstStyle/>
          <a:p>
            <a:r>
              <a:rPr lang="da-DK" sz="2400">
                <a:solidFill>
                  <a:srgbClr val="FFFFFF"/>
                </a:solidFill>
              </a:rPr>
              <a:t>Observation</a:t>
            </a:r>
          </a:p>
          <a:p>
            <a:r>
              <a:rPr lang="da-DK" sz="2400">
                <a:solidFill>
                  <a:srgbClr val="FFFFFF"/>
                </a:solidFill>
              </a:rPr>
              <a:t>Interview</a:t>
            </a:r>
          </a:p>
          <a:p>
            <a:r>
              <a:rPr lang="da-DK" sz="2400">
                <a:solidFill>
                  <a:srgbClr val="FFFFFF"/>
                </a:solidFill>
              </a:rPr>
              <a:t>Egen-refleksion</a:t>
            </a:r>
          </a:p>
        </p:txBody>
      </p:sp>
      <p:pic>
        <p:nvPicPr>
          <p:cNvPr id="6" name="Pladsholder til indhold 5" descr="To cirkler, en massiv og en udfyldning med prik">
            <a:extLst>
              <a:ext uri="{FF2B5EF4-FFF2-40B4-BE49-F238E27FC236}">
                <a16:creationId xmlns:a16="http://schemas.microsoft.com/office/drawing/2014/main" id="{8E5D26BC-457A-A3F1-B0DF-AEFAC46F09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50062" y="2266950"/>
            <a:ext cx="3910013" cy="3910013"/>
          </a:xfrm>
        </p:spPr>
      </p:pic>
    </p:spTree>
    <p:extLst>
      <p:ext uri="{BB962C8B-B14F-4D97-AF65-F5344CB8AC3E}">
        <p14:creationId xmlns:p14="http://schemas.microsoft.com/office/powerpoint/2010/main" val="2655388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C0763A76-9F1C-4FC5-82B7-DD475DA461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81BF4F6-F2CF-4984-9D14-D6966D92F9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8522446" cy="2285999"/>
          </a:xfrm>
          <a:prstGeom prst="rect">
            <a:avLst/>
          </a:prstGeom>
          <a:ln>
            <a:noFill/>
          </a:ln>
          <a:effectLst>
            <a:outerShdw blurRad="596900" dist="304800" dir="7140000" sx="90000" sy="90000" algn="t" rotWithShape="0">
              <a:srgbClr val="000000">
                <a:alpha val="1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1803" y="350196"/>
            <a:ext cx="4646904" cy="1624520"/>
          </a:xfrm>
        </p:spPr>
        <p:txBody>
          <a:bodyPr anchor="ctr">
            <a:normAutofit/>
          </a:bodyPr>
          <a:lstStyle/>
          <a:p>
            <a:r>
              <a:rPr lang="da-DK" sz="4000"/>
              <a:t>Observation som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1802" y="2743200"/>
            <a:ext cx="4646905" cy="3613149"/>
          </a:xfrm>
        </p:spPr>
        <p:txBody>
          <a:bodyPr anchor="ctr">
            <a:normAutofit/>
          </a:bodyPr>
          <a:lstStyle/>
          <a:p>
            <a:r>
              <a:rPr lang="da-DK" sz="2000"/>
              <a:t>Observation er en kvalitativ metode til at indsamle viden gennem systematisk iagttagelse.</a:t>
            </a:r>
          </a:p>
        </p:txBody>
      </p:sp>
      <p:pic>
        <p:nvPicPr>
          <p:cNvPr id="5" name="Picture 4" descr="Forstørrelsesglas, der viser faldende resultater">
            <a:extLst>
              <a:ext uri="{FF2B5EF4-FFF2-40B4-BE49-F238E27FC236}">
                <a16:creationId xmlns:a16="http://schemas.microsoft.com/office/drawing/2014/main" id="{81296D55-9850-717B-783A-9F97CE740B7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3740" r="26860" b="-2"/>
          <a:stretch>
            <a:fillRect/>
          </a:stretch>
        </p:blipFill>
        <p:spPr>
          <a:xfrm>
            <a:off x="6096000" y="1"/>
            <a:ext cx="6102825" cy="6858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Typer af observation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50E3E7F3-CBAD-D788-6AF9-76587CD674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7449288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>
                <a:solidFill>
                  <a:srgbClr val="FFFFFF"/>
                </a:solidFill>
              </a:rPr>
              <a:t>Typer af observation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da-DK" sz="1400" dirty="0"/>
              <a:t>Deltagende observation:</a:t>
            </a:r>
          </a:p>
          <a:p>
            <a:r>
              <a:rPr lang="da-DK" sz="1400" dirty="0"/>
              <a:t>- Observatøren deltager aktivt i situationen.</a:t>
            </a:r>
          </a:p>
          <a:p>
            <a:r>
              <a:rPr lang="da-DK" sz="1400" dirty="0"/>
              <a:t>- Eksempel: En lærer deltager i gruppearbejde for at forstå elevinteraktion.</a:t>
            </a:r>
          </a:p>
          <a:p>
            <a:endParaRPr lang="da-DK" sz="1400" dirty="0"/>
          </a:p>
          <a:p>
            <a:r>
              <a:rPr lang="da-DK" sz="1400" dirty="0"/>
              <a:t>Ikke-deltagende observation:</a:t>
            </a:r>
          </a:p>
          <a:p>
            <a:r>
              <a:rPr lang="da-DK" sz="1400" dirty="0"/>
              <a:t>- Observatøren er passiv og påvirker ikke situationen.</a:t>
            </a:r>
          </a:p>
          <a:p>
            <a:r>
              <a:rPr lang="da-DK" sz="1400" dirty="0"/>
              <a:t>- Eksempel: En forsker observerer undervisningen fra bagerst i lokalet.</a:t>
            </a:r>
          </a:p>
          <a:p>
            <a:endParaRPr lang="da-DK" sz="1400" dirty="0"/>
          </a:p>
          <a:p>
            <a:r>
              <a:rPr lang="da-DK" sz="1400" dirty="0"/>
              <a:t>Struktureret observation:</a:t>
            </a:r>
          </a:p>
          <a:p>
            <a:r>
              <a:rPr lang="da-DK" sz="1400" dirty="0"/>
              <a:t>- Observationen følger en fast skabelon eller tjekliste.</a:t>
            </a:r>
          </a:p>
          <a:p>
            <a:r>
              <a:rPr lang="da-DK" sz="1400" dirty="0"/>
              <a:t>- Eksempel: Brug af skema til at registrere hvor ofte elever rækker hånden op.</a:t>
            </a:r>
          </a:p>
          <a:p>
            <a:endParaRPr lang="da-DK" sz="1400" dirty="0"/>
          </a:p>
          <a:p>
            <a:r>
              <a:rPr lang="da-DK" sz="1400" dirty="0"/>
              <a:t>Ustruktureret observation:</a:t>
            </a:r>
          </a:p>
          <a:p>
            <a:r>
              <a:rPr lang="da-DK" sz="1400" dirty="0"/>
              <a:t>- Åben og fleksibel tilgang uden fast skema.</a:t>
            </a:r>
          </a:p>
          <a:p>
            <a:r>
              <a:rPr lang="da-DK" sz="1400" dirty="0"/>
              <a:t>- Eksempel: Notere frie observationer af elevernes adfærd i frikvarteret.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7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9">
            <a:extLst>
              <a:ext uri="{FF2B5EF4-FFF2-40B4-BE49-F238E27FC236}">
                <a16:creationId xmlns:a16="http://schemas.microsoft.com/office/drawing/2014/main" id="{1199E1B1-A8C0-4FE8-A5A8-1CB41D69F8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1">
            <a:extLst>
              <a:ext uri="{FF2B5EF4-FFF2-40B4-BE49-F238E27FC236}">
                <a16:creationId xmlns:a16="http://schemas.microsoft.com/office/drawing/2014/main" id="{84A8DE83-DE75-4B41-9DB4-A7EC0B0DEC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3">
            <a:extLst>
              <a:ext uri="{FF2B5EF4-FFF2-40B4-BE49-F238E27FC236}">
                <a16:creationId xmlns:a16="http://schemas.microsoft.com/office/drawing/2014/main" id="{A7009A0A-BEF5-4EAC-AF15-E4F9F002E2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Eksempel på Observationsskema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6642452"/>
              </p:ext>
            </p:extLst>
          </p:nvPr>
        </p:nvGraphicFramePr>
        <p:xfrm>
          <a:off x="662409" y="1966293"/>
          <a:ext cx="10867183" cy="445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75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413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31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9513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Tidspunkt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Observeret adfærd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Interaktion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 dirty="0"/>
                        <a:t>Kommentarer</a:t>
                      </a:r>
                    </a:p>
                    <a:p>
                      <a:r>
                        <a:rPr lang="da-DK" sz="3000" dirty="0"/>
                        <a:t>/refleksion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08:30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Elev ankommer til klassen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Hilser på lærer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endParaRPr lang="da-DK" sz="3000"/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08:45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Deltager i gruppearbejde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Samarbejder med 2 elever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Virker engageret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3040">
                <a:tc>
                  <a:txBody>
                    <a:bodyPr/>
                    <a:lstStyle/>
                    <a:p>
                      <a:r>
                        <a:rPr lang="da-DK" sz="3000"/>
                        <a:t>09:00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Rejser sig ofte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/>
                        <a:t>Ingen interaktion</a:t>
                      </a:r>
                    </a:p>
                  </a:txBody>
                  <a:tcPr marL="150411" marR="150411" marT="75205" marB="75205"/>
                </a:tc>
                <a:tc>
                  <a:txBody>
                    <a:bodyPr/>
                    <a:lstStyle/>
                    <a:p>
                      <a:r>
                        <a:rPr lang="da-DK" sz="3000" dirty="0"/>
                        <a:t>Ser ud til at kede sig</a:t>
                      </a:r>
                    </a:p>
                  </a:txBody>
                  <a:tcPr marL="150411" marR="150411" marT="75205" marB="7520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68B3F68-107C-434F-AA38-110D5EA91B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AD0DBB9-1A4B-4391-81D4-CB19F9AB91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8857" y="0"/>
            <a:ext cx="4063143" cy="1576412"/>
          </a:xfrm>
          <a:prstGeom prst="rect">
            <a:avLst/>
          </a:prstGeom>
          <a:gradFill>
            <a:gsLst>
              <a:gs pos="19000">
                <a:schemeClr val="accent1">
                  <a:lumMod val="50000"/>
                  <a:alpha val="68000"/>
                </a:schemeClr>
              </a:gs>
              <a:gs pos="100000">
                <a:schemeClr val="accent1">
                  <a:alpha val="79000"/>
                </a:schemeClr>
              </a:gs>
            </a:gsLst>
            <a:lin ang="19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3BBA22-50EA-4C4D-BE05-F1CE4E63AA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5307777" y="-5307778"/>
            <a:ext cx="1576446" cy="12192002"/>
          </a:xfrm>
          <a:prstGeom prst="rect">
            <a:avLst/>
          </a:prstGeom>
          <a:gradFill>
            <a:gsLst>
              <a:gs pos="23000">
                <a:schemeClr val="accent1">
                  <a:alpha val="0"/>
                </a:schemeClr>
              </a:gs>
              <a:gs pos="99000">
                <a:srgbClr val="000000">
                  <a:alpha val="74000"/>
                </a:srgbClr>
              </a:gs>
            </a:gsLst>
            <a:lin ang="20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597" y="348865"/>
            <a:ext cx="10044023" cy="877729"/>
          </a:xfrm>
        </p:spPr>
        <p:txBody>
          <a:bodyPr anchor="ctr">
            <a:normAutofit/>
          </a:bodyPr>
          <a:lstStyle/>
          <a:p>
            <a:r>
              <a:rPr lang="da-DK" sz="4000">
                <a:solidFill>
                  <a:srgbClr val="FFFFFF"/>
                </a:solidFill>
              </a:rPr>
              <a:t>Praktiske råd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1465121-751A-2B67-9C5E-73527E62C1C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48569880"/>
              </p:ext>
            </p:extLst>
          </p:nvPr>
        </p:nvGraphicFramePr>
        <p:xfrm>
          <a:off x="644056" y="2112579"/>
          <a:ext cx="10927829" cy="41928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100">
                <a:solidFill>
                  <a:srgbClr val="FFFFFF"/>
                </a:solidFill>
              </a:rPr>
              <a:t>Interview som metode til vidensindsamling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r>
              <a:rPr lang="da-DK" sz="1900" dirty="0"/>
              <a:t>Interview er en </a:t>
            </a:r>
            <a:r>
              <a:rPr lang="da-DK" sz="1900" b="1" dirty="0"/>
              <a:t>kvalitativ metode </a:t>
            </a:r>
            <a:r>
              <a:rPr lang="da-DK" sz="1900" dirty="0"/>
              <a:t>til at indsamle dybdegående viden gennem samtale.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dirty="0"/>
              <a:t>Typer af interview:</a:t>
            </a:r>
          </a:p>
          <a:p>
            <a:r>
              <a:rPr lang="da-DK" sz="1900" dirty="0"/>
              <a:t>Struktureret: Fast spørgeramme, fx spørgeskema.</a:t>
            </a:r>
          </a:p>
          <a:p>
            <a:r>
              <a:rPr lang="da-DK" sz="1900" dirty="0"/>
              <a:t>Semistruktureret: Guidet samtale med åbne spørgsmål.</a:t>
            </a:r>
          </a:p>
          <a:p>
            <a:r>
              <a:rPr lang="da-DK" sz="1900" dirty="0"/>
              <a:t>Ustruktureret: Fri samtale, hvor emner opstår spontant.</a:t>
            </a:r>
          </a:p>
          <a:p>
            <a:endParaRPr lang="da-DK" sz="1900" dirty="0"/>
          </a:p>
          <a:p>
            <a:pPr marL="0" indent="0">
              <a:buNone/>
            </a:pPr>
            <a:r>
              <a:rPr lang="da-DK" sz="1900" dirty="0"/>
              <a:t>Praktiske råd:</a:t>
            </a:r>
          </a:p>
          <a:p>
            <a:r>
              <a:rPr lang="da-DK" sz="1900" dirty="0"/>
              <a:t>Forbered åbne og relevante spørgsmål.</a:t>
            </a:r>
          </a:p>
          <a:p>
            <a:r>
              <a:rPr lang="da-DK" sz="1900" dirty="0"/>
              <a:t> Skab tryghed og tillid hos deltageren.</a:t>
            </a:r>
          </a:p>
          <a:p>
            <a:r>
              <a:rPr lang="da-DK" sz="1900" dirty="0"/>
              <a:t> Optag interviewet (med samtykke) for senere analyse.</a:t>
            </a:r>
          </a:p>
          <a:p>
            <a:r>
              <a:rPr lang="da-DK" sz="1900" dirty="0"/>
              <a:t>Vær opmærksom på kropssprog og tone.</a:t>
            </a:r>
          </a:p>
          <a:p>
            <a:endParaRPr lang="da-DK" sz="1900" dirty="0"/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8C97915-8AB6-04F1-CB64-C96501E51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Praktiske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råd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til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000" b="1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interviewguiden</a:t>
            </a:r>
            <a:r>
              <a:rPr lang="en-US" sz="40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DFE9AA1-1B83-4C01-5A1E-D12917F0E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/>
            <a:r>
              <a:rPr lang="en-US" sz="1600" dirty="0" err="1"/>
              <a:t>Definér</a:t>
            </a:r>
            <a:r>
              <a:rPr lang="en-US" sz="1600" dirty="0"/>
              <a:t> </a:t>
            </a:r>
            <a:r>
              <a:rPr lang="en-US" sz="1600" dirty="0" err="1"/>
              <a:t>formålet</a:t>
            </a:r>
            <a:r>
              <a:rPr lang="en-US" sz="1600" dirty="0"/>
              <a:t> med </a:t>
            </a:r>
            <a:r>
              <a:rPr lang="en-US" sz="1600" dirty="0" err="1"/>
              <a:t>interviewet</a:t>
            </a:r>
            <a:r>
              <a:rPr lang="en-US" sz="1600" dirty="0"/>
              <a:t> – </a:t>
            </a:r>
            <a:r>
              <a:rPr lang="en-US" sz="1600" dirty="0" err="1"/>
              <a:t>hvad</a:t>
            </a:r>
            <a:r>
              <a:rPr lang="en-US" sz="1600" dirty="0"/>
              <a:t> </a:t>
            </a:r>
            <a:r>
              <a:rPr lang="en-US" sz="1600" dirty="0" err="1"/>
              <a:t>vil</a:t>
            </a:r>
            <a:r>
              <a:rPr lang="en-US" sz="1600" dirty="0"/>
              <a:t> I gerne vide?</a:t>
            </a:r>
          </a:p>
          <a:p>
            <a:pPr marL="0"/>
            <a:r>
              <a:rPr lang="en-US" sz="1600" dirty="0" err="1"/>
              <a:t>Udarbejd</a:t>
            </a:r>
            <a:r>
              <a:rPr lang="en-US" sz="1600" dirty="0"/>
              <a:t> </a:t>
            </a:r>
            <a:r>
              <a:rPr lang="en-US" sz="1600" dirty="0" err="1"/>
              <a:t>åbne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, der </a:t>
            </a:r>
            <a:r>
              <a:rPr lang="en-US" sz="1600" dirty="0" err="1"/>
              <a:t>inviterer</a:t>
            </a:r>
            <a:r>
              <a:rPr lang="en-US" sz="1600" dirty="0"/>
              <a:t> </a:t>
            </a:r>
            <a:r>
              <a:rPr lang="en-US" sz="1600" dirty="0" err="1"/>
              <a:t>til</a:t>
            </a:r>
            <a:r>
              <a:rPr lang="en-US" sz="1600" dirty="0"/>
              <a:t> </a:t>
            </a:r>
            <a:r>
              <a:rPr lang="en-US" sz="1600" dirty="0" err="1"/>
              <a:t>refleksion</a:t>
            </a:r>
            <a:r>
              <a:rPr lang="en-US" sz="1600" dirty="0"/>
              <a:t> og </a:t>
            </a:r>
            <a:r>
              <a:rPr lang="en-US" sz="1600" dirty="0" err="1"/>
              <a:t>uddybning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Strukturér</a:t>
            </a:r>
            <a:r>
              <a:rPr lang="en-US" sz="1600" dirty="0"/>
              <a:t> </a:t>
            </a:r>
            <a:r>
              <a:rPr lang="en-US" sz="1600" dirty="0" err="1"/>
              <a:t>interviewguiden</a:t>
            </a:r>
            <a:r>
              <a:rPr lang="en-US" sz="1600" dirty="0"/>
              <a:t> </a:t>
            </a:r>
            <a:r>
              <a:rPr lang="en-US" sz="1600" dirty="0" err="1"/>
              <a:t>i</a:t>
            </a:r>
            <a:r>
              <a:rPr lang="en-US" sz="1600" dirty="0"/>
              <a:t> </a:t>
            </a:r>
            <a:r>
              <a:rPr lang="en-US" sz="1600" dirty="0" err="1"/>
              <a:t>temaer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emner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/>
              <a:t>Start med </a:t>
            </a:r>
            <a:r>
              <a:rPr lang="en-US" sz="1600" dirty="0" err="1"/>
              <a:t>lette</a:t>
            </a:r>
            <a:r>
              <a:rPr lang="en-US" sz="1600" dirty="0"/>
              <a:t> og </a:t>
            </a:r>
            <a:r>
              <a:rPr lang="en-US" sz="1600" dirty="0" err="1"/>
              <a:t>generelle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for at </a:t>
            </a:r>
            <a:r>
              <a:rPr lang="en-US" sz="1600" dirty="0" err="1"/>
              <a:t>skabe</a:t>
            </a:r>
            <a:r>
              <a:rPr lang="en-US" sz="1600" dirty="0"/>
              <a:t> </a:t>
            </a:r>
            <a:r>
              <a:rPr lang="en-US" sz="1600" dirty="0" err="1"/>
              <a:t>tryghed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Undgå</a:t>
            </a:r>
            <a:r>
              <a:rPr lang="en-US" sz="1600" dirty="0"/>
              <a:t> </a:t>
            </a:r>
            <a:r>
              <a:rPr lang="en-US" sz="1600" dirty="0" err="1"/>
              <a:t>ledende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– </a:t>
            </a:r>
            <a:r>
              <a:rPr lang="en-US" sz="1600" dirty="0" err="1"/>
              <a:t>vær</a:t>
            </a:r>
            <a:r>
              <a:rPr lang="en-US" sz="1600" dirty="0"/>
              <a:t> neutral og </a:t>
            </a:r>
            <a:r>
              <a:rPr lang="en-US" sz="1600" dirty="0" err="1"/>
              <a:t>åben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Overvej</a:t>
            </a:r>
            <a:r>
              <a:rPr lang="en-US" sz="1600" dirty="0"/>
              <a:t> </a:t>
            </a:r>
            <a:r>
              <a:rPr lang="en-US" sz="1600" dirty="0" err="1"/>
              <a:t>rækkefølgen</a:t>
            </a:r>
            <a:r>
              <a:rPr lang="en-US" sz="1600" dirty="0"/>
              <a:t> </a:t>
            </a:r>
            <a:r>
              <a:rPr lang="en-US" sz="1600" dirty="0" err="1"/>
              <a:t>af</a:t>
            </a:r>
            <a:r>
              <a:rPr lang="en-US" sz="1600" dirty="0"/>
              <a:t> </a:t>
            </a:r>
            <a:r>
              <a:rPr lang="en-US" sz="1600" dirty="0" err="1"/>
              <a:t>spørgsmål</a:t>
            </a:r>
            <a:r>
              <a:rPr lang="en-US" sz="1600" dirty="0"/>
              <a:t> for at </a:t>
            </a:r>
            <a:r>
              <a:rPr lang="en-US" sz="1600" dirty="0" err="1"/>
              <a:t>skabe</a:t>
            </a:r>
            <a:r>
              <a:rPr lang="en-US" sz="1600" dirty="0"/>
              <a:t> </a:t>
            </a:r>
            <a:r>
              <a:rPr lang="en-US" sz="1600" dirty="0" err="1"/>
              <a:t>en</a:t>
            </a:r>
            <a:r>
              <a:rPr lang="en-US" sz="1600" dirty="0"/>
              <a:t> </a:t>
            </a:r>
            <a:r>
              <a:rPr lang="en-US" sz="1600" dirty="0" err="1"/>
              <a:t>naturlig</a:t>
            </a:r>
            <a:r>
              <a:rPr lang="en-US" sz="1600" dirty="0"/>
              <a:t> </a:t>
            </a:r>
            <a:r>
              <a:rPr lang="en-US" sz="1600" dirty="0" err="1"/>
              <a:t>samtale</a:t>
            </a:r>
            <a:r>
              <a:rPr lang="en-US" sz="1600" dirty="0"/>
              <a:t>.</a:t>
            </a:r>
          </a:p>
          <a:p>
            <a:pPr marL="0"/>
            <a:r>
              <a:rPr lang="en-US" sz="1600" dirty="0" err="1"/>
              <a:t>Afslut</a:t>
            </a:r>
            <a:r>
              <a:rPr lang="en-US" sz="1600" dirty="0"/>
              <a:t> med </a:t>
            </a:r>
            <a:r>
              <a:rPr lang="en-US" sz="1600" dirty="0" err="1"/>
              <a:t>mulighed</a:t>
            </a:r>
            <a:r>
              <a:rPr lang="en-US" sz="1600" dirty="0"/>
              <a:t> for </a:t>
            </a:r>
            <a:r>
              <a:rPr lang="en-US" sz="1600" dirty="0" err="1"/>
              <a:t>fri</a:t>
            </a:r>
            <a:r>
              <a:rPr lang="en-US" sz="1600" dirty="0"/>
              <a:t> </a:t>
            </a:r>
            <a:r>
              <a:rPr lang="en-US" sz="1600" dirty="0" err="1"/>
              <a:t>kommentar</a:t>
            </a:r>
            <a:r>
              <a:rPr lang="en-US" sz="1600" dirty="0"/>
              <a:t> </a:t>
            </a:r>
            <a:r>
              <a:rPr lang="en-US" sz="1600" dirty="0" err="1"/>
              <a:t>eller</a:t>
            </a:r>
            <a:r>
              <a:rPr lang="en-US" sz="1600" dirty="0"/>
              <a:t> </a:t>
            </a:r>
            <a:r>
              <a:rPr lang="en-US" sz="1600" dirty="0" err="1"/>
              <a:t>tilføjelser</a:t>
            </a:r>
            <a:r>
              <a:rPr lang="en-US" sz="1600" dirty="0"/>
              <a:t> </a:t>
            </a:r>
            <a:r>
              <a:rPr lang="en-US" sz="1600" dirty="0" err="1"/>
              <a:t>fra</a:t>
            </a:r>
            <a:r>
              <a:rPr lang="en-US" sz="1600" dirty="0"/>
              <a:t> </a:t>
            </a:r>
            <a:r>
              <a:rPr lang="en-US" sz="1600" dirty="0" err="1"/>
              <a:t>deltageren</a:t>
            </a:r>
            <a:r>
              <a:rPr lang="en-US" sz="1600" dirty="0"/>
              <a:t>.</a:t>
            </a:r>
          </a:p>
          <a:p>
            <a:endParaRPr lang="en-US" sz="1600" dirty="0"/>
          </a:p>
        </p:txBody>
      </p:sp>
      <p:pic>
        <p:nvPicPr>
          <p:cNvPr id="6" name="Pladsholder til indhold 5" descr="To talebobler">
            <a:extLst>
              <a:ext uri="{FF2B5EF4-FFF2-40B4-BE49-F238E27FC236}">
                <a16:creationId xmlns:a16="http://schemas.microsoft.com/office/drawing/2014/main" id="{C2FA1D0A-4E6B-AE5D-B513-08CECC1EA0B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358501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207ACA3-D75C-0293-AF76-4D9FF65D9B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  <a:prstGeom prst="ellipse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Dagens program</a:t>
            </a:r>
          </a:p>
        </p:txBody>
      </p:sp>
      <p:pic>
        <p:nvPicPr>
          <p:cNvPr id="5" name="Pladsholder til indhold 4">
            <a:extLst>
              <a:ext uri="{FF2B5EF4-FFF2-40B4-BE49-F238E27FC236}">
                <a16:creationId xmlns:a16="http://schemas.microsoft.com/office/drawing/2014/main" id="{31AB6864-BB50-1E9A-EDD6-BFE582ED25B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rcRect l="28383" t="12715" r="31932" b="9874"/>
          <a:stretch>
            <a:fillRect/>
          </a:stretch>
        </p:blipFill>
        <p:spPr>
          <a:xfrm>
            <a:off x="5685906" y="467208"/>
            <a:ext cx="4858791" cy="5923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857168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b="1">
                <a:solidFill>
                  <a:srgbClr val="FFFFFF"/>
                </a:solidFill>
              </a:rPr>
              <a:t>Egen refleksion </a:t>
            </a:r>
            <a:r>
              <a:rPr lang="da-DK" sz="4000">
                <a:solidFill>
                  <a:srgbClr val="FFFFFF"/>
                </a:solidFill>
              </a:rPr>
              <a:t>som metode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da-DK" sz="1600"/>
              <a:t>Egen refleksion er en </a:t>
            </a:r>
            <a:r>
              <a:rPr lang="da-DK" sz="1600" b="1"/>
              <a:t>kvalitativ metode </a:t>
            </a:r>
            <a:r>
              <a:rPr lang="da-DK" sz="1600"/>
              <a:t>til vidensindsamling, hvor individet undersøger egne erfaringer, tanker og handlinger.</a:t>
            </a:r>
          </a:p>
          <a:p>
            <a:endParaRPr lang="da-DK" sz="1600"/>
          </a:p>
          <a:p>
            <a:r>
              <a:rPr lang="da-DK" sz="1600"/>
              <a:t>Eksempler på anvendelse:</a:t>
            </a:r>
          </a:p>
          <a:p>
            <a:r>
              <a:rPr lang="da-DK" sz="1600"/>
              <a:t> Lærere reflekterer over undervisningsforløb for at forbedre praksis.</a:t>
            </a:r>
          </a:p>
          <a:p>
            <a:r>
              <a:rPr lang="da-DK" sz="1600"/>
              <a:t>Studerende skriver refleksionslogbog efter praktik.</a:t>
            </a:r>
          </a:p>
          <a:p>
            <a:r>
              <a:rPr lang="da-DK" sz="1600"/>
              <a:t>Forskere dokumenterer egne overvejelser under feltarbejde (det er jer </a:t>
            </a:r>
            <a:r>
              <a:rPr lang="da-DK" sz="1600">
                <a:sym typeface="Wingdings" panose="05000000000000000000" pitchFamily="2" charset="2"/>
              </a:rPr>
              <a:t>)</a:t>
            </a:r>
            <a:r>
              <a:rPr lang="da-DK" sz="1600"/>
              <a:t>.</a:t>
            </a:r>
          </a:p>
          <a:p>
            <a:endParaRPr lang="da-DK" sz="1600"/>
          </a:p>
          <a:p>
            <a:r>
              <a:rPr lang="da-DK" sz="1600"/>
              <a:t>Praktiske råd:</a:t>
            </a:r>
          </a:p>
          <a:p>
            <a:r>
              <a:rPr lang="da-DK" sz="1600"/>
              <a:t>Sæt tid af til refleksion regelmæssigt.</a:t>
            </a:r>
          </a:p>
          <a:p>
            <a:r>
              <a:rPr lang="da-DK" sz="1600"/>
              <a:t> Brug åbne spørgsmål: Hvad gik godt? Hvad kunne forbedres?</a:t>
            </a:r>
          </a:p>
          <a:p>
            <a:r>
              <a:rPr lang="da-DK" sz="1600"/>
              <a:t> Dokumentér refleksioner skriftligt for senere analyse. Lav en log- eller dagbog.</a:t>
            </a:r>
          </a:p>
          <a:p>
            <a:r>
              <a:rPr lang="da-DK" sz="1600"/>
              <a:t>-Vær ærlig og kritisk i dine overvejelser.</a:t>
            </a:r>
          </a:p>
        </p:txBody>
      </p:sp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5F8F7A43-5C07-FB57-7550-FD729D90C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4000" dirty="0">
                <a:solidFill>
                  <a:srgbClr val="FFFFFF"/>
                </a:solidFill>
              </a:rPr>
              <a:t>Tid til at arbejde med jeres metoder i </a:t>
            </a:r>
            <a:r>
              <a:rPr lang="da-DK" sz="4000">
                <a:solidFill>
                  <a:srgbClr val="FFFFFF"/>
                </a:solidFill>
              </a:rPr>
              <a:t>breakout-rooms</a:t>
            </a:r>
            <a:r>
              <a:rPr lang="da-DK" sz="4000" dirty="0">
                <a:solidFill>
                  <a:srgbClr val="FFFFFF"/>
                </a:solidFill>
              </a:rPr>
              <a:t> til kl. 14.45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E0030CA9-F29B-EBA2-AA3C-AF7D6144B0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1727" y="649480"/>
            <a:ext cx="3025303" cy="5546047"/>
          </a:xfrm>
        </p:spPr>
        <p:txBody>
          <a:bodyPr anchor="ctr">
            <a:normAutofit/>
          </a:bodyPr>
          <a:lstStyle/>
          <a:p>
            <a:r>
              <a:rPr lang="da-DK" sz="1600"/>
              <a:t>Hvordan vil I designe jeres vidensindsamling i forbindelse med afprøvningerne?</a:t>
            </a:r>
          </a:p>
          <a:p>
            <a:r>
              <a:rPr lang="da-DK" sz="1600"/>
              <a:t>Tilbage i Breakoutrooms skal I nu udfylde den sidste kolonne i arket med jeres aktioner: I skal beskrive jeres metode til indsamling af viden.</a:t>
            </a:r>
          </a:p>
          <a:p>
            <a:pPr lvl="1"/>
            <a:r>
              <a:rPr lang="da-DK" sz="1600"/>
              <a:t>Tag først en god drøftelse af, hvad der er mest optimalt i forhold til jeres aktion.</a:t>
            </a:r>
          </a:p>
          <a:p>
            <a:pPr lvl="1"/>
            <a:r>
              <a:rPr lang="da-DK" sz="1600"/>
              <a:t>Tag et kig på hvad der er praktisk muligt</a:t>
            </a:r>
          </a:p>
          <a:p>
            <a:pPr lvl="1"/>
            <a:r>
              <a:rPr lang="da-DK" sz="1600"/>
              <a:t>Træf en beslutning, lav aftaler om det praktiske: Hvem laver fx et observationsskema osv.</a:t>
            </a:r>
          </a:p>
          <a:p>
            <a:pPr lvl="1"/>
            <a:r>
              <a:rPr lang="da-DK" sz="1600"/>
              <a:t>Udfyld kolonnen med så mange detaljer som overhovedet muligt.</a:t>
            </a:r>
          </a:p>
        </p:txBody>
      </p:sp>
      <p:pic>
        <p:nvPicPr>
          <p:cNvPr id="4" name="Billede 3" descr="Et billede, der indeholder tekst, skærmbillede, Font/skrifttype, nummer/tal&#10;&#10;AI-genereret indhold kan være ukorrekt.">
            <a:extLst>
              <a:ext uri="{FF2B5EF4-FFF2-40B4-BE49-F238E27FC236}">
                <a16:creationId xmlns:a16="http://schemas.microsoft.com/office/drawing/2014/main" id="{82F04AA9-8634-096C-37D7-0DCC23E6E6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501" y="2201056"/>
            <a:ext cx="4170597" cy="2846432"/>
          </a:xfrm>
          <a:prstGeom prst="rect">
            <a:avLst/>
          </a:prstGeom>
        </p:spPr>
      </p:pic>
      <p:sp>
        <p:nvSpPr>
          <p:cNvPr id="5" name="Ellipse 4">
            <a:extLst>
              <a:ext uri="{FF2B5EF4-FFF2-40B4-BE49-F238E27FC236}">
                <a16:creationId xmlns:a16="http://schemas.microsoft.com/office/drawing/2014/main" id="{0188111F-4003-4DF3-996A-60A9179967FD}"/>
              </a:ext>
            </a:extLst>
          </p:cNvPr>
          <p:cNvSpPr/>
          <p:nvPr/>
        </p:nvSpPr>
        <p:spPr>
          <a:xfrm>
            <a:off x="11073384" y="1581912"/>
            <a:ext cx="1161141" cy="392277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6288458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0F24D38-B79E-44B4-830E-043F45D96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C5F349B-77E0-E669-6449-DEBB6EC7F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20742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>
                <a:solidFill>
                  <a:srgbClr val="FFFFFF"/>
                </a:solidFill>
              </a:rPr>
              <a:t>Afrunding og kig mod det videre forløb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C469874-256B-45B3-A79C-7591B4BA1E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E5349AA-23C7-5612-9B19-701B21825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6345"/>
            <a:ext cx="5097780" cy="3910617"/>
          </a:xfrm>
        </p:spPr>
        <p:txBody>
          <a:bodyPr>
            <a:normAutofit lnSpcReduction="10000"/>
          </a:bodyPr>
          <a:lstStyle/>
          <a:p>
            <a:r>
              <a:rPr lang="da-DK" sz="2400" dirty="0">
                <a:solidFill>
                  <a:srgbClr val="FFFFFF"/>
                </a:solidFill>
              </a:rPr>
              <a:t>I afprøver i efteråret frem mod ultimo november</a:t>
            </a:r>
          </a:p>
          <a:p>
            <a:r>
              <a:rPr lang="da-DK" sz="2400" dirty="0">
                <a:solidFill>
                  <a:srgbClr val="FFFFFF"/>
                </a:solidFill>
              </a:rPr>
              <a:t>I har </a:t>
            </a:r>
            <a:r>
              <a:rPr lang="da-DK" sz="2400" b="1" dirty="0">
                <a:solidFill>
                  <a:srgbClr val="FFFFFF"/>
                </a:solidFill>
              </a:rPr>
              <a:t>sparring</a:t>
            </a:r>
            <a:r>
              <a:rPr lang="da-DK" sz="2400" dirty="0">
                <a:solidFill>
                  <a:srgbClr val="FFFFFF"/>
                </a:solidFill>
              </a:rPr>
              <a:t> undervejs med Iben og Inger-Lise (jf. aktionscirklen, det er her, vi reflekterer og drøfter justeringer)</a:t>
            </a:r>
          </a:p>
          <a:p>
            <a:r>
              <a:rPr lang="da-DK" b="1" dirty="0">
                <a:solidFill>
                  <a:srgbClr val="FFFFFF"/>
                </a:solidFill>
              </a:rPr>
              <a:t>I skal nu vælge to dage som reserveres til sparring:</a:t>
            </a:r>
          </a:p>
          <a:p>
            <a:r>
              <a:rPr lang="da-DK" b="1" dirty="0">
                <a:solidFill>
                  <a:srgbClr val="FFFFFF"/>
                </a:solidFill>
              </a:rPr>
              <a:t>27, 28, 30 og 31 oktober er i spil. 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FE98D0AB-568C-4791-200F-041B3248B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56020" y="2266345"/>
            <a:ext cx="5097780" cy="3910618"/>
          </a:xfrm>
        </p:spPr>
        <p:txBody>
          <a:bodyPr>
            <a:normAutofit lnSpcReduction="10000"/>
          </a:bodyPr>
          <a:lstStyle/>
          <a:p>
            <a:r>
              <a:rPr lang="da-DK" sz="2400" b="1" dirty="0">
                <a:solidFill>
                  <a:srgbClr val="FFFFFF"/>
                </a:solidFill>
              </a:rPr>
              <a:t>Sparring Aalborg: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30. Oktober kl. 12 - 15</a:t>
            </a:r>
          </a:p>
          <a:p>
            <a:r>
              <a:rPr lang="da-DK" sz="2400" b="1" dirty="0">
                <a:solidFill>
                  <a:srgbClr val="FFFFFF"/>
                </a:solidFill>
              </a:rPr>
              <a:t>Sparring: Frederiksberg</a:t>
            </a:r>
            <a:r>
              <a:rPr lang="da-DK" sz="2400" dirty="0">
                <a:solidFill>
                  <a:srgbClr val="FFFFFF"/>
                </a:solidFill>
              </a:rPr>
              <a:t>:</a:t>
            </a:r>
          </a:p>
          <a:p>
            <a:pPr marL="0" indent="0">
              <a:buNone/>
            </a:pPr>
            <a:r>
              <a:rPr lang="da-DK" sz="2400" dirty="0">
                <a:solidFill>
                  <a:srgbClr val="FFFFFF"/>
                </a:solidFill>
              </a:rPr>
              <a:t>28. Oktober kl. 12 - 15</a:t>
            </a:r>
          </a:p>
          <a:p>
            <a:r>
              <a:rPr lang="da-DK" sz="2400" dirty="0">
                <a:solidFill>
                  <a:srgbClr val="FFFFFF"/>
                </a:solidFill>
              </a:rPr>
              <a:t>Den  nærmere organisering af sparringen aftaler vi, når I ved, hvad der giver bedst mening i forhold til jeres aktioner.</a:t>
            </a:r>
          </a:p>
        </p:txBody>
      </p:sp>
    </p:spTree>
    <p:extLst>
      <p:ext uri="{BB962C8B-B14F-4D97-AF65-F5344CB8AC3E}">
        <p14:creationId xmlns:p14="http://schemas.microsoft.com/office/powerpoint/2010/main" val="1500784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937FDE9-8D2C-2413-B3FF-A7715E9AA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0"/>
            <a:ext cx="5323715" cy="164297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3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udfyldte og konkretiserede ark med jeres aktioner ….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CFCC6927-2C3E-8BB3-9734-C78D7B88F79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4923" y="2405894"/>
            <a:ext cx="5315189" cy="35350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ikke</a:t>
            </a:r>
            <a:r>
              <a:rPr lang="en-US" sz="2000" dirty="0"/>
              <a:t> </a:t>
            </a:r>
            <a:r>
              <a:rPr lang="en-US" sz="2000" dirty="0" err="1"/>
              <a:t>blev</a:t>
            </a:r>
            <a:r>
              <a:rPr lang="en-US" sz="2000" dirty="0"/>
              <a:t> </a:t>
            </a:r>
            <a:r>
              <a:rPr lang="en-US" sz="2000" dirty="0" err="1"/>
              <a:t>færdige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dag</a:t>
            </a:r>
            <a:r>
              <a:rPr lang="en-US" sz="2000" dirty="0"/>
              <a:t>, </a:t>
            </a:r>
            <a:r>
              <a:rPr lang="en-US" sz="2000" dirty="0" err="1"/>
              <a:t>skal</a:t>
            </a:r>
            <a:r>
              <a:rPr lang="en-US" sz="2000" dirty="0"/>
              <a:t> I </a:t>
            </a:r>
            <a:r>
              <a:rPr lang="en-US" sz="2000" dirty="0" err="1"/>
              <a:t>så</a:t>
            </a:r>
            <a:r>
              <a:rPr lang="en-US" sz="2000" dirty="0"/>
              <a:t> </a:t>
            </a:r>
            <a:r>
              <a:rPr lang="en-US" sz="2000" dirty="0" err="1"/>
              <a:t>snart</a:t>
            </a:r>
            <a:r>
              <a:rPr lang="en-US" sz="2000" dirty="0"/>
              <a:t> </a:t>
            </a:r>
            <a:r>
              <a:rPr lang="en-US" sz="2000" dirty="0" err="1"/>
              <a:t>som</a:t>
            </a:r>
            <a:r>
              <a:rPr lang="en-US" sz="2000" dirty="0"/>
              <a:t> </a:t>
            </a:r>
            <a:r>
              <a:rPr lang="en-US" sz="2000" dirty="0" err="1"/>
              <a:t>muligt</a:t>
            </a:r>
            <a:r>
              <a:rPr lang="en-US" sz="2000" dirty="0"/>
              <a:t> </a:t>
            </a:r>
            <a:r>
              <a:rPr lang="en-US" sz="2000" dirty="0" err="1"/>
              <a:t>gøre</a:t>
            </a:r>
            <a:r>
              <a:rPr lang="en-US" sz="2000" dirty="0"/>
              <a:t> </a:t>
            </a:r>
            <a:r>
              <a:rPr lang="en-US" sz="2000" dirty="0" err="1"/>
              <a:t>arket</a:t>
            </a:r>
            <a:r>
              <a:rPr lang="en-US" sz="2000" dirty="0"/>
              <a:t> </a:t>
            </a:r>
            <a:r>
              <a:rPr lang="en-US" sz="2000" dirty="0" err="1"/>
              <a:t>færdigt</a:t>
            </a:r>
            <a:r>
              <a:rPr lang="en-US" sz="2000" dirty="0"/>
              <a:t>.</a:t>
            </a:r>
          </a:p>
          <a:p>
            <a:r>
              <a:rPr lang="en-US" sz="2000" dirty="0"/>
              <a:t>Vi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stå</a:t>
            </a:r>
            <a:r>
              <a:rPr lang="en-US" sz="2000" dirty="0"/>
              <a:t> med et </a:t>
            </a:r>
            <a:r>
              <a:rPr lang="en-US" sz="2000" dirty="0" err="1"/>
              <a:t>grundigt</a:t>
            </a:r>
            <a:r>
              <a:rPr lang="en-US" sz="2000" dirty="0"/>
              <a:t> og </a:t>
            </a:r>
            <a:r>
              <a:rPr lang="en-US" sz="2000" dirty="0" err="1"/>
              <a:t>detaljeret</a:t>
            </a:r>
            <a:r>
              <a:rPr lang="en-US" sz="2000" dirty="0"/>
              <a:t> ark, </a:t>
            </a:r>
            <a:r>
              <a:rPr lang="en-US" sz="2000" dirty="0" err="1"/>
              <a:t>når</a:t>
            </a:r>
            <a:r>
              <a:rPr lang="en-US" sz="2000" dirty="0"/>
              <a:t> I </a:t>
            </a:r>
            <a:r>
              <a:rPr lang="en-US" sz="2000" dirty="0" err="1"/>
              <a:t>går</a:t>
            </a:r>
            <a:r>
              <a:rPr lang="en-US" sz="2000" dirty="0"/>
              <a:t> </a:t>
            </a:r>
            <a:r>
              <a:rPr lang="en-US" sz="2000" dirty="0" err="1"/>
              <a:t>igang</a:t>
            </a:r>
            <a:r>
              <a:rPr lang="en-US" sz="2000" dirty="0"/>
              <a:t> med </a:t>
            </a:r>
            <a:r>
              <a:rPr lang="en-US" sz="2000" dirty="0" err="1"/>
              <a:t>aktionerne</a:t>
            </a:r>
            <a:r>
              <a:rPr lang="en-US" sz="2000" dirty="0"/>
              <a:t>.</a:t>
            </a:r>
          </a:p>
          <a:p>
            <a:r>
              <a:rPr lang="en-US" sz="2000" dirty="0"/>
              <a:t>Husk: </a:t>
            </a:r>
            <a:r>
              <a:rPr lang="en-US" sz="2000" dirty="0" err="1"/>
              <a:t>Senere</a:t>
            </a:r>
            <a:r>
              <a:rPr lang="en-US" sz="2000" dirty="0"/>
              <a:t> </a:t>
            </a:r>
            <a:r>
              <a:rPr lang="en-US" sz="2000" dirty="0" err="1"/>
              <a:t>kommer</a:t>
            </a:r>
            <a:r>
              <a:rPr lang="en-US" sz="2000" dirty="0"/>
              <a:t> der nye </a:t>
            </a:r>
            <a:r>
              <a:rPr lang="en-US" sz="2000" dirty="0" err="1"/>
              <a:t>projektdeltagere</a:t>
            </a:r>
            <a:r>
              <a:rPr lang="en-US" sz="2000" dirty="0"/>
              <a:t> ind. De </a:t>
            </a:r>
            <a:r>
              <a:rPr lang="en-US" sz="2000" dirty="0" err="1"/>
              <a:t>kan</a:t>
            </a:r>
            <a:r>
              <a:rPr lang="en-US" sz="2000" dirty="0"/>
              <a:t> KUN </a:t>
            </a:r>
            <a:r>
              <a:rPr lang="en-US" sz="2000" dirty="0" err="1"/>
              <a:t>stå</a:t>
            </a:r>
            <a:r>
              <a:rPr lang="en-US" sz="2000" dirty="0"/>
              <a:t> </a:t>
            </a:r>
            <a:r>
              <a:rPr lang="en-US" sz="2000" dirty="0" err="1"/>
              <a:t>på</a:t>
            </a:r>
            <a:r>
              <a:rPr lang="en-US" sz="2000" dirty="0"/>
              <a:t> </a:t>
            </a:r>
            <a:r>
              <a:rPr lang="en-US" sz="2000" dirty="0" err="1"/>
              <a:t>skuldrene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jer</a:t>
            </a:r>
            <a:r>
              <a:rPr lang="en-US" sz="2000" dirty="0"/>
              <a:t>, </a:t>
            </a:r>
            <a:r>
              <a:rPr lang="en-US" sz="2000" dirty="0" err="1"/>
              <a:t>hvis</a:t>
            </a:r>
            <a:r>
              <a:rPr lang="en-US" sz="2000" dirty="0"/>
              <a:t> I er </a:t>
            </a:r>
            <a:r>
              <a:rPr lang="en-US" sz="2000" dirty="0" err="1"/>
              <a:t>grundige</a:t>
            </a:r>
            <a:r>
              <a:rPr lang="en-US" sz="2000" dirty="0"/>
              <a:t> med </a:t>
            </a:r>
            <a:r>
              <a:rPr lang="en-US" sz="2000" dirty="0" err="1"/>
              <a:t>dokumentationen</a:t>
            </a:r>
            <a:r>
              <a:rPr lang="en-US" sz="2000" dirty="0"/>
              <a:t>.</a:t>
            </a:r>
          </a:p>
          <a:p>
            <a:r>
              <a:rPr lang="en-US" sz="2000" dirty="0"/>
              <a:t>Send </a:t>
            </a:r>
            <a:r>
              <a:rPr lang="en-US" sz="2000" dirty="0" err="1"/>
              <a:t>mig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mail, </a:t>
            </a:r>
            <a:r>
              <a:rPr lang="en-US" sz="2000" dirty="0" err="1"/>
              <a:t>når</a:t>
            </a:r>
            <a:r>
              <a:rPr lang="en-US" sz="2000" dirty="0"/>
              <a:t> I er </a:t>
            </a:r>
            <a:r>
              <a:rPr lang="en-US" sz="2000" dirty="0" err="1"/>
              <a:t>færdige</a:t>
            </a:r>
            <a:r>
              <a:rPr lang="en-US" sz="2000" dirty="0"/>
              <a:t> (</a:t>
            </a:r>
            <a:r>
              <a:rPr lang="en-US" sz="2000" dirty="0" err="1"/>
              <a:t>hvis</a:t>
            </a:r>
            <a:r>
              <a:rPr lang="en-US" sz="2000" dirty="0"/>
              <a:t> I </a:t>
            </a:r>
            <a:r>
              <a:rPr lang="en-US" sz="2000" dirty="0" err="1"/>
              <a:t>endnu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er det)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ladsholder til indhold 5" descr="En åben bog">
            <a:extLst>
              <a:ext uri="{FF2B5EF4-FFF2-40B4-BE49-F238E27FC236}">
                <a16:creationId xmlns:a16="http://schemas.microsoft.com/office/drawing/2014/main" id="{6C474205-C7C0-7BF5-4F9B-C13BA6EFFD9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075967" y="1359681"/>
            <a:ext cx="4170530" cy="4170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410677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7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11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13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15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17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24C0D30-8878-9365-D703-06993253B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da-DK" sz="3700">
                <a:solidFill>
                  <a:srgbClr val="FFFFFF"/>
                </a:solidFill>
              </a:rPr>
              <a:t>Hvad sker når afprøvningsperioden er slut?</a:t>
            </a:r>
            <a:endParaRPr lang="da-DK" sz="3700" dirty="0">
              <a:solidFill>
                <a:srgbClr val="FFFFFF"/>
              </a:solidFill>
            </a:endParaRPr>
          </a:p>
        </p:txBody>
      </p:sp>
      <p:graphicFrame>
        <p:nvGraphicFramePr>
          <p:cNvPr id="38" name="Pladsholder til indhold 2">
            <a:extLst>
              <a:ext uri="{FF2B5EF4-FFF2-40B4-BE49-F238E27FC236}">
                <a16:creationId xmlns:a16="http://schemas.microsoft.com/office/drawing/2014/main" id="{D666F4A8-E673-6311-5CD4-5AAE7CD064B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4194902"/>
              </p:ext>
            </p:extLst>
          </p:nvPr>
        </p:nvGraphicFramePr>
        <p:xfrm>
          <a:off x="6503158" y="649480"/>
          <a:ext cx="4862447" cy="55460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00821412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1E5A9A7-95C6-4F4F-B00E-C82E07FE62E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07DD2DE-F619-49DD-B5E7-03A290FF4E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8495" y="2660473"/>
            <a:ext cx="4355594" cy="4038603"/>
          </a:xfrm>
          <a:prstGeom prst="rect">
            <a:avLst/>
          </a:prstGeom>
          <a:gradFill>
            <a:gsLst>
              <a:gs pos="0">
                <a:schemeClr val="accent1">
                  <a:alpha val="50000"/>
                </a:schemeClr>
              </a:gs>
              <a:gs pos="100000">
                <a:schemeClr val="accent1">
                  <a:lumMod val="50000"/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5149191-5F60-4A28-AAFF-039F96B0F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-1180882" y="1638085"/>
            <a:ext cx="6857572" cy="3581401"/>
          </a:xfrm>
          <a:prstGeom prst="rect">
            <a:avLst/>
          </a:prstGeom>
          <a:gradFill>
            <a:gsLst>
              <a:gs pos="0">
                <a:srgbClr val="000000">
                  <a:alpha val="59000"/>
                </a:srgbClr>
              </a:gs>
              <a:gs pos="69000">
                <a:schemeClr val="accent1">
                  <a:alpha val="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8260ED5-17F7-4158-B241-D51DD4CF1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1">
                  <a:lumMod val="60000"/>
                  <a:lumOff val="40000"/>
                  <a:alpha val="0"/>
                </a:schemeClr>
              </a:gs>
              <a:gs pos="100000">
                <a:schemeClr val="accent1">
                  <a:lumMod val="75000"/>
                  <a:alpha val="26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EE5054B-389B-0E45-B93A-049752111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041" y="2767106"/>
            <a:ext cx="2880828" cy="307190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Tak for i dag</a:t>
            </a:r>
          </a:p>
        </p:txBody>
      </p:sp>
      <p:pic>
        <p:nvPicPr>
          <p:cNvPr id="5" name="Pladsholder til indhold 4" descr="Blomster med vand kan og Dragonfly">
            <a:extLst>
              <a:ext uri="{FF2B5EF4-FFF2-40B4-BE49-F238E27FC236}">
                <a16:creationId xmlns:a16="http://schemas.microsoft.com/office/drawing/2014/main" id="{A4F35708-6D92-51F0-E1E4-938493C14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57677" y="-194686"/>
            <a:ext cx="5923584" cy="5923584"/>
          </a:xfrm>
          <a:prstGeom prst="rect">
            <a:avLst/>
          </a:prstGeom>
        </p:spPr>
      </p:pic>
      <p:pic>
        <p:nvPicPr>
          <p:cNvPr id="6" name="Billede 5">
            <a:extLst>
              <a:ext uri="{FF2B5EF4-FFF2-40B4-BE49-F238E27FC236}">
                <a16:creationId xmlns:a16="http://schemas.microsoft.com/office/drawing/2014/main" id="{75AC075A-0156-43DE-A0F0-010F3F0DF9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0715" y="5426977"/>
            <a:ext cx="3554893" cy="95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455642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0A954EE-4011-AC22-2832-909AB8893F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600"/>
              <a:t>Hvad skal vi i dag – og hvorfor?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18D51CF8-424D-EDB4-48A7-B3DB0E88D64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26336" b="24969"/>
          <a:stretch>
            <a:fillRect/>
          </a:stretch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82C1B0FC-1A9B-EC4E-4DB8-7C3897DCC04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23982" y="3752850"/>
            <a:ext cx="7485413" cy="245268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1800" dirty="0"/>
              <a:t>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prøve</a:t>
            </a:r>
            <a:r>
              <a:rPr lang="en-US" sz="1800" dirty="0"/>
              <a:t> </a:t>
            </a:r>
            <a:r>
              <a:rPr lang="en-US" sz="1800" dirty="0" err="1"/>
              <a:t>samarbejdsformer</a:t>
            </a:r>
            <a:r>
              <a:rPr lang="en-US" sz="1800" dirty="0"/>
              <a:t> og </a:t>
            </a:r>
            <a:r>
              <a:rPr lang="en-US" sz="1800" dirty="0" err="1"/>
              <a:t>materialer</a:t>
            </a:r>
            <a:r>
              <a:rPr lang="en-US" sz="1800" dirty="0"/>
              <a:t> </a:t>
            </a:r>
            <a:r>
              <a:rPr lang="en-US" sz="1800" dirty="0" err="1"/>
              <a:t>af</a:t>
            </a:r>
            <a:r>
              <a:rPr lang="en-US" sz="1800" dirty="0"/>
              <a:t> </a:t>
            </a:r>
            <a:r>
              <a:rPr lang="en-US" sz="1800" dirty="0" err="1"/>
              <a:t>i</a:t>
            </a:r>
            <a:r>
              <a:rPr lang="en-US" sz="1800" dirty="0"/>
              <a:t> de </a:t>
            </a:r>
            <a:r>
              <a:rPr lang="en-US" sz="1800" dirty="0" err="1"/>
              <a:t>kommende</a:t>
            </a:r>
            <a:r>
              <a:rPr lang="en-US" sz="1800" dirty="0"/>
              <a:t> </a:t>
            </a:r>
            <a:r>
              <a:rPr lang="en-US" sz="1800" dirty="0" err="1"/>
              <a:t>måneder</a:t>
            </a:r>
            <a:endParaRPr lang="en-US" sz="1800" dirty="0"/>
          </a:p>
          <a:p>
            <a:r>
              <a:rPr lang="en-US" sz="1800" dirty="0" err="1"/>
              <a:t>Når</a:t>
            </a:r>
            <a:r>
              <a:rPr lang="en-US" sz="1800" dirty="0"/>
              <a:t> I </a:t>
            </a:r>
            <a:r>
              <a:rPr lang="en-US" sz="1800" dirty="0" err="1"/>
              <a:t>afprøver</a:t>
            </a:r>
            <a:r>
              <a:rPr lang="en-US" sz="1800" dirty="0"/>
              <a:t>, er det </a:t>
            </a:r>
            <a:r>
              <a:rPr lang="en-US" sz="1800" dirty="0" err="1"/>
              <a:t>afgørende</a:t>
            </a:r>
            <a:r>
              <a:rPr lang="en-US" sz="1800" dirty="0"/>
              <a:t>, at I </a:t>
            </a:r>
            <a:r>
              <a:rPr lang="en-US" sz="1800" dirty="0" err="1"/>
              <a:t>fastholder</a:t>
            </a:r>
            <a:r>
              <a:rPr lang="en-US" sz="1800" dirty="0"/>
              <a:t> </a:t>
            </a:r>
            <a:r>
              <a:rPr lang="en-US" sz="1800" dirty="0" err="1"/>
              <a:t>erfaringer</a:t>
            </a:r>
            <a:r>
              <a:rPr lang="en-US" sz="1800" dirty="0"/>
              <a:t>, </a:t>
            </a:r>
            <a:r>
              <a:rPr lang="en-US" sz="1800" dirty="0" err="1"/>
              <a:t>iagttagelser</a:t>
            </a:r>
            <a:r>
              <a:rPr lang="en-US" sz="1800" dirty="0"/>
              <a:t> og feedback.</a:t>
            </a:r>
          </a:p>
          <a:p>
            <a:r>
              <a:rPr lang="en-US" sz="1800" dirty="0" err="1"/>
              <a:t>Derfor</a:t>
            </a:r>
            <a:r>
              <a:rPr lang="en-US" sz="1800" dirty="0"/>
              <a:t> </a:t>
            </a:r>
            <a:r>
              <a:rPr lang="en-US" sz="1800" dirty="0" err="1"/>
              <a:t>skal</a:t>
            </a:r>
            <a:r>
              <a:rPr lang="en-US" sz="1800" dirty="0"/>
              <a:t> I </a:t>
            </a:r>
            <a:r>
              <a:rPr lang="en-US" sz="1800" dirty="0" err="1"/>
              <a:t>planlægge</a:t>
            </a:r>
            <a:r>
              <a:rPr lang="en-US" sz="1800" dirty="0"/>
              <a:t>, </a:t>
            </a:r>
            <a:r>
              <a:rPr lang="en-US" sz="1800" dirty="0" err="1"/>
              <a:t>hvordan</a:t>
            </a:r>
            <a:r>
              <a:rPr lang="en-US" sz="1800" dirty="0"/>
              <a:t> I </a:t>
            </a:r>
            <a:r>
              <a:rPr lang="en-US" sz="1800" dirty="0" err="1"/>
              <a:t>gør</a:t>
            </a:r>
            <a:r>
              <a:rPr lang="en-US" sz="1800" dirty="0"/>
              <a:t> det (</a:t>
            </a:r>
            <a:r>
              <a:rPr lang="en-US" sz="1800" dirty="0" err="1"/>
              <a:t>metode</a:t>
            </a:r>
            <a:r>
              <a:rPr lang="en-US" sz="1800" dirty="0"/>
              <a:t>), og I </a:t>
            </a:r>
            <a:r>
              <a:rPr lang="en-US" sz="1800" dirty="0" err="1"/>
              <a:t>skal</a:t>
            </a:r>
            <a:r>
              <a:rPr lang="en-US" sz="1800" dirty="0"/>
              <a:t> </a:t>
            </a:r>
            <a:r>
              <a:rPr lang="en-US" sz="1800" dirty="0" err="1"/>
              <a:t>være</a:t>
            </a:r>
            <a:r>
              <a:rPr lang="en-US" sz="1800" dirty="0"/>
              <a:t> </a:t>
            </a:r>
            <a:r>
              <a:rPr lang="en-US" sz="1800" dirty="0" err="1"/>
              <a:t>bevidst</a:t>
            </a:r>
            <a:r>
              <a:rPr lang="en-US" sz="1800" dirty="0"/>
              <a:t> om, </a:t>
            </a:r>
            <a:r>
              <a:rPr lang="en-US" sz="1800" dirty="0" err="1"/>
              <a:t>hvilke</a:t>
            </a:r>
            <a:r>
              <a:rPr lang="en-US" sz="1800" dirty="0"/>
              <a:t> </a:t>
            </a:r>
            <a:r>
              <a:rPr lang="en-US" sz="1800" dirty="0" err="1"/>
              <a:t>mål</a:t>
            </a:r>
            <a:r>
              <a:rPr lang="en-US" sz="1800" dirty="0"/>
              <a:t> </a:t>
            </a:r>
            <a:r>
              <a:rPr lang="en-US" sz="1800" dirty="0" err="1"/>
              <a:t>afprøvningen</a:t>
            </a:r>
            <a:r>
              <a:rPr lang="en-US" sz="1800" dirty="0"/>
              <a:t>  </a:t>
            </a:r>
            <a:r>
              <a:rPr lang="en-US" sz="1800" dirty="0" err="1"/>
              <a:t>forbinder</a:t>
            </a:r>
            <a:r>
              <a:rPr lang="en-US" sz="1800" dirty="0"/>
              <a:t> sig </a:t>
            </a:r>
            <a:r>
              <a:rPr lang="en-US" sz="1800" dirty="0" err="1"/>
              <a:t>til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12081638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2800"/>
              <a:t>Måden vi arbejder på i projektet er inspireret af principperne aktionsforskning og aktionslæring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Aktionsforskning er en praksisnær forskningsmetode…</a:t>
            </a:r>
          </a:p>
          <a:p>
            <a:pPr marL="0" indent="0">
              <a:buNone/>
            </a:pPr>
            <a:endParaRPr lang="da-DK" sz="2000" dirty="0"/>
          </a:p>
          <a:p>
            <a:endParaRPr lang="da-DK" sz="2000" dirty="0"/>
          </a:p>
        </p:txBody>
      </p:sp>
      <p:pic>
        <p:nvPicPr>
          <p:cNvPr id="5" name="Grafik 4" descr="Blomster med haveredskaber">
            <a:extLst>
              <a:ext uri="{FF2B5EF4-FFF2-40B4-BE49-F238E27FC236}">
                <a16:creationId xmlns:a16="http://schemas.microsoft.com/office/drawing/2014/main" id="{49E624FE-EA32-AEBC-7AA7-B0AB5182BF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 dirty="0"/>
              <a:t>Hvad vil vi med aktionstilgangen?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Kombination af handling og forskning</a:t>
            </a:r>
          </a:p>
          <a:p>
            <a:r>
              <a:rPr lang="da-DK" sz="2000" dirty="0"/>
              <a:t>Fokus på forandring i praksis</a:t>
            </a:r>
          </a:p>
          <a:p>
            <a:r>
              <a:rPr lang="da-DK" sz="2000" dirty="0"/>
              <a:t>Samarbejde mellem forskere og praktikere</a:t>
            </a:r>
          </a:p>
          <a:p>
            <a:r>
              <a:rPr lang="da-DK" sz="2000" dirty="0"/>
              <a:t>Cyklisk proces: planlægning → handling → observation → refleksion</a:t>
            </a:r>
          </a:p>
        </p:txBody>
      </p:sp>
      <p:pic>
        <p:nvPicPr>
          <p:cNvPr id="5" name="Grafik 4" descr="Et udvalg af anderledes mønstrede cirkler">
            <a:extLst>
              <a:ext uri="{FF2B5EF4-FFF2-40B4-BE49-F238E27FC236}">
                <a16:creationId xmlns:a16="http://schemas.microsoft.com/office/drawing/2014/main" id="{D2F93CFA-43F0-AF12-5518-C2030430F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anchor="b">
            <a:normAutofit/>
          </a:bodyPr>
          <a:lstStyle/>
          <a:p>
            <a:r>
              <a:rPr lang="da-DK" sz="4000"/>
              <a:t>Centrale principper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36397" y="2418408"/>
            <a:ext cx="4959603" cy="3522569"/>
          </a:xfrm>
        </p:spPr>
        <p:txBody>
          <a:bodyPr anchor="t">
            <a:normAutofit/>
          </a:bodyPr>
          <a:lstStyle/>
          <a:p>
            <a:r>
              <a:rPr lang="da-DK" sz="2000" dirty="0"/>
              <a:t>Deltagelse og involvering</a:t>
            </a:r>
          </a:p>
          <a:p>
            <a:r>
              <a:rPr lang="da-DK" sz="2000" dirty="0"/>
              <a:t>Refleksion og læring</a:t>
            </a:r>
          </a:p>
          <a:p>
            <a:r>
              <a:rPr lang="da-DK" sz="2000" dirty="0"/>
              <a:t>Forandring og forbedring</a:t>
            </a:r>
          </a:p>
          <a:p>
            <a:r>
              <a:rPr lang="da-DK" sz="2000"/>
              <a:t>Kontekstualisering</a:t>
            </a:r>
            <a:r>
              <a:rPr lang="da-DK" sz="2000" dirty="0"/>
              <a:t> af viden</a:t>
            </a:r>
          </a:p>
        </p:txBody>
      </p:sp>
      <p:pic>
        <p:nvPicPr>
          <p:cNvPr id="7" name="Graphic 6" descr="Fingeraftryk">
            <a:extLst>
              <a:ext uri="{FF2B5EF4-FFF2-40B4-BE49-F238E27FC236}">
                <a16:creationId xmlns:a16="http://schemas.microsoft.com/office/drawing/2014/main" id="{87543839-BF19-C3E4-99B2-46E616BE14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Aktionsforskningscyklus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dirty="0" err="1"/>
              <a:t>Identificér</a:t>
            </a:r>
            <a:r>
              <a:rPr dirty="0"/>
              <a:t> problem</a:t>
            </a:r>
          </a:p>
          <a:p>
            <a:r>
              <a:rPr dirty="0" err="1"/>
              <a:t>Planlæg</a:t>
            </a:r>
            <a:r>
              <a:rPr dirty="0"/>
              <a:t> intervention</a:t>
            </a:r>
          </a:p>
          <a:p>
            <a:r>
              <a:rPr dirty="0" err="1"/>
              <a:t>Udfør</a:t>
            </a:r>
            <a:r>
              <a:rPr dirty="0"/>
              <a:t> handling</a:t>
            </a:r>
          </a:p>
          <a:p>
            <a:r>
              <a:rPr dirty="0"/>
              <a:t>Observer og </a:t>
            </a:r>
            <a:r>
              <a:rPr dirty="0" err="1"/>
              <a:t>dokumentér</a:t>
            </a:r>
            <a:endParaRPr dirty="0"/>
          </a:p>
          <a:p>
            <a:r>
              <a:rPr dirty="0" err="1"/>
              <a:t>Reflektér</a:t>
            </a:r>
            <a:r>
              <a:rPr dirty="0"/>
              <a:t> og </a:t>
            </a:r>
            <a:r>
              <a:rPr dirty="0" err="1"/>
              <a:t>justér</a:t>
            </a:r>
            <a:endParaRPr dirty="0"/>
          </a:p>
        </p:txBody>
      </p:sp>
      <p:pic>
        <p:nvPicPr>
          <p:cNvPr id="4" name="Picture 3" descr="RandomFileName_13502300-3a92-411b-b640-3b2a74afc00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972" y="1825625"/>
            <a:ext cx="5780314" cy="3853542"/>
          </a:xfrm>
          <a:prstGeom prst="rect">
            <a:avLst/>
          </a:prstGeom>
        </p:spPr>
      </p:pic>
      <p:pic>
        <p:nvPicPr>
          <p:cNvPr id="12" name="Grafik 11" descr="Afkrydsning med massiv udfyldning">
            <a:extLst>
              <a:ext uri="{FF2B5EF4-FFF2-40B4-BE49-F238E27FC236}">
                <a16:creationId xmlns:a16="http://schemas.microsoft.com/office/drawing/2014/main" id="{708B5382-2248-E65C-B3FB-8E7D5A74845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458200" y="2061747"/>
            <a:ext cx="914400" cy="914400"/>
          </a:xfrm>
          <a:prstGeom prst="rect">
            <a:avLst/>
          </a:prstGeom>
        </p:spPr>
      </p:pic>
      <p:pic>
        <p:nvPicPr>
          <p:cNvPr id="13" name="Billede 12">
            <a:extLst>
              <a:ext uri="{FF2B5EF4-FFF2-40B4-BE49-F238E27FC236}">
                <a16:creationId xmlns:a16="http://schemas.microsoft.com/office/drawing/2014/main" id="{FC129AAB-D0F1-7A01-A2B1-C53DB0D3AC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911325" y="3295156"/>
            <a:ext cx="914479" cy="914479"/>
          </a:xfrm>
          <a:prstGeom prst="rect">
            <a:avLst/>
          </a:prstGeom>
        </p:spPr>
      </p:pic>
      <p:sp>
        <p:nvSpPr>
          <p:cNvPr id="14" name="Ellipse 13">
            <a:extLst>
              <a:ext uri="{FF2B5EF4-FFF2-40B4-BE49-F238E27FC236}">
                <a16:creationId xmlns:a16="http://schemas.microsoft.com/office/drawing/2014/main" id="{E790B317-C63B-F32E-3852-4ABC25F094E6}"/>
              </a:ext>
            </a:extLst>
          </p:cNvPr>
          <p:cNvSpPr/>
          <p:nvPr/>
        </p:nvSpPr>
        <p:spPr>
          <a:xfrm>
            <a:off x="5669280" y="3145971"/>
            <a:ext cx="3964577" cy="2721429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E127EDB6-A712-E043-33AC-AA6893B4C1D0}"/>
              </a:ext>
            </a:extLst>
          </p:cNvPr>
          <p:cNvSpPr/>
          <p:nvPr/>
        </p:nvSpPr>
        <p:spPr>
          <a:xfrm>
            <a:off x="4769250" y="2347392"/>
            <a:ext cx="1983812" cy="713667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a-DK" dirty="0"/>
              <a:t>Refleksion og justering</a:t>
            </a:r>
          </a:p>
        </p:txBody>
      </p:sp>
      <p:cxnSp>
        <p:nvCxnSpPr>
          <p:cNvPr id="17" name="Lige pilforbindelse 16">
            <a:extLst>
              <a:ext uri="{FF2B5EF4-FFF2-40B4-BE49-F238E27FC236}">
                <a16:creationId xmlns:a16="http://schemas.microsoft.com/office/drawing/2014/main" id="{D32FE456-AA12-7668-7F16-7BCEE59844F0}"/>
              </a:ext>
            </a:extLst>
          </p:cNvPr>
          <p:cNvCxnSpPr>
            <a:cxnSpLocks/>
          </p:cNvCxnSpPr>
          <p:nvPr/>
        </p:nvCxnSpPr>
        <p:spPr>
          <a:xfrm>
            <a:off x="6734774" y="2662722"/>
            <a:ext cx="420624" cy="4239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Ellipse 4">
            <a:extLst>
              <a:ext uri="{FF2B5EF4-FFF2-40B4-BE49-F238E27FC236}">
                <a16:creationId xmlns:a16="http://schemas.microsoft.com/office/drawing/2014/main" id="{56F64247-AF9E-540E-7FC5-B7724E4BC0FC}"/>
              </a:ext>
            </a:extLst>
          </p:cNvPr>
          <p:cNvSpPr/>
          <p:nvPr/>
        </p:nvSpPr>
        <p:spPr>
          <a:xfrm>
            <a:off x="4489704" y="1825625"/>
            <a:ext cx="3099816" cy="2517775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79E27D9-03C7-44E2-9FF8-15D0C8506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1A47F69-DFD0-1C6A-9121-F2A145885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7" y="502021"/>
            <a:ext cx="4959603" cy="164296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Det betyder for jer …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C1D1823-B4C4-BA02-4A96-CEC05193D1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36397" y="2418408"/>
            <a:ext cx="4959603" cy="3522569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dirty="0"/>
              <a:t>At 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formulere</a:t>
            </a:r>
            <a:r>
              <a:rPr lang="en-US" sz="2000" dirty="0"/>
              <a:t> </a:t>
            </a:r>
            <a:r>
              <a:rPr lang="en-US" sz="2000" dirty="0" err="1"/>
              <a:t>knivskarpt</a:t>
            </a:r>
            <a:r>
              <a:rPr lang="en-US" sz="2000" dirty="0"/>
              <a:t>, </a:t>
            </a:r>
            <a:r>
              <a:rPr lang="en-US" sz="2000" dirty="0" err="1"/>
              <a:t>hvilket</a:t>
            </a:r>
            <a:r>
              <a:rPr lang="en-US" sz="2000" dirty="0"/>
              <a:t> problem </a:t>
            </a:r>
            <a:r>
              <a:rPr lang="en-US" sz="2000" dirty="0" err="1"/>
              <a:t>jeres</a:t>
            </a:r>
            <a:r>
              <a:rPr lang="en-US" sz="2000" dirty="0"/>
              <a:t> </a:t>
            </a:r>
            <a:r>
              <a:rPr lang="en-US" sz="2000" dirty="0" err="1"/>
              <a:t>aktion</a:t>
            </a:r>
            <a:r>
              <a:rPr lang="en-US" sz="2000" dirty="0"/>
              <a:t> </a:t>
            </a:r>
            <a:r>
              <a:rPr lang="en-US" sz="2000" dirty="0" err="1"/>
              <a:t>adresserer</a:t>
            </a:r>
            <a:r>
              <a:rPr lang="en-US" sz="2000" dirty="0"/>
              <a:t>.</a:t>
            </a:r>
          </a:p>
          <a:p>
            <a:r>
              <a:rPr lang="en-US" sz="2000" dirty="0"/>
              <a:t>I </a:t>
            </a:r>
            <a:r>
              <a:rPr lang="en-US" sz="2000" dirty="0" err="1"/>
              <a:t>skal</a:t>
            </a:r>
            <a:r>
              <a:rPr lang="en-US" sz="2000" dirty="0"/>
              <a:t> </a:t>
            </a:r>
            <a:r>
              <a:rPr lang="en-US" sz="2000" dirty="0" err="1"/>
              <a:t>planlægge</a:t>
            </a:r>
            <a:r>
              <a:rPr lang="en-US" sz="2000" dirty="0"/>
              <a:t>, </a:t>
            </a:r>
            <a:r>
              <a:rPr lang="en-US" sz="2000" dirty="0" err="1"/>
              <a:t>hvordan</a:t>
            </a:r>
            <a:r>
              <a:rPr lang="en-US" sz="2000" dirty="0"/>
              <a:t> I </a:t>
            </a:r>
            <a:r>
              <a:rPr lang="en-US" sz="2000" dirty="0" err="1"/>
              <a:t>observerer</a:t>
            </a:r>
            <a:r>
              <a:rPr lang="en-US" sz="2000" dirty="0"/>
              <a:t> og </a:t>
            </a:r>
            <a:r>
              <a:rPr lang="en-US" sz="2000" dirty="0" err="1"/>
              <a:t>dokumenterer</a:t>
            </a:r>
            <a:endParaRPr lang="en-US" sz="2000" dirty="0"/>
          </a:p>
          <a:p>
            <a:r>
              <a:rPr lang="en-US" sz="2000" dirty="0" err="1"/>
              <a:t>Hvis</a:t>
            </a:r>
            <a:r>
              <a:rPr lang="en-US" sz="2000" dirty="0"/>
              <a:t> </a:t>
            </a:r>
            <a:r>
              <a:rPr lang="en-US" sz="2000" dirty="0" err="1"/>
              <a:t>ikke</a:t>
            </a:r>
            <a:r>
              <a:rPr lang="en-US" sz="2000" dirty="0"/>
              <a:t> der </a:t>
            </a:r>
            <a:r>
              <a:rPr lang="en-US" sz="2000" dirty="0" err="1"/>
              <a:t>sker</a:t>
            </a:r>
            <a:r>
              <a:rPr lang="en-US" sz="2000" dirty="0"/>
              <a:t> </a:t>
            </a:r>
            <a:r>
              <a:rPr lang="en-US" sz="2000" dirty="0" err="1"/>
              <a:t>en</a:t>
            </a:r>
            <a:r>
              <a:rPr lang="en-US" sz="2000" dirty="0"/>
              <a:t> </a:t>
            </a:r>
            <a:r>
              <a:rPr lang="en-US" sz="2000" dirty="0" err="1"/>
              <a:t>systematisk</a:t>
            </a:r>
            <a:r>
              <a:rPr lang="en-US" sz="2000" dirty="0"/>
              <a:t> </a:t>
            </a:r>
            <a:r>
              <a:rPr lang="en-US" sz="2000" dirty="0" err="1"/>
              <a:t>indsamling</a:t>
            </a:r>
            <a:r>
              <a:rPr lang="en-US" sz="2000" dirty="0"/>
              <a:t> og </a:t>
            </a:r>
            <a:r>
              <a:rPr lang="en-US" sz="2000" dirty="0" err="1"/>
              <a:t>fastholdelse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erfaringerne</a:t>
            </a:r>
            <a:r>
              <a:rPr lang="en-US" sz="2000" dirty="0"/>
              <a:t> </a:t>
            </a:r>
            <a:r>
              <a:rPr lang="en-US" sz="2000" dirty="0" err="1"/>
              <a:t>får</a:t>
            </a:r>
            <a:r>
              <a:rPr lang="en-US" sz="2000" dirty="0"/>
              <a:t> vi et problem </a:t>
            </a:r>
            <a:r>
              <a:rPr lang="en-US" sz="2000" dirty="0" err="1"/>
              <a:t>i</a:t>
            </a:r>
            <a:r>
              <a:rPr lang="en-US" sz="2000" dirty="0"/>
              <a:t> forhold </a:t>
            </a:r>
            <a:r>
              <a:rPr lang="en-US" sz="2000" dirty="0" err="1"/>
              <a:t>til</a:t>
            </a:r>
            <a:r>
              <a:rPr lang="en-US" sz="2000" dirty="0"/>
              <a:t> </a:t>
            </a:r>
            <a:r>
              <a:rPr lang="en-US" sz="2000" dirty="0" err="1"/>
              <a:t>refleksion</a:t>
            </a:r>
            <a:r>
              <a:rPr lang="en-US" sz="2000" dirty="0"/>
              <a:t>, </a:t>
            </a:r>
            <a:r>
              <a:rPr lang="en-US" sz="2000" dirty="0" err="1"/>
              <a:t>justering</a:t>
            </a:r>
            <a:r>
              <a:rPr lang="en-US" sz="2000" dirty="0"/>
              <a:t> og </a:t>
            </a:r>
            <a:r>
              <a:rPr lang="en-US" sz="2000" dirty="0" err="1"/>
              <a:t>spredning</a:t>
            </a:r>
            <a:endParaRPr lang="en-US" sz="2000" dirty="0"/>
          </a:p>
          <a:p>
            <a:r>
              <a:rPr lang="en-US" sz="2000" dirty="0" err="1"/>
              <a:t>Refleksion</a:t>
            </a:r>
            <a:r>
              <a:rPr lang="en-US" sz="2000" dirty="0"/>
              <a:t> og </a:t>
            </a:r>
            <a:r>
              <a:rPr lang="en-US" sz="2000" dirty="0" err="1"/>
              <a:t>samtaler</a:t>
            </a:r>
            <a:r>
              <a:rPr lang="en-US" sz="2000" dirty="0"/>
              <a:t> om </a:t>
            </a:r>
            <a:r>
              <a:rPr lang="en-US" sz="2000" dirty="0" err="1"/>
              <a:t>justeringer</a:t>
            </a:r>
            <a:r>
              <a:rPr lang="en-US" sz="2000" dirty="0"/>
              <a:t> </a:t>
            </a:r>
            <a:r>
              <a:rPr lang="en-US" sz="2000" dirty="0" err="1"/>
              <a:t>sker</a:t>
            </a:r>
            <a:r>
              <a:rPr lang="en-US" sz="2000" dirty="0"/>
              <a:t>, </a:t>
            </a:r>
            <a:r>
              <a:rPr lang="en-US" sz="2000" dirty="0" err="1"/>
              <a:t>når</a:t>
            </a:r>
            <a:r>
              <a:rPr lang="en-US" sz="2000" dirty="0"/>
              <a:t> vi </a:t>
            </a:r>
            <a:r>
              <a:rPr lang="en-US" sz="2000" dirty="0" err="1"/>
              <a:t>har</a:t>
            </a:r>
            <a:r>
              <a:rPr lang="en-US" sz="2000" dirty="0"/>
              <a:t> </a:t>
            </a:r>
            <a:r>
              <a:rPr lang="en-US" sz="2000" dirty="0" err="1"/>
              <a:t>sparringsmøder</a:t>
            </a:r>
            <a:r>
              <a:rPr lang="en-US" sz="2000" dirty="0"/>
              <a:t> </a:t>
            </a:r>
            <a:r>
              <a:rPr lang="en-US" sz="2000" dirty="0" err="1"/>
              <a:t>i</a:t>
            </a:r>
            <a:r>
              <a:rPr lang="en-US" sz="2000" dirty="0"/>
              <a:t> </a:t>
            </a:r>
            <a:r>
              <a:rPr lang="en-US" sz="2000" dirty="0" err="1"/>
              <a:t>løbet</a:t>
            </a:r>
            <a:r>
              <a:rPr lang="en-US" sz="2000" dirty="0"/>
              <a:t> </a:t>
            </a:r>
            <a:r>
              <a:rPr lang="en-US" sz="2000" dirty="0" err="1"/>
              <a:t>af</a:t>
            </a:r>
            <a:r>
              <a:rPr lang="en-US" sz="2000" dirty="0"/>
              <a:t> </a:t>
            </a:r>
            <a:r>
              <a:rPr lang="en-US" sz="2000" dirty="0" err="1"/>
              <a:t>efteråret</a:t>
            </a:r>
            <a:endParaRPr lang="en-US" sz="2000" dirty="0"/>
          </a:p>
          <a:p>
            <a:pPr marL="0"/>
            <a:endParaRPr lang="en-US" sz="2000" dirty="0"/>
          </a:p>
        </p:txBody>
      </p:sp>
      <p:pic>
        <p:nvPicPr>
          <p:cNvPr id="6" name="Pladsholder til indhold 5" descr="En pære">
            <a:extLst>
              <a:ext uri="{FF2B5EF4-FFF2-40B4-BE49-F238E27FC236}">
                <a16:creationId xmlns:a16="http://schemas.microsoft.com/office/drawing/2014/main" id="{EC0C7F15-D9D4-B632-0DB2-9629F18BFA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12442" y="621610"/>
            <a:ext cx="5201023" cy="520102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EEBF1590-3B36-48EE-A89D-3B6F3CB256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8F6C8C-AB5A-4548-942D-E3FD40ACB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316060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52C4AA-102D-0EC4-C03D-0F35FB5E64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Lad os stille skarpt på jeres afprøvninger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E7D5173-47A9-BD59-3E89-C266B01F937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da-DK" dirty="0"/>
              <a:t>I skal nu ud i </a:t>
            </a:r>
            <a:r>
              <a:rPr lang="da-DK" dirty="0" err="1"/>
              <a:t>breakout</a:t>
            </a:r>
            <a:r>
              <a:rPr lang="da-DK" dirty="0"/>
              <a:t> </a:t>
            </a:r>
            <a:r>
              <a:rPr lang="da-DK" dirty="0" err="1"/>
              <a:t>rooms</a:t>
            </a:r>
            <a:endParaRPr lang="da-DK" dirty="0"/>
          </a:p>
          <a:p>
            <a:r>
              <a:rPr lang="da-DK" dirty="0"/>
              <a:t>Her skal I arbejde med formålet og intentionen med jeres afprøvning</a:t>
            </a:r>
          </a:p>
          <a:p>
            <a:r>
              <a:rPr lang="da-DK" dirty="0"/>
              <a:t>Klik ind på oversigtsarket (Link fra Iben)</a:t>
            </a:r>
          </a:p>
          <a:p>
            <a:r>
              <a:rPr lang="da-DK" dirty="0"/>
              <a:t>Arbejd i grupper med at fuldstændiggøre kolonnen  formål/intention</a:t>
            </a:r>
          </a:p>
          <a:p>
            <a:r>
              <a:rPr lang="da-DK" dirty="0"/>
              <a:t>Giv også jeres afprøvninger en overskrift</a:t>
            </a:r>
          </a:p>
          <a:p>
            <a:r>
              <a:rPr lang="da-DK" dirty="0"/>
              <a:t>Hold pause kl. 13.15 – 13.30</a:t>
            </a:r>
          </a:p>
        </p:txBody>
      </p:sp>
      <p:pic>
        <p:nvPicPr>
          <p:cNvPr id="6" name="Pladsholder til indhold 5">
            <a:extLst>
              <a:ext uri="{FF2B5EF4-FFF2-40B4-BE49-F238E27FC236}">
                <a16:creationId xmlns:a16="http://schemas.microsoft.com/office/drawing/2014/main" id="{0AFD2F68-E921-CEDA-3F2A-742EF25318D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21706" t="28073" r="22353" b="10919"/>
          <a:stretch>
            <a:fillRect/>
          </a:stretch>
        </p:blipFill>
        <p:spPr>
          <a:xfrm>
            <a:off x="6172202" y="1690688"/>
            <a:ext cx="5937504" cy="4047038"/>
          </a:xfrm>
        </p:spPr>
      </p:pic>
      <p:sp>
        <p:nvSpPr>
          <p:cNvPr id="7" name="Ellipse 6">
            <a:extLst>
              <a:ext uri="{FF2B5EF4-FFF2-40B4-BE49-F238E27FC236}">
                <a16:creationId xmlns:a16="http://schemas.microsoft.com/office/drawing/2014/main" id="{1B2116C5-E8E2-DA27-B84D-3FFB0497957C}"/>
              </a:ext>
            </a:extLst>
          </p:cNvPr>
          <p:cNvSpPr/>
          <p:nvPr/>
        </p:nvSpPr>
        <p:spPr>
          <a:xfrm>
            <a:off x="8330184" y="1690688"/>
            <a:ext cx="2560320" cy="4802187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F17161F2-8A43-C7F6-A13B-F48D4DB1D977}"/>
              </a:ext>
            </a:extLst>
          </p:cNvPr>
          <p:cNvSpPr/>
          <p:nvPr/>
        </p:nvSpPr>
        <p:spPr>
          <a:xfrm>
            <a:off x="5824728" y="2359152"/>
            <a:ext cx="1719072" cy="3255264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814436928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6.0.27"/>
  <p:tag name="AS_OS" val="Unix 6.5.0.1014"/>
  <p:tag name="AS_RELEASE_DATE" val="2023.08.14"/>
  <p:tag name="AS_TITLE" val="Aspose.Slides for .NET Standard 2.0"/>
  <p:tag name="AS_VERSION" val="23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Aptos Display" panose="02110004020202020204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Aptos" panose="02110004020202020204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TemplafyTemplateConfiguration><![CDATA[{"elementsMetadata":[],"transformationConfigurations":[],"templateName":"blankpresentation","templateDescription":"","enableDocumentContentUpdater":false,"version":"2.0"}]]></TemplafyTemplateConfiguration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60793152213AB543A430B8FE5C95C7F0" ma:contentTypeVersion="19" ma:contentTypeDescription="Opret et nyt dokument." ma:contentTypeScope="" ma:versionID="55360fe1983e99ac77cb70ddbbe40ab4">
  <xsd:schema xmlns:xsd="http://www.w3.org/2001/XMLSchema" xmlns:xs="http://www.w3.org/2001/XMLSchema" xmlns:p="http://schemas.microsoft.com/office/2006/metadata/properties" xmlns:ns2="db5e4e26-a774-4089-af9d-49e166f48864" xmlns:ns3="938cb026-90ae-4e7b-968e-20d2d674c17b" targetNamespace="http://schemas.microsoft.com/office/2006/metadata/properties" ma:root="true" ma:fieldsID="c3c71dcc28702a0efdeb111ed1c53330" ns2:_="" ns3:_="">
    <xsd:import namespace="db5e4e26-a774-4089-af9d-49e166f48864"/>
    <xsd:import namespace="938cb026-90ae-4e7b-968e-20d2d674c17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  <xsd:element ref="ns2:udkasttilinterviewrammem_x00e5_lgruppe1ungeinformante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5e4e26-a774-4089-af9d-49e166f4886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illedmærker" ma:readOnly="false" ma:fieldId="{5cf76f15-5ced-4ddc-b409-7134ff3c332f}" ma:taxonomyMulti="true" ma:sspId="315ba257-2ce8-4821-9133-510de1ae0d5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udkasttilinterviewrammem_x00e5_lgruppe1ungeinformanter" ma:index="26" nillable="true" ma:displayName="udkast til interviewramme målgruppe 1 ungeinformanter" ma:format="Dropdown" ma:internalName="udkasttilinterviewrammem_x00e5_lgruppe1ungeinformanter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38cb026-90ae-4e7b-968e-20d2d674c17b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6d184d-47ea-4ec8-9f4d-a0441dcc3be5}" ma:internalName="TaxCatchAll" ma:showField="CatchAllData" ma:web="938cb026-90ae-4e7b-968e-20d2d674c17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TemplafySlideFormConfiguration><![CDATA[{"formFields":[],"formDataEntries":[]}]]></TemplafySlideFormConfiguration>
</file>

<file path=customXml/item5.xml><?xml version="1.0" encoding="utf-8"?>
<TemplafySlideTemplateConfiguration><![CDATA[{"slideVersion":1,"isValidatorEnabled":false,"isLocked":false,"elementsMetadata":[],"slideId":"970965765549195299","enableDocumentContentUpdater":false,"version":"2.0"}]]></TemplafySlideTemplateConfiguration>
</file>

<file path=customXml/item6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udkasttilinterviewrammem_x00e5_lgruppe1ungeinformanter xmlns="db5e4e26-a774-4089-af9d-49e166f48864" xsi:nil="true"/>
    <TaxCatchAll xmlns="938cb026-90ae-4e7b-968e-20d2d674c17b" xsi:nil="true"/>
    <lcf76f155ced4ddcb4097134ff3c332f xmlns="db5e4e26-a774-4089-af9d-49e166f48864">
      <Terms xmlns="http://schemas.microsoft.com/office/infopath/2007/PartnerControls"/>
    </lcf76f155ced4ddcb4097134ff3c332f>
  </documentManagement>
</p:properties>
</file>

<file path=customXml/item7.xml><?xml version="1.0" encoding="utf-8"?>
<TemplafyFormConfiguration><![CDATA[{"formFields":[],"formDataEntries":[]}]]></TemplafyFormConfiguration>
</file>

<file path=customXml/itemProps1.xml><?xml version="1.0" encoding="utf-8"?>
<ds:datastoreItem xmlns:ds="http://schemas.openxmlformats.org/officeDocument/2006/customXml" ds:itemID="{9227977F-18C4-4EEB-801B-6AE0C653A53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6CEE4D-0ECD-4BDA-9C56-D81DBECE4132}">
  <ds:schemaRefs/>
</ds:datastoreItem>
</file>

<file path=customXml/itemProps3.xml><?xml version="1.0" encoding="utf-8"?>
<ds:datastoreItem xmlns:ds="http://schemas.openxmlformats.org/officeDocument/2006/customXml" ds:itemID="{3E73A0BC-1100-439F-A55C-334B4712D55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b5e4e26-a774-4089-af9d-49e166f48864"/>
    <ds:schemaRef ds:uri="938cb026-90ae-4e7b-968e-20d2d674c1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D0494826-9143-45A3-968C-E832226AE85E}">
  <ds:schemaRefs/>
</ds:datastoreItem>
</file>

<file path=customXml/itemProps5.xml><?xml version="1.0" encoding="utf-8"?>
<ds:datastoreItem xmlns:ds="http://schemas.openxmlformats.org/officeDocument/2006/customXml" ds:itemID="{94F67360-DF90-4FBB-87AF-44D2FF6E71DA}">
  <ds:schemaRefs/>
</ds:datastoreItem>
</file>

<file path=customXml/itemProps6.xml><?xml version="1.0" encoding="utf-8"?>
<ds:datastoreItem xmlns:ds="http://schemas.openxmlformats.org/officeDocument/2006/customXml" ds:itemID="{DEDCE042-70FF-4AA5-8887-CDF395DC3265}">
  <ds:schemaRefs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purl.org/dc/terms/"/>
    <ds:schemaRef ds:uri="http://purl.org/dc/dcmitype/"/>
    <ds:schemaRef ds:uri="938cb026-90ae-4e7b-968e-20d2d674c17b"/>
    <ds:schemaRef ds:uri="http://schemas.microsoft.com/office/infopath/2007/PartnerControls"/>
    <ds:schemaRef ds:uri="http://schemas.openxmlformats.org/package/2006/metadata/core-properties"/>
    <ds:schemaRef ds:uri="db5e4e26-a774-4089-af9d-49e166f48864"/>
    <ds:schemaRef ds:uri="http://purl.org/dc/elements/1.1/"/>
  </ds:schemaRefs>
</ds:datastoreItem>
</file>

<file path=customXml/itemProps7.xml><?xml version="1.0" encoding="utf-8"?>
<ds:datastoreItem xmlns:ds="http://schemas.openxmlformats.org/officeDocument/2006/customXml" ds:itemID="{E635240A-83CD-4586-8B03-4450C0A5A994}">
  <ds:schemaRefs/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1160</Words>
  <Application>Microsoft Office PowerPoint</Application>
  <PresentationFormat>Widescreen</PresentationFormat>
  <Paragraphs>159</Paragraphs>
  <Slides>25</Slides>
  <Notes>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25</vt:i4>
      </vt:variant>
    </vt:vector>
  </HeadingPairs>
  <TitlesOfParts>
    <vt:vector size="30" baseType="lpstr">
      <vt:lpstr>Aptos</vt:lpstr>
      <vt:lpstr>Aptos Display</vt:lpstr>
      <vt:lpstr>Arial</vt:lpstr>
      <vt:lpstr>Wingdings</vt:lpstr>
      <vt:lpstr>Office Theme</vt:lpstr>
      <vt:lpstr>Styrkede overgange for unge med ordblindhed</vt:lpstr>
      <vt:lpstr>Dagens program</vt:lpstr>
      <vt:lpstr>Hvad skal vi i dag – og hvorfor?</vt:lpstr>
      <vt:lpstr>Måden vi arbejder på i projektet er inspireret af principperne aktionsforskning og aktionslæring</vt:lpstr>
      <vt:lpstr>Hvad vil vi med aktionstilgangen?</vt:lpstr>
      <vt:lpstr>Centrale principper</vt:lpstr>
      <vt:lpstr>Aktionsforskningscyklus</vt:lpstr>
      <vt:lpstr>Det betyder for jer …</vt:lpstr>
      <vt:lpstr>Lad os stille skarpt på jeres afprøvninger </vt:lpstr>
      <vt:lpstr>Pause 13.15 – 13.30</vt:lpstr>
      <vt:lpstr>Erfaringsdeling</vt:lpstr>
      <vt:lpstr>Metoder til erfaringopsamling</vt:lpstr>
      <vt:lpstr>Observation som metode</vt:lpstr>
      <vt:lpstr>Typer af observation</vt:lpstr>
      <vt:lpstr>Typer af observation</vt:lpstr>
      <vt:lpstr>Eksempel på Observationsskema</vt:lpstr>
      <vt:lpstr>Praktiske råd</vt:lpstr>
      <vt:lpstr>Interview som metode til vidensindsamling</vt:lpstr>
      <vt:lpstr>Praktiske råd til interviewguiden </vt:lpstr>
      <vt:lpstr>Egen refleksion som metode</vt:lpstr>
      <vt:lpstr>Tid til at arbejde med jeres metoder i breakout-rooms til kl. 14.45</vt:lpstr>
      <vt:lpstr>Afrunding og kig mod det videre forløb</vt:lpstr>
      <vt:lpstr>Det udfyldte og konkretiserede ark med jeres aktioner ….</vt:lpstr>
      <vt:lpstr>Hvad sker når afprøvningsperioden er slut?</vt:lpstr>
      <vt:lpstr>Tak for i dag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Thea Thøgersen</dc:creator>
  <cp:keywords/>
  <dc:description/>
  <cp:lastModifiedBy>Thea Thøgersen</cp:lastModifiedBy>
  <cp:revision>5</cp:revision>
  <dcterms:created xsi:type="dcterms:W3CDTF">2024-10-11T10:56:47Z</dcterms:created>
  <dcterms:modified xsi:type="dcterms:W3CDTF">2025-08-22T08:32:11Z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fyTimeStamp">
    <vt:lpwstr>2024-08-01T06:41:32</vt:lpwstr>
  </property>
  <property fmtid="{D5CDD505-2E9C-101B-9397-08002B2CF9AE}" pid="3" name="TemplafyTenantId">
    <vt:lpwstr>kph</vt:lpwstr>
  </property>
  <property fmtid="{D5CDD505-2E9C-101B-9397-08002B2CF9AE}" pid="4" name="TemplafyTemplateId">
    <vt:lpwstr>970965610368860385</vt:lpwstr>
  </property>
  <property fmtid="{D5CDD505-2E9C-101B-9397-08002B2CF9AE}" pid="5" name="TemplafyUserProfileId">
    <vt:lpwstr>637794738790396994</vt:lpwstr>
  </property>
  <property fmtid="{D5CDD505-2E9C-101B-9397-08002B2CF9AE}" pid="6" name="TemplafyLanguageCode">
    <vt:lpwstr>da-DK</vt:lpwstr>
  </property>
  <property fmtid="{D5CDD505-2E9C-101B-9397-08002B2CF9AE}" pid="7" name="TemplafyFromBlank">
    <vt:bool>true</vt:bool>
  </property>
  <property fmtid="{D5CDD505-2E9C-101B-9397-08002B2CF9AE}" pid="8" name="ContentTypeId">
    <vt:lpwstr>0x01010060793152213AB543A430B8FE5C95C7F0</vt:lpwstr>
  </property>
  <property fmtid="{D5CDD505-2E9C-101B-9397-08002B2CF9AE}" pid="9" name="MediaServiceImageTags">
    <vt:lpwstr/>
  </property>
</Properties>
</file>